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sldIdLst>
    <p:sldId id="256" r:id="rId2"/>
    <p:sldId id="317" r:id="rId3"/>
    <p:sldId id="318" r:id="rId4"/>
    <p:sldId id="320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4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6" r:id="rId23"/>
    <p:sldId id="347" r:id="rId24"/>
    <p:sldId id="348" r:id="rId25"/>
    <p:sldId id="349" r:id="rId26"/>
    <p:sldId id="350" r:id="rId27"/>
    <p:sldId id="351" r:id="rId28"/>
    <p:sldId id="283" r:id="rId29"/>
    <p:sldId id="284" r:id="rId30"/>
    <p:sldId id="285" r:id="rId31"/>
    <p:sldId id="286" r:id="rId32"/>
    <p:sldId id="345" r:id="rId33"/>
    <p:sldId id="342" r:id="rId34"/>
    <p:sldId id="343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697" autoAdjust="0"/>
    <p:restoredTop sz="90929"/>
  </p:normalViewPr>
  <p:slideViewPr>
    <p:cSldViewPr>
      <p:cViewPr>
        <p:scale>
          <a:sx n="90" d="100"/>
          <a:sy n="90" d="100"/>
        </p:scale>
        <p:origin x="66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5" d="100"/>
        <a:sy n="165" d="100"/>
      </p:scale>
      <p:origin x="0" y="-30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C3E9E46-4464-4C85-B5C6-73D1624716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57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2CE9-F7D9-4A81-9917-BA928DA5B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AE546-D8BA-410C-978D-1BEF384C0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C6BA0-0D47-42DE-9C03-0BF15CD7A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8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6614-428E-44B7-80EC-CA6B87D0A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0CC87-2232-4E81-BD26-E227D3442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51A6E-E41D-4B77-ABA1-78DC6ECDE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9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7CF0B-B9D2-411B-BF4F-E21B74227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EF0F6-71C7-4748-A873-EB9AB8201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C3ABD-CF8F-438F-A0CB-39A5FEAB0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9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5F8CE-7409-4339-A1F5-9ECBC79EE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9BB1F-554B-46FA-B44B-B47EDE294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3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AAB7899-32E6-465D-8052-18FC30C18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0C165DB-C24C-427A-B9EF-D22E6EFF0B8C}" type="slidenum">
              <a:rPr lang="en-US" sz="1400" smtClean="0">
                <a:latin typeface="Times New Roman" pitchFamily="18" charset="0"/>
              </a:rPr>
              <a:pPr/>
              <a:t>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More SQL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Extended Relational Algebra</a:t>
            </a:r>
          </a:p>
          <a:p>
            <a:r>
              <a:rPr lang="en-US"/>
              <a:t>Outerjoins, Grouping/Aggregation</a:t>
            </a:r>
          </a:p>
          <a:p>
            <a:r>
              <a:rPr lang="en-US"/>
              <a:t>Insert/Delete/Update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766E183-0D83-4F37-9CF2-AB89FE808D4F}" type="slidenum">
              <a:rPr lang="en-US" sz="1400" smtClean="0">
                <a:latin typeface="Times New Roman" pitchFamily="18" charset="0"/>
              </a:rPr>
              <a:pPr/>
              <a:t>10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Outerjoin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191000"/>
          </a:xfrm>
        </p:spPr>
        <p:txBody>
          <a:bodyPr/>
          <a:lstStyle/>
          <a:p>
            <a:r>
              <a:rPr lang="en-US"/>
              <a:t>Suppose we join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 sz="4000">
                <a:latin typeface="Lucida Sans Unicode" pitchFamily="34" charset="0"/>
              </a:rPr>
              <a:t>⋈</a:t>
            </a:r>
            <a:r>
              <a:rPr lang="en-US" i="1" baseline="-25000"/>
              <a:t>C</a:t>
            </a:r>
            <a:r>
              <a:rPr lang="en-US" i="1"/>
              <a:t> S</a:t>
            </a:r>
            <a:r>
              <a:rPr lang="en-US"/>
              <a:t>.</a:t>
            </a:r>
          </a:p>
          <a:p>
            <a:r>
              <a:rPr lang="en-US"/>
              <a:t>A tuple of </a:t>
            </a:r>
            <a:r>
              <a:rPr lang="en-US" i="1"/>
              <a:t>R</a:t>
            </a:r>
            <a:r>
              <a:rPr lang="en-US"/>
              <a:t>  that has no tuple of </a:t>
            </a:r>
            <a:r>
              <a:rPr lang="en-US" i="1"/>
              <a:t>S </a:t>
            </a:r>
            <a:r>
              <a:rPr lang="en-US"/>
              <a:t> with which it joins is said to be </a:t>
            </a:r>
            <a:r>
              <a:rPr lang="en-US" i="1">
                <a:solidFill>
                  <a:srgbClr val="FF0066"/>
                </a:solidFill>
              </a:rPr>
              <a:t>dangling</a:t>
            </a:r>
            <a:r>
              <a:rPr lang="en-US"/>
              <a:t>.</a:t>
            </a:r>
          </a:p>
          <a:p>
            <a:pPr lvl="1"/>
            <a:r>
              <a:rPr lang="en-US"/>
              <a:t>Similarly for a tuple of 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r>
              <a:rPr lang="en-US"/>
              <a:t>Outerjoin preserves dangling tuples by padding them NULL.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84D9BA5-F30C-4928-B32B-39A829F4CA0E}" type="slidenum">
              <a:rPr lang="en-US" sz="1400" smtClean="0">
                <a:latin typeface="Times New Roman" pitchFamily="18" charset="0"/>
              </a:rPr>
              <a:pPr/>
              <a:t>11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Outerjoin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431925" y="2243138"/>
            <a:ext cx="6432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R =  ( A	B )		S =  ( B	C )</a:t>
            </a:r>
          </a:p>
          <a:p>
            <a:r>
              <a:rPr lang="en-US"/>
              <a:t>	1	2			2	3</a:t>
            </a:r>
          </a:p>
          <a:p>
            <a:r>
              <a:rPr lang="en-US"/>
              <a:t>	4	5			6	7</a:t>
            </a:r>
          </a:p>
          <a:p>
            <a:endParaRPr lang="en-US"/>
          </a:p>
          <a:p>
            <a:r>
              <a:rPr lang="en-US"/>
              <a:t>(1,2) joins with (2,3), but the other two tuples</a:t>
            </a:r>
          </a:p>
          <a:p>
            <a:r>
              <a:rPr lang="en-US"/>
              <a:t>are dangling.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14352" name="Rectangle 5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Line 6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7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2" name="Group 8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0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11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3" name="Group 12"/>
          <p:cNvGrpSpPr>
            <a:grpSpLocks/>
          </p:cNvGrpSpPr>
          <p:nvPr/>
        </p:nvGrpSpPr>
        <p:grpSpPr bwMode="auto">
          <a:xfrm>
            <a:off x="1508125" y="4605338"/>
            <a:ext cx="5464175" cy="1566862"/>
            <a:chOff x="950" y="2901"/>
            <a:chExt cx="3442" cy="987"/>
          </a:xfrm>
        </p:grpSpPr>
        <p:sp>
          <p:nvSpPr>
            <p:cNvPr id="14344" name="Text Box 13"/>
            <p:cNvSpPr txBox="1">
              <a:spLocks noChangeArrowheads="1"/>
            </p:cNvSpPr>
            <p:nvPr/>
          </p:nvSpPr>
          <p:spPr bwMode="auto">
            <a:xfrm>
              <a:off x="950" y="2901"/>
              <a:ext cx="344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R OUTERJOIN S =	</a:t>
              </a:r>
              <a:r>
                <a:rPr lang="en-US">
                  <a:solidFill>
                    <a:srgbClr val="CC00CC"/>
                  </a:solidFill>
                </a:rPr>
                <a:t>A	B	C</a:t>
              </a:r>
            </a:p>
            <a:p>
              <a:r>
                <a:rPr lang="en-US"/>
                <a:t>			1	2	3</a:t>
              </a:r>
            </a:p>
            <a:p>
              <a:r>
                <a:rPr lang="en-US"/>
                <a:t>			4	5	NULL</a:t>
              </a:r>
            </a:p>
            <a:p>
              <a:r>
                <a:rPr lang="en-US"/>
                <a:t>			NULL	6	7</a:t>
              </a:r>
            </a:p>
          </p:txBody>
        </p:sp>
        <p:sp>
          <p:nvSpPr>
            <p:cNvPr id="14345" name="Rectangle 14"/>
            <p:cNvSpPr>
              <a:spLocks noChangeArrowheads="1"/>
            </p:cNvSpPr>
            <p:nvPr/>
          </p:nvSpPr>
          <p:spPr bwMode="auto">
            <a:xfrm>
              <a:off x="2688" y="2928"/>
              <a:ext cx="168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15"/>
            <p:cNvSpPr>
              <a:spLocks noChangeShapeType="1"/>
            </p:cNvSpPr>
            <p:nvPr/>
          </p:nvSpPr>
          <p:spPr bwMode="auto">
            <a:xfrm>
              <a:off x="2688" y="31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16"/>
            <p:cNvSpPr>
              <a:spLocks noChangeShapeType="1"/>
            </p:cNvSpPr>
            <p:nvPr/>
          </p:nvSpPr>
          <p:spPr bwMode="auto">
            <a:xfrm>
              <a:off x="3216" y="29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7"/>
            <p:cNvSpPr>
              <a:spLocks noChangeShapeType="1"/>
            </p:cNvSpPr>
            <p:nvPr/>
          </p:nvSpPr>
          <p:spPr bwMode="auto">
            <a:xfrm>
              <a:off x="3696" y="29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EA98839-7A84-4903-B596-6950B0A642BA}" type="slidenum">
              <a:rPr lang="en-US" sz="1400" smtClean="0">
                <a:latin typeface="Times New Roman" pitchFamily="18" charset="0"/>
              </a:rPr>
              <a:pPr/>
              <a:t>12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Now --- Back to SQL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Each Operation Has a SQL Equivalent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F2B5762-17F6-4FC6-8714-6859DB90F8AB}" type="slidenum">
              <a:rPr lang="en-US" sz="1400" smtClean="0">
                <a:latin typeface="Times New Roman" pitchFamily="18" charset="0"/>
              </a:rPr>
              <a:pPr/>
              <a:t>13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Outerjoins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R OUTER JOIN S is the core of an outerjoin expression.  It is modified by: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Optional NATURAL in front of OUTER.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Optional ON &lt;condition&gt; after JOIN.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Optional LEFT, RIGHT, or FULL before OUTER.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/>
              <a:t>LEFT = pad dangling tuples of R only.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/>
              <a:t>RIGHT = pad dangling tuples of S only.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/>
              <a:t>FULL = pad both; this choice is the default.</a:t>
            </a:r>
          </a:p>
        </p:txBody>
      </p:sp>
      <p:grpSp>
        <p:nvGrpSpPr>
          <p:cNvPr id="92168" name="Group 8"/>
          <p:cNvGrpSpPr>
            <a:grpSpLocks/>
          </p:cNvGrpSpPr>
          <p:nvPr/>
        </p:nvGrpSpPr>
        <p:grpSpPr bwMode="auto">
          <a:xfrm>
            <a:off x="7315200" y="3124200"/>
            <a:ext cx="1611313" cy="2193925"/>
            <a:chOff x="4608" y="1968"/>
            <a:chExt cx="1015" cy="1382"/>
          </a:xfrm>
        </p:grpSpPr>
        <p:sp>
          <p:nvSpPr>
            <p:cNvPr id="16390" name="Text Box 5"/>
            <p:cNvSpPr txBox="1">
              <a:spLocks noChangeArrowheads="1"/>
            </p:cNvSpPr>
            <p:nvPr/>
          </p:nvSpPr>
          <p:spPr bwMode="auto">
            <a:xfrm>
              <a:off x="4752" y="2832"/>
              <a:ext cx="87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Only one</a:t>
              </a:r>
            </a:p>
            <a:p>
              <a:r>
                <a:rPr lang="en-US"/>
                <a:t>of these</a:t>
              </a:r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 flipH="1" flipV="1">
              <a:off x="4656" y="1968"/>
              <a:ext cx="48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29CAC51-E0ED-4650-8CAF-7DB3376623A3}" type="slidenum">
              <a:rPr lang="en-US" sz="1400" smtClean="0">
                <a:latin typeface="Times New Roman" pitchFamily="18" charset="0"/>
              </a:rPr>
              <a:pPr/>
              <a:t>14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SUM, AVG, COUNT, MIN, and MAX can be applied to a column in a SELECT clause to produce that aggregation on the column.</a:t>
            </a:r>
          </a:p>
          <a:p>
            <a:r>
              <a:rPr lang="en-US"/>
              <a:t>Also, COUNT(*) counts the number of tuples.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D537DC1-45CA-48ED-945E-BB6B1353BAAB}" type="slidenum">
              <a:rPr lang="en-US" sz="1400" smtClean="0">
                <a:latin typeface="Times New Roman" pitchFamily="18" charset="0"/>
              </a:rPr>
              <a:pPr/>
              <a:t>15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Aggregation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find the average price of Bud: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AVG(price)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Sells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beer = ’Bud’;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DE862D8-DF0B-46DD-9127-00FBB6122771}" type="slidenum">
              <a:rPr lang="en-US" sz="1400" smtClean="0">
                <a:latin typeface="Times New Roman" pitchFamily="18" charset="0"/>
              </a:rPr>
              <a:pPr/>
              <a:t>16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Duplicates in an Aggregation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8077200" cy="3886200"/>
          </a:xfrm>
        </p:spPr>
        <p:txBody>
          <a:bodyPr/>
          <a:lstStyle/>
          <a:p>
            <a:r>
              <a:rPr lang="en-US"/>
              <a:t>Use DISTINCT inside an aggregation.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find the number of </a:t>
            </a:r>
            <a:r>
              <a:rPr lang="en-US" i="1"/>
              <a:t>different</a:t>
            </a:r>
            <a:r>
              <a:rPr lang="en-US"/>
              <a:t> prices charged for Bud: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COUNT(DISTINCT price)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Sells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beer = ’Bud’;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519E917-74FA-4AB0-A29F-A95A21296606}" type="slidenum">
              <a:rPr lang="en-US" sz="1400" smtClean="0">
                <a:latin typeface="Times New Roman" pitchFamily="18" charset="0"/>
              </a:rPr>
              <a:pPr/>
              <a:t>17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NULL’s Ignored in Aggregation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NULL never contributes to a sum, average, or count, and can never be the minimum or maximum of a column.</a:t>
            </a:r>
          </a:p>
          <a:p>
            <a:r>
              <a:rPr lang="en-US"/>
              <a:t>But if there are no non-NULL values in a column, then the result of the aggregation is NULL.</a:t>
            </a:r>
          </a:p>
          <a:p>
            <a:pPr lvl="1"/>
            <a:r>
              <a:rPr lang="en-US">
                <a:solidFill>
                  <a:srgbClr val="3366FF"/>
                </a:solidFill>
              </a:rPr>
              <a:t>Exception</a:t>
            </a:r>
            <a:r>
              <a:rPr lang="en-US"/>
              <a:t>: COUNT of an empty set is 0.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57CB208-9B36-4FCC-87F8-D33C5C64A760}" type="slidenum">
              <a:rPr lang="en-US" sz="1400" smtClean="0">
                <a:latin typeface="Times New Roman" pitchFamily="18" charset="0"/>
              </a:rPr>
              <a:pPr/>
              <a:t>18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Effect of NULL’s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SELECT count(*)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FROM Sells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WHERE beer = ’Bud’;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SELECT count(price)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FROM Sells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WHERE beer = ’Bud’;</a:t>
            </a:r>
          </a:p>
        </p:txBody>
      </p:sp>
      <p:grpSp>
        <p:nvGrpSpPr>
          <p:cNvPr id="97284" name="Group 4"/>
          <p:cNvGrpSpPr>
            <a:grpSpLocks/>
          </p:cNvGrpSpPr>
          <p:nvPr/>
        </p:nvGrpSpPr>
        <p:grpSpPr bwMode="auto">
          <a:xfrm>
            <a:off x="685800" y="2057400"/>
            <a:ext cx="7491413" cy="1752600"/>
            <a:chOff x="432" y="1296"/>
            <a:chExt cx="4719" cy="1104"/>
          </a:xfrm>
        </p:grpSpPr>
        <p:sp>
          <p:nvSpPr>
            <p:cNvPr id="21514" name="Rectangle 5"/>
            <p:cNvSpPr>
              <a:spLocks noChangeArrowheads="1"/>
            </p:cNvSpPr>
            <p:nvPr/>
          </p:nvSpPr>
          <p:spPr bwMode="auto">
            <a:xfrm>
              <a:off x="432" y="1296"/>
              <a:ext cx="2544" cy="110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Text Box 6"/>
            <p:cNvSpPr txBox="1">
              <a:spLocks noChangeArrowheads="1"/>
            </p:cNvSpPr>
            <p:nvPr/>
          </p:nvSpPr>
          <p:spPr bwMode="auto">
            <a:xfrm>
              <a:off x="3638" y="1396"/>
              <a:ext cx="1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The number of bars</a:t>
              </a:r>
            </a:p>
            <a:p>
              <a:r>
                <a:rPr lang="en-US" sz="2000"/>
                <a:t>that sell Bud.</a:t>
              </a:r>
            </a:p>
          </p:txBody>
        </p:sp>
        <p:sp>
          <p:nvSpPr>
            <p:cNvPr id="21516" name="Line 7"/>
            <p:cNvSpPr>
              <a:spLocks noChangeShapeType="1"/>
            </p:cNvSpPr>
            <p:nvPr/>
          </p:nvSpPr>
          <p:spPr bwMode="auto">
            <a:xfrm flipH="1">
              <a:off x="2976" y="1632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288" name="Group 8"/>
          <p:cNvGrpSpPr>
            <a:grpSpLocks/>
          </p:cNvGrpSpPr>
          <p:nvPr/>
        </p:nvGrpSpPr>
        <p:grpSpPr bwMode="auto">
          <a:xfrm>
            <a:off x="685800" y="4343400"/>
            <a:ext cx="7567613" cy="1752600"/>
            <a:chOff x="432" y="2736"/>
            <a:chExt cx="4767" cy="1104"/>
          </a:xfrm>
        </p:grpSpPr>
        <p:sp>
          <p:nvSpPr>
            <p:cNvPr id="21511" name="Rectangle 9"/>
            <p:cNvSpPr>
              <a:spLocks noChangeArrowheads="1"/>
            </p:cNvSpPr>
            <p:nvPr/>
          </p:nvSpPr>
          <p:spPr bwMode="auto">
            <a:xfrm>
              <a:off x="432" y="2736"/>
              <a:ext cx="2544" cy="110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Text Box 10"/>
            <p:cNvSpPr txBox="1">
              <a:spLocks noChangeArrowheads="1"/>
            </p:cNvSpPr>
            <p:nvPr/>
          </p:nvSpPr>
          <p:spPr bwMode="auto">
            <a:xfrm>
              <a:off x="3686" y="2788"/>
              <a:ext cx="1513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The number of bars</a:t>
              </a:r>
            </a:p>
            <a:p>
              <a:r>
                <a:rPr lang="en-US" sz="2000"/>
                <a:t>that sell Bud at a</a:t>
              </a:r>
            </a:p>
            <a:p>
              <a:r>
                <a:rPr lang="en-US" sz="2000"/>
                <a:t>known price.</a:t>
              </a:r>
            </a:p>
          </p:txBody>
        </p:sp>
        <p:sp>
          <p:nvSpPr>
            <p:cNvPr id="21513" name="Line 11"/>
            <p:cNvSpPr>
              <a:spLocks noChangeShapeType="1"/>
            </p:cNvSpPr>
            <p:nvPr/>
          </p:nvSpPr>
          <p:spPr bwMode="auto">
            <a:xfrm flipH="1">
              <a:off x="2976" y="307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4BE70E2-C73A-4E85-B00F-1BD41344BF3A}" type="slidenum">
              <a:rPr lang="en-US" sz="1400" smtClean="0">
                <a:latin typeface="Times New Roman" pitchFamily="18" charset="0"/>
              </a:rPr>
              <a:pPr/>
              <a:t>19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may follow a SELECT-FROM-WHERE expression by GROUP BY and a list of attributes.</a:t>
            </a:r>
          </a:p>
          <a:p>
            <a:r>
              <a:rPr lang="en-US"/>
              <a:t>The relation that results from the SELECT-FROM-WHERE is grouped according to the values of all those attributes, and any aggregation is applied only within each group.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6298B00-4BAA-4C98-AA23-E9A31047EFD6}" type="slidenum">
              <a:rPr lang="en-US" sz="1400" smtClean="0">
                <a:latin typeface="Times New Roman" pitchFamily="18" charset="0"/>
              </a:rPr>
              <a:pPr/>
              <a:t>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Extended Algebra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sz="4000">
                <a:latin typeface="Lucida Sans Unicode" pitchFamily="34" charset="0"/>
              </a:rPr>
              <a:t>δ</a:t>
            </a:r>
            <a:r>
              <a:rPr lang="en-US"/>
              <a:t> = eliminate duplicates from bags.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sz="4000">
                <a:latin typeface="Lucida Sans Unicode" pitchFamily="34" charset="0"/>
              </a:rPr>
              <a:t>τ</a:t>
            </a:r>
            <a:r>
              <a:rPr lang="en-US"/>
              <a:t> = sort tuples.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sz="4000">
                <a:latin typeface="Lucida Sans Unicode" pitchFamily="34" charset="0"/>
              </a:rPr>
              <a:t>γ</a:t>
            </a:r>
            <a:r>
              <a:rPr lang="en-US"/>
              <a:t> = grouping and aggregation.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i="1">
                <a:solidFill>
                  <a:srgbClr val="33CC33"/>
                </a:solidFill>
              </a:rPr>
              <a:t>Outerjoin</a:t>
            </a:r>
            <a:r>
              <a:rPr lang="en-US">
                <a:solidFill>
                  <a:srgbClr val="33CC33"/>
                </a:solidFill>
              </a:rPr>
              <a:t> </a:t>
            </a:r>
            <a:r>
              <a:rPr lang="en-US"/>
              <a:t>: avoids “</a:t>
            </a:r>
            <a:r>
              <a:rPr lang="en-US">
                <a:solidFill>
                  <a:srgbClr val="FF0066"/>
                </a:solidFill>
              </a:rPr>
              <a:t>dangling tuples</a:t>
            </a:r>
            <a:r>
              <a:rPr lang="en-US"/>
              <a:t>” = tuples that do not join with anything.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C1D7A23-3A34-47DF-A585-E99B29587327}" type="slidenum">
              <a:rPr lang="en-US" sz="1400" smtClean="0">
                <a:latin typeface="Times New Roman" pitchFamily="18" charset="0"/>
              </a:rPr>
              <a:pPr/>
              <a:t>20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Grouping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find the average price for each beer: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beer, AVG(price)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Sells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GROUP BY beer;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193925" y="4910138"/>
            <a:ext cx="2551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beer	AVG(price)</a:t>
            </a:r>
          </a:p>
          <a:p>
            <a:r>
              <a:rPr lang="en-US"/>
              <a:t>Bud	2.33</a:t>
            </a:r>
          </a:p>
          <a:p>
            <a:r>
              <a:rPr lang="en-US"/>
              <a:t>…	…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2133600" y="4953000"/>
            <a:ext cx="2590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2133600" y="5334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>
            <a:off x="3048000" y="4953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0959E85-C5C1-4E57-A94B-E5264720FB49}" type="slidenum">
              <a:rPr lang="en-US" sz="1400" smtClean="0">
                <a:latin typeface="Times New Roman" pitchFamily="18" charset="0"/>
              </a:rPr>
              <a:pPr/>
              <a:t>21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Grouping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r>
              <a:rPr lang="en-US" sz="2800"/>
              <a:t>From </a:t>
            </a:r>
            <a:r>
              <a:rPr lang="en-US" sz="2800">
                <a:solidFill>
                  <a:srgbClr val="CC00CC"/>
                </a:solidFill>
              </a:rPr>
              <a:t>Sells(bar, beer, price)</a:t>
            </a:r>
            <a:r>
              <a:rPr lang="en-US" sz="2800"/>
              <a:t> and </a:t>
            </a:r>
            <a:r>
              <a:rPr lang="en-US" sz="2800">
                <a:solidFill>
                  <a:srgbClr val="CC00CC"/>
                </a:solidFill>
              </a:rPr>
              <a:t>Frequents(drinker, bar)</a:t>
            </a:r>
            <a:r>
              <a:rPr lang="en-US" sz="2800"/>
              <a:t>, find for each drinker the average price of Bud at the bars they frequent: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SELECT drinker, AVG(price)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FROM Frequents, Sells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WHERE beer = ’Bud’ AND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	Frequents.bar = Sells.bar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GROUP BY drinker;</a:t>
            </a:r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1524000" y="3386138"/>
            <a:ext cx="7331075" cy="2328862"/>
            <a:chOff x="960" y="2133"/>
            <a:chExt cx="4618" cy="1467"/>
          </a:xfrm>
        </p:grpSpPr>
        <p:sp>
          <p:nvSpPr>
            <p:cNvPr id="24586" name="Rectangle 5"/>
            <p:cNvSpPr>
              <a:spLocks noChangeArrowheads="1"/>
            </p:cNvSpPr>
            <p:nvPr/>
          </p:nvSpPr>
          <p:spPr bwMode="auto">
            <a:xfrm>
              <a:off x="960" y="2640"/>
              <a:ext cx="3264" cy="96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Text Box 6"/>
            <p:cNvSpPr txBox="1">
              <a:spLocks noChangeArrowheads="1"/>
            </p:cNvSpPr>
            <p:nvPr/>
          </p:nvSpPr>
          <p:spPr bwMode="auto">
            <a:xfrm>
              <a:off x="4454" y="2133"/>
              <a:ext cx="112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Compute all</a:t>
              </a:r>
            </a:p>
            <a:p>
              <a:r>
                <a:rPr lang="en-US"/>
                <a:t>drinker-bar-</a:t>
              </a:r>
            </a:p>
            <a:p>
              <a:r>
                <a:rPr lang="en-US"/>
                <a:t>price triples</a:t>
              </a:r>
            </a:p>
            <a:p>
              <a:r>
                <a:rPr lang="en-US"/>
                <a:t>for Bud.</a:t>
              </a:r>
            </a:p>
          </p:txBody>
        </p:sp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 flipH="1">
              <a:off x="4224" y="254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64" name="Group 12"/>
          <p:cNvGrpSpPr>
            <a:grpSpLocks/>
          </p:cNvGrpSpPr>
          <p:nvPr/>
        </p:nvGrpSpPr>
        <p:grpSpPr bwMode="auto">
          <a:xfrm>
            <a:off x="1524000" y="5029200"/>
            <a:ext cx="7224713" cy="1219200"/>
            <a:chOff x="960" y="3168"/>
            <a:chExt cx="4551" cy="768"/>
          </a:xfrm>
        </p:grpSpPr>
        <p:sp>
          <p:nvSpPr>
            <p:cNvPr id="24583" name="Text Box 9"/>
            <p:cNvSpPr txBox="1">
              <a:spLocks noChangeArrowheads="1"/>
            </p:cNvSpPr>
            <p:nvPr/>
          </p:nvSpPr>
          <p:spPr bwMode="auto">
            <a:xfrm>
              <a:off x="4416" y="3168"/>
              <a:ext cx="109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Then group</a:t>
              </a:r>
            </a:p>
            <a:p>
              <a:r>
                <a:rPr lang="en-US"/>
                <a:t>them by</a:t>
              </a:r>
            </a:p>
            <a:p>
              <a:r>
                <a:rPr lang="en-US"/>
                <a:t>drinker.</a:t>
              </a:r>
            </a:p>
          </p:txBody>
        </p:sp>
        <p:sp>
          <p:nvSpPr>
            <p:cNvPr id="24584" name="Rectangle 10"/>
            <p:cNvSpPr>
              <a:spLocks noChangeArrowheads="1"/>
            </p:cNvSpPr>
            <p:nvPr/>
          </p:nvSpPr>
          <p:spPr bwMode="auto">
            <a:xfrm>
              <a:off x="960" y="3648"/>
              <a:ext cx="2016" cy="28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Line 11"/>
            <p:cNvSpPr>
              <a:spLocks noChangeShapeType="1"/>
            </p:cNvSpPr>
            <p:nvPr/>
          </p:nvSpPr>
          <p:spPr bwMode="auto">
            <a:xfrm flipH="1">
              <a:off x="2976" y="3696"/>
              <a:ext cx="14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0AADED2-5FFB-4BE6-98E7-709F8F9394BA}" type="slidenum">
              <a:rPr lang="en-US" sz="1400" smtClean="0">
                <a:latin typeface="Times New Roman" pitchFamily="18" charset="0"/>
              </a:rPr>
              <a:pPr/>
              <a:t>22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 on SELECT Lists With Aggregation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429000"/>
          </a:xfrm>
        </p:spPr>
        <p:txBody>
          <a:bodyPr/>
          <a:lstStyle/>
          <a:p>
            <a:pPr marL="609600" indent="-609600"/>
            <a:r>
              <a:rPr lang="en-US"/>
              <a:t>If any aggregation is used, then each element of the SELECT list must be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Aggregated,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An attribute on the GROUP BY list.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94B440E-C66D-4160-83CE-6ED3F9E59EAF}" type="slidenum">
              <a:rPr lang="en-US" sz="1400" smtClean="0">
                <a:latin typeface="Times New Roman" pitchFamily="18" charset="0"/>
              </a:rPr>
              <a:pPr/>
              <a:t>23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Illegal Query Example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You might think you could find the bar that sells Bud the cheapest by: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i="1" dirty="0">
                <a:solidFill>
                  <a:schemeClr val="bg2"/>
                </a:solidFill>
                <a:cs typeface="Courier New" panose="02070309020205020404" pitchFamily="49" charset="0"/>
              </a:rPr>
              <a:t>SELECT bar, MIN(price)</a:t>
            </a:r>
          </a:p>
          <a:p>
            <a:pPr>
              <a:buFont typeface="Monotype Sorts" pitchFamily="2" charset="2"/>
              <a:buNone/>
            </a:pPr>
            <a:r>
              <a:rPr lang="en-US" i="1" dirty="0">
                <a:solidFill>
                  <a:schemeClr val="bg2"/>
                </a:solidFill>
                <a:cs typeface="Courier New" panose="02070309020205020404" pitchFamily="49" charset="0"/>
              </a:rPr>
              <a:t>		FROM Sells</a:t>
            </a:r>
          </a:p>
          <a:p>
            <a:pPr>
              <a:buFont typeface="Monotype Sorts" pitchFamily="2" charset="2"/>
              <a:buNone/>
            </a:pPr>
            <a:r>
              <a:rPr lang="en-US" i="1" dirty="0">
                <a:solidFill>
                  <a:schemeClr val="bg2"/>
                </a:solidFill>
                <a:cs typeface="Courier New" panose="02070309020205020404" pitchFamily="49" charset="0"/>
              </a:rPr>
              <a:t>		WHERE beer = ’Bud’;</a:t>
            </a:r>
          </a:p>
          <a:p>
            <a:r>
              <a:rPr lang="en-US" dirty="0"/>
              <a:t>But this query is illegal in SQL.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8990C04-7A57-43F6-AA80-E322ED1CD648}" type="slidenum">
              <a:rPr lang="en-US" sz="1400" smtClean="0">
                <a:latin typeface="Times New Roman" pitchFamily="18" charset="0"/>
              </a:rPr>
              <a:pPr/>
              <a:t>24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HAVING &lt;condition&gt; may follow a GROUP BY clause.</a:t>
            </a:r>
          </a:p>
          <a:p>
            <a:r>
              <a:rPr lang="en-US"/>
              <a:t>If so, the condition applies to each group, and groups not satisfying the condition are eliminated.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A95F32A-BAF4-40E8-AC9F-31189EA056AA}" type="slidenum">
              <a:rPr lang="en-US" sz="1400" smtClean="0">
                <a:latin typeface="Times New Roman" pitchFamily="18" charset="0"/>
              </a:rPr>
              <a:pPr/>
              <a:t>25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HAVING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 and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, find the average price of those beers that are either served in at least three bars or are manufactured by Pete’s.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2DFB0CF-B460-46E7-B2C5-726D4F765963}" type="slidenum">
              <a:rPr lang="en-US" sz="1400" smtClean="0">
                <a:latin typeface="Times New Roman" pitchFamily="18" charset="0"/>
              </a:rPr>
              <a:pPr/>
              <a:t>26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2296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dirty="0"/>
              <a:t>SELECT beer, AVG(price)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dirty="0"/>
              <a:t>FROM Sells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dirty="0"/>
              <a:t>GROUP BY beer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dirty="0"/>
              <a:t>HAVING COUNT(bar) &gt;= 3 OR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dirty="0"/>
              <a:t>	beer IN (SELECT name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dirty="0"/>
              <a:t>			   FROM Beers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dirty="0"/>
              <a:t>			   WHERE </a:t>
            </a:r>
            <a:r>
              <a:rPr lang="en-US" dirty="0" err="1"/>
              <a:t>manf</a:t>
            </a:r>
            <a:r>
              <a:rPr lang="en-US" dirty="0"/>
              <a:t> = ’</a:t>
            </a:r>
            <a:r>
              <a:rPr lang="en-US" dirty="0" err="1"/>
              <a:t>Pete’’s</a:t>
            </a:r>
            <a:r>
              <a:rPr lang="en-US" dirty="0"/>
              <a:t>’);</a:t>
            </a:r>
          </a:p>
        </p:txBody>
      </p:sp>
      <p:grpSp>
        <p:nvGrpSpPr>
          <p:cNvPr id="112644" name="Group 4"/>
          <p:cNvGrpSpPr>
            <a:grpSpLocks/>
          </p:cNvGrpSpPr>
          <p:nvPr/>
        </p:nvGrpSpPr>
        <p:grpSpPr bwMode="auto">
          <a:xfrm>
            <a:off x="2362200" y="4343400"/>
            <a:ext cx="6557963" cy="1828800"/>
            <a:chOff x="1488" y="2736"/>
            <a:chExt cx="4131" cy="1152"/>
          </a:xfrm>
        </p:grpSpPr>
        <p:sp>
          <p:nvSpPr>
            <p:cNvPr id="29706" name="Rectangle 5"/>
            <p:cNvSpPr>
              <a:spLocks noChangeArrowheads="1"/>
            </p:cNvSpPr>
            <p:nvPr/>
          </p:nvSpPr>
          <p:spPr bwMode="auto">
            <a:xfrm>
              <a:off x="1488" y="2784"/>
              <a:ext cx="2880" cy="110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6"/>
            <p:cNvSpPr txBox="1">
              <a:spLocks noChangeArrowheads="1"/>
            </p:cNvSpPr>
            <p:nvPr/>
          </p:nvSpPr>
          <p:spPr bwMode="auto">
            <a:xfrm>
              <a:off x="4608" y="2736"/>
              <a:ext cx="101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Beers manu-</a:t>
              </a:r>
            </a:p>
            <a:p>
              <a:r>
                <a:rPr lang="en-US" sz="2000"/>
                <a:t>factured by</a:t>
              </a:r>
            </a:p>
            <a:p>
              <a:r>
                <a:rPr lang="en-US" sz="2000"/>
                <a:t>Pete’s.</a:t>
              </a:r>
            </a:p>
          </p:txBody>
        </p:sp>
        <p:sp>
          <p:nvSpPr>
            <p:cNvPr id="29708" name="Line 7"/>
            <p:cNvSpPr>
              <a:spLocks noChangeShapeType="1"/>
            </p:cNvSpPr>
            <p:nvPr/>
          </p:nvSpPr>
          <p:spPr bwMode="auto">
            <a:xfrm flipH="1">
              <a:off x="4368" y="30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48" name="Group 8"/>
          <p:cNvGrpSpPr>
            <a:grpSpLocks/>
          </p:cNvGrpSpPr>
          <p:nvPr/>
        </p:nvGrpSpPr>
        <p:grpSpPr bwMode="auto">
          <a:xfrm>
            <a:off x="228600" y="1676400"/>
            <a:ext cx="8472488" cy="4641850"/>
            <a:chOff x="144" y="1108"/>
            <a:chExt cx="5337" cy="2924"/>
          </a:xfrm>
        </p:grpSpPr>
        <p:sp>
          <p:nvSpPr>
            <p:cNvPr id="29703" name="Rectangle 9"/>
            <p:cNvSpPr>
              <a:spLocks noChangeArrowheads="1"/>
            </p:cNvSpPr>
            <p:nvPr/>
          </p:nvSpPr>
          <p:spPr bwMode="auto">
            <a:xfrm>
              <a:off x="144" y="2400"/>
              <a:ext cx="4272" cy="163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Text Box 10"/>
            <p:cNvSpPr txBox="1">
              <a:spLocks noChangeArrowheads="1"/>
            </p:cNvSpPr>
            <p:nvPr/>
          </p:nvSpPr>
          <p:spPr bwMode="auto">
            <a:xfrm>
              <a:off x="3542" y="1108"/>
              <a:ext cx="193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Beer groups with at least</a:t>
              </a:r>
            </a:p>
            <a:p>
              <a:r>
                <a:rPr lang="en-US" sz="2000"/>
                <a:t>3 non-NULL bars and also</a:t>
              </a:r>
            </a:p>
            <a:p>
              <a:r>
                <a:rPr lang="en-US" sz="2000"/>
                <a:t>beer groups where the</a:t>
              </a:r>
            </a:p>
            <a:p>
              <a:r>
                <a:rPr lang="en-US" sz="2000"/>
                <a:t>manufacturer is Pete’s.</a:t>
              </a:r>
            </a:p>
          </p:txBody>
        </p:sp>
        <p:sp>
          <p:nvSpPr>
            <p:cNvPr id="29705" name="Line 11"/>
            <p:cNvSpPr>
              <a:spLocks noChangeShapeType="1"/>
            </p:cNvSpPr>
            <p:nvPr/>
          </p:nvSpPr>
          <p:spPr bwMode="auto">
            <a:xfrm flipH="1">
              <a:off x="3552" y="1968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DA6F31C-1723-4DFD-888C-AE4302940442}" type="slidenum">
              <a:rPr lang="en-US" sz="1400" smtClean="0">
                <a:latin typeface="Times New Roman" pitchFamily="18" charset="0"/>
              </a:rPr>
              <a:pPr/>
              <a:t>27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on HAVING Conditions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05800" cy="4114800"/>
          </a:xfrm>
        </p:spPr>
        <p:txBody>
          <a:bodyPr/>
          <a:lstStyle/>
          <a:p>
            <a:pPr marL="609600" indent="-609600"/>
            <a:r>
              <a:rPr lang="en-US"/>
              <a:t>Anything goes in a subquery.</a:t>
            </a:r>
          </a:p>
          <a:p>
            <a:pPr marL="609600" indent="-609600"/>
            <a:r>
              <a:rPr lang="en-US"/>
              <a:t>Outside subqueries, they may refer to attributes only if they are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 grouping attribute,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Aggregated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	(same condition as for SELECT clauses with aggregation).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A6F219D-A0D2-4A0A-8A34-67C36DD3FE1F}" type="slidenum">
              <a:rPr lang="en-US" sz="1400" smtClean="0">
                <a:latin typeface="Times New Roman" pitchFamily="18" charset="0"/>
              </a:rPr>
              <a:pPr/>
              <a:t>28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Modifications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modification</a:t>
            </a:r>
            <a:r>
              <a:rPr lang="en-US"/>
              <a:t>  command does not return a result (as a query does), but changes the database in some way.</a:t>
            </a:r>
          </a:p>
          <a:p>
            <a:pPr marL="609600" indent="-609600"/>
            <a:r>
              <a:rPr lang="en-US"/>
              <a:t>Three kinds of modifications: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Insert</a:t>
            </a:r>
            <a:r>
              <a:rPr lang="en-US"/>
              <a:t>  a tuple or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Delete</a:t>
            </a:r>
            <a:r>
              <a:rPr lang="en-US"/>
              <a:t>  a tuple or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Update</a:t>
            </a:r>
            <a:r>
              <a:rPr lang="en-US"/>
              <a:t>  the value(s) of an existing tuple or tuples.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785C73A-1C27-4004-A186-17B80AB45AE4}" type="slidenum">
              <a:rPr lang="en-US" sz="1400" smtClean="0">
                <a:latin typeface="Times New Roman" pitchFamily="18" charset="0"/>
              </a:rPr>
              <a:pPr/>
              <a:t>29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insert a single tuple: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INSERT INTO &lt;relation&gt;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VALUES ( &lt;list of values&gt; );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add to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 the fact that Sally likes Bud.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INSERT INTO Likes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VALUES(’Sally’, ’Bud’);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BE8F8C4-E06F-4986-9189-ADE12535E44D}" type="slidenum">
              <a:rPr lang="en-US" sz="1400" smtClean="0">
                <a:latin typeface="Times New Roman" pitchFamily="18" charset="0"/>
              </a:rPr>
              <a:pPr/>
              <a:t>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 Elimination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R1 := </a:t>
            </a:r>
            <a:r>
              <a:rPr lang="en-US" sz="4000">
                <a:latin typeface="Lucida Sans Unicode" pitchFamily="34" charset="0"/>
              </a:rPr>
              <a:t>δ</a:t>
            </a:r>
            <a:r>
              <a:rPr lang="en-US"/>
              <a:t>(R2).</a:t>
            </a:r>
          </a:p>
          <a:p>
            <a:r>
              <a:rPr lang="en-US"/>
              <a:t>R1 consists of one copy of each tuple that appears in R2 one or more times.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A100225-C7DA-49EB-926A-E17F1EFD1353}" type="slidenum">
              <a:rPr lang="en-US" sz="1400" smtClean="0">
                <a:latin typeface="Times New Roman" pitchFamily="18" charset="0"/>
              </a:rPr>
              <a:pPr/>
              <a:t>30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/>
              <a:t>Specifying Attributes in INSERT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 marL="609600" indent="-609600"/>
            <a:r>
              <a:rPr lang="en-US"/>
              <a:t>We may add to the relation name a list of attributes.</a:t>
            </a:r>
          </a:p>
          <a:p>
            <a:pPr marL="609600" indent="-609600"/>
            <a:r>
              <a:rPr lang="en-US"/>
              <a:t>Two reasons to do so: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We forget the standard order of attributes for the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We don’t have values for all attributes, and we want the system to fill in missing components with NULL or a default value.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31DE669-2475-4953-8939-FE667B753620}" type="slidenum">
              <a:rPr lang="en-US" sz="1400" smtClean="0">
                <a:latin typeface="Times New Roman" pitchFamily="18" charset="0"/>
              </a:rPr>
              <a:pPr/>
              <a:t>31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Specifying Attributes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/>
              <a:t>Another way to add the fact that Sally likes Bud to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INSERT INTO Likes(beer, drinker)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VALUES(’Bud’, ’Sally’);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B30F0F-1CCF-469B-83A2-9436D20928B1}" type="slidenum">
              <a:rPr lang="en-US" sz="1400" smtClean="0">
                <a:latin typeface="Times New Roman" pitchFamily="18" charset="0"/>
              </a:rPr>
              <a:pPr/>
              <a:t>32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Default Values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CREATE TABLE statement, we can follow an attribute by DEFAULT and a value.</a:t>
            </a:r>
          </a:p>
          <a:p>
            <a:r>
              <a:rPr lang="en-US"/>
              <a:t>When an inserted tuple has no value for that attribute, the default will be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EC81782-82F8-4942-8ED9-DD5B92A5C6C3}" type="slidenum">
              <a:rPr lang="en-US" sz="1400" smtClean="0">
                <a:latin typeface="Times New Roman" pitchFamily="18" charset="0"/>
              </a:rPr>
              <a:pPr/>
              <a:t>33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Default Values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CREATE TABLE Drinkers (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name CHAR(30) PRIMARY KEY,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addr CHAR(50)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DEFAULT ’123 Sesame St.’,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phone CHAR(16)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330254B-4E98-44F6-A1AD-199FBF66FB9C}" type="slidenum">
              <a:rPr lang="en-US" sz="1400" smtClean="0">
                <a:latin typeface="Times New Roman" pitchFamily="18" charset="0"/>
              </a:rPr>
              <a:pPr/>
              <a:t>34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Default Values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INSERT INTO Drinkers(name)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VALUES(’Sally’);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Resulting tuple: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143000" y="4038600"/>
            <a:ext cx="6781800" cy="1066800"/>
            <a:chOff x="1008" y="2016"/>
            <a:chExt cx="4272" cy="672"/>
          </a:xfrm>
        </p:grpSpPr>
        <p:sp>
          <p:nvSpPr>
            <p:cNvPr id="37896" name="Rectangle 5"/>
            <p:cNvSpPr>
              <a:spLocks noChangeArrowheads="1"/>
            </p:cNvSpPr>
            <p:nvPr/>
          </p:nvSpPr>
          <p:spPr bwMode="auto">
            <a:xfrm>
              <a:off x="1008" y="2016"/>
              <a:ext cx="427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6"/>
            <p:cNvSpPr>
              <a:spLocks noChangeShapeType="1"/>
            </p:cNvSpPr>
            <p:nvPr/>
          </p:nvSpPr>
          <p:spPr bwMode="auto">
            <a:xfrm>
              <a:off x="1008" y="2400"/>
              <a:ext cx="4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Line 7"/>
            <p:cNvSpPr>
              <a:spLocks noChangeShapeType="1"/>
            </p:cNvSpPr>
            <p:nvPr/>
          </p:nvSpPr>
          <p:spPr bwMode="auto">
            <a:xfrm>
              <a:off x="2064" y="201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8"/>
            <p:cNvSpPr>
              <a:spLocks noChangeShapeType="1"/>
            </p:cNvSpPr>
            <p:nvPr/>
          </p:nvSpPr>
          <p:spPr bwMode="auto">
            <a:xfrm>
              <a:off x="4272" y="201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1219200" y="4572000"/>
            <a:ext cx="661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Sally		123 Sesame St		NULL</a:t>
            </a:r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1219200" y="4038600"/>
            <a:ext cx="6632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3200">
                <a:solidFill>
                  <a:srgbClr val="CC00CC"/>
                </a:solidFill>
              </a:rPr>
              <a:t>name	address		      phone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E66F01E-BDBA-4B11-9A09-5DA516850B23}" type="slidenum">
              <a:rPr lang="en-US" sz="1400" smtClean="0">
                <a:latin typeface="Times New Roman" pitchFamily="18" charset="0"/>
              </a:rPr>
              <a:pPr/>
              <a:t>35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Many Tuples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may insert the entire result of a query into a relation, using the form: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INSERT INTO &lt;relation&gt;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( &lt;subquery&gt; 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7D615A5-D37E-4582-B5E2-F89FC1031206}" type="slidenum">
              <a:rPr lang="en-US" sz="1400" smtClean="0">
                <a:latin typeface="Times New Roman" pitchFamily="18" charset="0"/>
              </a:rPr>
              <a:pPr/>
              <a:t>36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Insert a Subquery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Frequents(drinker, bar)</a:t>
            </a:r>
            <a:r>
              <a:rPr lang="en-US"/>
              <a:t>, enter into the new relation </a:t>
            </a:r>
            <a:r>
              <a:rPr lang="en-US">
                <a:solidFill>
                  <a:srgbClr val="CC00CC"/>
                </a:solidFill>
              </a:rPr>
              <a:t>PotBuddies(name)</a:t>
            </a:r>
            <a:r>
              <a:rPr lang="en-US"/>
              <a:t> all of Sally’s “potential buddies,” i.e., those drinkers who frequent at least one bar that Sally also frequents.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EEB5CCF-5D68-49FA-A079-84865DFDCE6F}" type="slidenum">
              <a:rPr lang="en-US" sz="1400" smtClean="0">
                <a:latin typeface="Times New Roman" pitchFamily="18" charset="0"/>
              </a:rPr>
              <a:pPr/>
              <a:t>37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INSERT INTO PotBuddies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(SELECT d2.drinker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FROM Frequents d1, Frequents d2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WHERE d1.drinker = ’Sally’ AND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d2.drinker &lt;&gt; ’Sally’ AND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d1.bar = d2.bar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);</a:t>
            </a:r>
          </a:p>
        </p:txBody>
      </p:sp>
      <p:grpSp>
        <p:nvGrpSpPr>
          <p:cNvPr id="41995" name="Group 11"/>
          <p:cNvGrpSpPr>
            <a:grpSpLocks/>
          </p:cNvGrpSpPr>
          <p:nvPr/>
        </p:nvGrpSpPr>
        <p:grpSpPr bwMode="auto">
          <a:xfrm>
            <a:off x="838200" y="685800"/>
            <a:ext cx="7854950" cy="4800600"/>
            <a:chOff x="528" y="432"/>
            <a:chExt cx="4948" cy="3024"/>
          </a:xfrm>
        </p:grpSpPr>
        <p:sp>
          <p:nvSpPr>
            <p:cNvPr id="40970" name="Rectangle 5"/>
            <p:cNvSpPr>
              <a:spLocks noChangeArrowheads="1"/>
            </p:cNvSpPr>
            <p:nvPr/>
          </p:nvSpPr>
          <p:spPr bwMode="auto">
            <a:xfrm>
              <a:off x="528" y="2016"/>
              <a:ext cx="3984" cy="14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Text Box 6"/>
            <p:cNvSpPr txBox="1">
              <a:spLocks noChangeArrowheads="1"/>
            </p:cNvSpPr>
            <p:nvPr/>
          </p:nvSpPr>
          <p:spPr bwMode="auto">
            <a:xfrm>
              <a:off x="4176" y="432"/>
              <a:ext cx="1300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Pairs of Drinker</a:t>
              </a:r>
            </a:p>
            <a:p>
              <a:r>
                <a:rPr lang="en-US" sz="2000"/>
                <a:t>tuples where the</a:t>
              </a:r>
            </a:p>
            <a:p>
              <a:r>
                <a:rPr lang="en-US" sz="2000"/>
                <a:t>first is for Sally,</a:t>
              </a:r>
            </a:p>
            <a:p>
              <a:r>
                <a:rPr lang="en-US" sz="2000"/>
                <a:t>the second is for</a:t>
              </a:r>
            </a:p>
            <a:p>
              <a:r>
                <a:rPr lang="en-US" sz="2000"/>
                <a:t>someone else,</a:t>
              </a:r>
            </a:p>
            <a:p>
              <a:r>
                <a:rPr lang="en-US" sz="2000"/>
                <a:t>and the bars are</a:t>
              </a:r>
            </a:p>
            <a:p>
              <a:r>
                <a:rPr lang="en-US" sz="2000"/>
                <a:t>the same.</a:t>
              </a:r>
            </a:p>
          </p:txBody>
        </p:sp>
        <p:sp>
          <p:nvSpPr>
            <p:cNvPr id="40972" name="Line 7"/>
            <p:cNvSpPr>
              <a:spLocks noChangeShapeType="1"/>
            </p:cNvSpPr>
            <p:nvPr/>
          </p:nvSpPr>
          <p:spPr bwMode="auto">
            <a:xfrm flipH="1">
              <a:off x="3408" y="1200"/>
              <a:ext cx="72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96" name="Group 12"/>
          <p:cNvGrpSpPr>
            <a:grpSpLocks/>
          </p:cNvGrpSpPr>
          <p:nvPr/>
        </p:nvGrpSpPr>
        <p:grpSpPr bwMode="auto">
          <a:xfrm>
            <a:off x="593725" y="615950"/>
            <a:ext cx="3749675" cy="2508250"/>
            <a:chOff x="374" y="388"/>
            <a:chExt cx="2362" cy="1580"/>
          </a:xfrm>
        </p:grpSpPr>
        <p:sp>
          <p:nvSpPr>
            <p:cNvPr id="40967" name="Rectangle 8"/>
            <p:cNvSpPr>
              <a:spLocks noChangeArrowheads="1"/>
            </p:cNvSpPr>
            <p:nvPr/>
          </p:nvSpPr>
          <p:spPr bwMode="auto">
            <a:xfrm>
              <a:off x="576" y="1632"/>
              <a:ext cx="2160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9"/>
            <p:cNvSpPr txBox="1">
              <a:spLocks noChangeArrowheads="1"/>
            </p:cNvSpPr>
            <p:nvPr/>
          </p:nvSpPr>
          <p:spPr bwMode="auto">
            <a:xfrm>
              <a:off x="374" y="388"/>
              <a:ext cx="8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The other</a:t>
              </a:r>
            </a:p>
            <a:p>
              <a:r>
                <a:rPr lang="en-US" sz="2000"/>
                <a:t>drinker</a:t>
              </a:r>
            </a:p>
          </p:txBody>
        </p:sp>
        <p:sp>
          <p:nvSpPr>
            <p:cNvPr id="40969" name="Line 10"/>
            <p:cNvSpPr>
              <a:spLocks noChangeShapeType="1"/>
            </p:cNvSpPr>
            <p:nvPr/>
          </p:nvSpPr>
          <p:spPr bwMode="auto">
            <a:xfrm>
              <a:off x="960" y="864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CAA01DF-43CC-400F-8A47-F33814E9F00E}" type="slidenum">
              <a:rPr lang="en-US" sz="1400" smtClean="0">
                <a:latin typeface="Times New Roman" pitchFamily="18" charset="0"/>
              </a:rPr>
              <a:pPr/>
              <a:t>38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delete tuples satisfying a condition from some relation: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DELETE FROM &lt;relation&gt;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WHERE &lt;condition&gt;;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FC57335-894D-43E6-89EE-A83BE396B5D7}" type="slidenum">
              <a:rPr lang="en-US" sz="1400" smtClean="0">
                <a:latin typeface="Times New Roman" pitchFamily="18" charset="0"/>
              </a:rPr>
              <a:pPr/>
              <a:t>39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Deletion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Delete from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 the fact that Sally likes Bud: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DELETE FROM Likes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drinker = ’Sally’ AND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beer = ’Bud’;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E1FC904-EEE9-4E67-8F9E-2C3B7B03409E}" type="slidenum">
              <a:rPr lang="en-US" sz="1400" smtClean="0">
                <a:latin typeface="Times New Roman" pitchFamily="18" charset="0"/>
              </a:rPr>
              <a:pPr/>
              <a:t>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r>
              <a:rPr lang="en-US" sz="2800"/>
              <a:t>R1 := </a:t>
            </a:r>
            <a:r>
              <a:rPr lang="en-US" sz="3600">
                <a:latin typeface="Lucida Sans Unicode" pitchFamily="34" charset="0"/>
              </a:rPr>
              <a:t>τ</a:t>
            </a:r>
            <a:r>
              <a:rPr lang="en-US" sz="2800" i="1" baseline="-25000"/>
              <a:t>L</a:t>
            </a:r>
            <a:r>
              <a:rPr lang="en-US" sz="2800"/>
              <a:t> (R2).</a:t>
            </a:r>
          </a:p>
          <a:p>
            <a:pPr lvl="1"/>
            <a:r>
              <a:rPr lang="en-US" sz="2400" i="1"/>
              <a:t>L</a:t>
            </a:r>
            <a:r>
              <a:rPr lang="en-US" sz="2400"/>
              <a:t>  is a list of some of the attributes of R2.</a:t>
            </a:r>
          </a:p>
          <a:p>
            <a:r>
              <a:rPr lang="en-US" sz="2800"/>
              <a:t>R1 is the list of tuples of R2 sorted first on the value of the first attribute on </a:t>
            </a:r>
            <a:r>
              <a:rPr lang="en-US" sz="2800" i="1"/>
              <a:t>L</a:t>
            </a:r>
            <a:r>
              <a:rPr lang="en-US" sz="2800"/>
              <a:t>, then on the second attribute of </a:t>
            </a:r>
            <a:r>
              <a:rPr lang="en-US" sz="2800" i="1"/>
              <a:t>L</a:t>
            </a:r>
            <a:r>
              <a:rPr lang="en-US" sz="2800"/>
              <a:t>, and so on.</a:t>
            </a:r>
          </a:p>
          <a:p>
            <a:pPr lvl="1"/>
            <a:r>
              <a:rPr lang="en-US" sz="2400"/>
              <a:t>Break ties arbitrarily.</a:t>
            </a:r>
          </a:p>
          <a:p>
            <a:r>
              <a:rPr lang="en-US" sz="3600">
                <a:latin typeface="Lucida Sans Unicode" pitchFamily="34" charset="0"/>
              </a:rPr>
              <a:t>τ</a:t>
            </a:r>
            <a:r>
              <a:rPr lang="en-US" sz="2800"/>
              <a:t> is the only operator whose result is neither a set nor a bag.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5B97A41-DDEA-4F81-8528-1EF38108DFD0}" type="slidenum">
              <a:rPr lang="en-US" sz="1400" smtClean="0">
                <a:latin typeface="Times New Roman" pitchFamily="18" charset="0"/>
              </a:rPr>
              <a:pPr/>
              <a:t>40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Delete all Tuples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the relation Likes empty: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DELETE FROM Likes;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Note no WHERE clause needed.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A3A071-BA0A-4F0E-94F9-30AD3F85B360}" type="slidenum">
              <a:rPr lang="en-US" sz="1400" smtClean="0">
                <a:latin typeface="Times New Roman" pitchFamily="18" charset="0"/>
              </a:rPr>
              <a:pPr/>
              <a:t>41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Delete Some Tuples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/>
              <a:t>Delete from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 all beers for which there is another beer by the same manufacturer.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DELETE FROM Beers b</a:t>
            </a:r>
          </a:p>
          <a:p>
            <a:pPr>
              <a:buFont typeface="Monotype Sorts" pitchFamily="2" charset="2"/>
              <a:buNone/>
            </a:pPr>
            <a:r>
              <a:rPr lang="en-US"/>
              <a:t>WHERE EXISTS (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SELECT name FROM Beers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WHERE manf = b.manf AND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name &lt;&gt; b.name);</a:t>
            </a:r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990600" y="3124200"/>
            <a:ext cx="8008938" cy="3048000"/>
            <a:chOff x="624" y="1972"/>
            <a:chExt cx="5045" cy="1868"/>
          </a:xfrm>
        </p:grpSpPr>
        <p:sp>
          <p:nvSpPr>
            <p:cNvPr id="45062" name="Rectangle 4"/>
            <p:cNvSpPr>
              <a:spLocks noChangeArrowheads="1"/>
            </p:cNvSpPr>
            <p:nvPr/>
          </p:nvSpPr>
          <p:spPr bwMode="auto">
            <a:xfrm>
              <a:off x="624" y="2832"/>
              <a:ext cx="3360" cy="100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Text Box 5"/>
            <p:cNvSpPr txBox="1">
              <a:spLocks noChangeArrowheads="1"/>
            </p:cNvSpPr>
            <p:nvPr/>
          </p:nvSpPr>
          <p:spPr bwMode="auto">
            <a:xfrm>
              <a:off x="4070" y="1972"/>
              <a:ext cx="1599" cy="1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Beers with the same</a:t>
              </a:r>
            </a:p>
            <a:p>
              <a:r>
                <a:rPr lang="en-US" sz="2000"/>
                <a:t>manufacturer and</a:t>
              </a:r>
            </a:p>
            <a:p>
              <a:r>
                <a:rPr lang="en-US" sz="2000"/>
                <a:t>a different name</a:t>
              </a:r>
            </a:p>
            <a:p>
              <a:r>
                <a:rPr lang="en-US" sz="2000"/>
                <a:t>from the name of</a:t>
              </a:r>
            </a:p>
            <a:p>
              <a:r>
                <a:rPr lang="en-US" sz="2000"/>
                <a:t>the beer represented</a:t>
              </a:r>
            </a:p>
            <a:p>
              <a:r>
                <a:rPr lang="en-US" sz="2000"/>
                <a:t>by tuple b.</a:t>
              </a:r>
            </a:p>
          </p:txBody>
        </p:sp>
        <p:sp>
          <p:nvSpPr>
            <p:cNvPr id="45064" name="Line 6"/>
            <p:cNvSpPr>
              <a:spLocks noChangeShapeType="1"/>
            </p:cNvSpPr>
            <p:nvPr/>
          </p:nvSpPr>
          <p:spPr bwMode="auto">
            <a:xfrm flipH="1">
              <a:off x="3264" y="2304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EA62724-82F0-4847-AB30-09D17367B1BA}" type="slidenum">
              <a:rPr lang="en-US" sz="1400" smtClean="0">
                <a:latin typeface="Times New Roman" pitchFamily="18" charset="0"/>
              </a:rPr>
              <a:pPr/>
              <a:t>42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 of Deletion --- (1)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Suppose Anheuser-Busch makes only Bud and Bud Lite.</a:t>
            </a:r>
          </a:p>
          <a:p>
            <a:r>
              <a:rPr lang="en-US"/>
              <a:t>Suppose we come to the tuple </a:t>
            </a:r>
            <a:r>
              <a:rPr lang="en-US" i="1"/>
              <a:t>b</a:t>
            </a:r>
            <a:r>
              <a:rPr lang="en-US"/>
              <a:t>  for Bud first.</a:t>
            </a:r>
          </a:p>
          <a:p>
            <a:r>
              <a:rPr lang="en-US"/>
              <a:t>The subquery is nonempty, because of the Bud Lite tuple, so we delete Bud.</a:t>
            </a:r>
          </a:p>
          <a:p>
            <a:r>
              <a:rPr lang="en-US"/>
              <a:t>Now, when </a:t>
            </a:r>
            <a:r>
              <a:rPr lang="en-US" i="1"/>
              <a:t>b</a:t>
            </a:r>
            <a:r>
              <a:rPr lang="en-US"/>
              <a:t>  is the tuple for Bud Lite, do we delete that tuple too?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A4C72EC-2F2B-4DF0-B2B6-AEF29ABB8BF7}" type="slidenum">
              <a:rPr lang="en-US" sz="1400" smtClean="0">
                <a:latin typeface="Times New Roman" pitchFamily="18" charset="0"/>
              </a:rPr>
              <a:pPr/>
              <a:t>43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 of Deletion --- (2)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>
                <a:solidFill>
                  <a:srgbClr val="33CC33"/>
                </a:solidFill>
              </a:rPr>
              <a:t>Answer</a:t>
            </a:r>
            <a:r>
              <a:rPr lang="en-US"/>
              <a:t>: we </a:t>
            </a:r>
            <a:r>
              <a:rPr lang="en-US" i="1"/>
              <a:t>do</a:t>
            </a:r>
            <a:r>
              <a:rPr lang="en-US"/>
              <a:t> delete Bud Lite as well.</a:t>
            </a:r>
          </a:p>
          <a:p>
            <a:pPr marL="609600" indent="-609600"/>
            <a:r>
              <a:rPr lang="en-US"/>
              <a:t>The reason is that deletion proceeds in two stages: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Mark all tuples for which the WHERE condition is satisfied.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Delete the marked tuples.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CA4E63B-A2A4-4D94-AD9B-D21672459395}" type="slidenum">
              <a:rPr lang="en-US" sz="1400" smtClean="0">
                <a:latin typeface="Times New Roman" pitchFamily="18" charset="0"/>
              </a:rPr>
              <a:pPr/>
              <a:t>44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change certain attributes in certain tuples of a relation: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UPDATE &lt;relation&gt;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SET &lt;list of attribute assignments&gt;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WHERE &lt;condition on tuples&gt;;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9D894F2-1EFA-4A6D-B8A0-16CF31DF62C4}" type="slidenum">
              <a:rPr lang="en-US" sz="1400" smtClean="0">
                <a:latin typeface="Times New Roman" pitchFamily="18" charset="0"/>
              </a:rPr>
              <a:pPr/>
              <a:t>45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Update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drinker Fred’s phone number to 555-1212: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UPDATE Drinkers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SET phone = ’555-1212’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name = ’Fred’;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ABD6833-72A3-4392-8764-F1FE722CD16B}" type="slidenum">
              <a:rPr lang="en-US" sz="1400" smtClean="0">
                <a:latin typeface="Times New Roman" pitchFamily="18" charset="0"/>
              </a:rPr>
              <a:pPr/>
              <a:t>46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Update Several Tuples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$4 the maximum price for beer: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UPDATE Sells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SET price = 4.00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price &gt; 4.00;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9FFDD1F-7CB1-44C9-9078-C9AD27843ABF}" type="slidenum">
              <a:rPr lang="en-US" sz="1400" smtClean="0">
                <a:latin typeface="Times New Roman" pitchFamily="18" charset="0"/>
              </a:rPr>
              <a:pPr/>
              <a:t>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Operators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Aggregation operators are not operators of relational algebra.</a:t>
            </a:r>
          </a:p>
          <a:p>
            <a:r>
              <a:rPr lang="en-US"/>
              <a:t>Rather, they apply to entire columns of a table and produce a single result.</a:t>
            </a:r>
          </a:p>
          <a:p>
            <a:r>
              <a:rPr lang="en-US"/>
              <a:t>The most important examples: SUM, AVG, COUNT, MIN, and MAX.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6C46E3E-4AC1-4BF2-9A1B-A54F5D5CE94C}" type="slidenum">
              <a:rPr lang="en-US" sz="1400" smtClean="0">
                <a:latin typeface="Times New Roman" pitchFamily="18" charset="0"/>
              </a:rPr>
              <a:pPr/>
              <a:t>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Aggregation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431925" y="2166938"/>
            <a:ext cx="24050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R =  ( A	B )</a:t>
            </a:r>
          </a:p>
          <a:p>
            <a:r>
              <a:rPr lang="en-US"/>
              <a:t>	1	3</a:t>
            </a:r>
          </a:p>
          <a:p>
            <a:r>
              <a:rPr lang="en-US"/>
              <a:t>	3	4</a:t>
            </a:r>
          </a:p>
          <a:p>
            <a:r>
              <a:rPr lang="en-US"/>
              <a:t>	3	2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362200" y="2209800"/>
            <a:ext cx="1219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23622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2971800" y="2209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2362200" y="4038600"/>
            <a:ext cx="21605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SUM(A) = 7</a:t>
            </a:r>
          </a:p>
          <a:p>
            <a:r>
              <a:rPr lang="en-US"/>
              <a:t>COUNT(A) = 3</a:t>
            </a:r>
          </a:p>
          <a:p>
            <a:r>
              <a:rPr lang="en-US"/>
              <a:t>MAX(B) = 4</a:t>
            </a:r>
          </a:p>
          <a:p>
            <a:r>
              <a:rPr lang="en-US"/>
              <a:t>AVG(B) =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C91990E-A98E-416F-99B6-4C27D7D981AD}" type="slidenum">
              <a:rPr lang="en-US" sz="1400" smtClean="0">
                <a:latin typeface="Times New Roman" pitchFamily="18" charset="0"/>
              </a:rPr>
              <a:pPr/>
              <a:t>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Operator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R1 := </a:t>
            </a:r>
            <a:r>
              <a:rPr lang="en-US" sz="4000">
                <a:latin typeface="Lucida Sans Unicode" pitchFamily="34" charset="0"/>
              </a:rPr>
              <a:t>γ</a:t>
            </a:r>
            <a:r>
              <a:rPr lang="en-US" i="1" baseline="-25000"/>
              <a:t>L</a:t>
            </a:r>
            <a:r>
              <a:rPr lang="en-US"/>
              <a:t> (R2).  </a:t>
            </a:r>
            <a:r>
              <a:rPr lang="en-US" i="1"/>
              <a:t>L</a:t>
            </a:r>
            <a:r>
              <a:rPr lang="en-US"/>
              <a:t>  is a list of elements that are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Individual (</a:t>
            </a:r>
            <a:r>
              <a:rPr lang="en-US" i="1">
                <a:solidFill>
                  <a:srgbClr val="FF0066"/>
                </a:solidFill>
              </a:rPr>
              <a:t>grouping</a:t>
            </a:r>
            <a:r>
              <a:rPr lang="en-US"/>
              <a:t> ) attributes.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AGG(</a:t>
            </a:r>
            <a:r>
              <a:rPr lang="en-US" i="1"/>
              <a:t>A</a:t>
            </a:r>
            <a:r>
              <a:rPr lang="en-US"/>
              <a:t> ), where AGG is one of the aggregation operators and </a:t>
            </a:r>
            <a:r>
              <a:rPr lang="en-US" i="1"/>
              <a:t>A</a:t>
            </a:r>
            <a:r>
              <a:rPr lang="en-US"/>
              <a:t>  is an attribute.</a:t>
            </a:r>
          </a:p>
          <a:p>
            <a:pPr marL="1371600" lvl="2" indent="-457200"/>
            <a:r>
              <a:rPr lang="en-US"/>
              <a:t>An arrow and a new attribute name renames the component.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2B819BA-E24A-4317-8F24-148543304AF0}" type="slidenum">
              <a:rPr lang="en-US" sz="1400" smtClean="0">
                <a:latin typeface="Times New Roman" pitchFamily="18" charset="0"/>
              </a:rPr>
              <a:pPr/>
              <a:t>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Applying </a:t>
            </a:r>
            <a:r>
              <a:rPr lang="en-US" sz="5400">
                <a:latin typeface="Lucida Sans Unicode" pitchFamily="34" charset="0"/>
              </a:rPr>
              <a:t>γ</a:t>
            </a:r>
            <a:r>
              <a:rPr lang="en-US" b="1" i="1" baseline="-25000"/>
              <a:t>L</a:t>
            </a:r>
            <a:r>
              <a:rPr lang="en-US"/>
              <a:t>(R)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 marL="609600" indent="-609600"/>
            <a:r>
              <a:rPr lang="en-US"/>
              <a:t>Group </a:t>
            </a:r>
            <a:r>
              <a:rPr lang="en-US" i="1"/>
              <a:t>R</a:t>
            </a:r>
            <a:r>
              <a:rPr lang="en-US"/>
              <a:t> according to all the grouping attributes on list </a:t>
            </a:r>
            <a:r>
              <a:rPr lang="en-US" i="1"/>
              <a:t>L</a:t>
            </a:r>
            <a:r>
              <a:rPr lang="en-US"/>
              <a:t>.</a:t>
            </a:r>
          </a:p>
          <a:p>
            <a:pPr marL="990600" lvl="1" indent="-533400"/>
            <a:r>
              <a:rPr lang="en-US"/>
              <a:t>That is: form one group for each distinct list of values for those attributes in </a:t>
            </a:r>
            <a:r>
              <a:rPr lang="en-US" i="1"/>
              <a:t>R</a:t>
            </a:r>
            <a:r>
              <a:rPr lang="en-US"/>
              <a:t>.</a:t>
            </a:r>
          </a:p>
          <a:p>
            <a:pPr marL="609600" indent="-609600"/>
            <a:r>
              <a:rPr lang="en-US"/>
              <a:t>Within each group, compute AGG(</a:t>
            </a:r>
            <a:r>
              <a:rPr lang="en-US" i="1"/>
              <a:t>A</a:t>
            </a:r>
            <a:r>
              <a:rPr lang="en-US"/>
              <a:t> ) for each aggregation on list </a:t>
            </a:r>
            <a:r>
              <a:rPr lang="en-US" i="1"/>
              <a:t>L</a:t>
            </a:r>
            <a:r>
              <a:rPr lang="en-US"/>
              <a:t>.</a:t>
            </a:r>
          </a:p>
          <a:p>
            <a:pPr marL="609600" indent="-609600"/>
            <a:r>
              <a:rPr lang="en-US"/>
              <a:t>Result has one tuple for each group: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The grouping attributes and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 Their group’s aggregations.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E327CE3-8AD0-4422-AFF9-DAE1FB030C96}" type="slidenum">
              <a:rPr lang="en-US" sz="1400" smtClean="0">
                <a:latin typeface="Times New Roman" pitchFamily="18" charset="0"/>
              </a:rPr>
              <a:pPr/>
              <a:t>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Grouping/Aggregation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898525" y="2166938"/>
            <a:ext cx="3322638" cy="240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CC00CC"/>
                </a:solidFill>
              </a:rPr>
              <a:t>R =  ( A	B	C )</a:t>
            </a:r>
          </a:p>
          <a:p>
            <a:r>
              <a:rPr lang="en-US"/>
              <a:t>	1	2	3</a:t>
            </a:r>
          </a:p>
          <a:p>
            <a:r>
              <a:rPr lang="en-US"/>
              <a:t>	4	5	6</a:t>
            </a:r>
          </a:p>
          <a:p>
            <a:r>
              <a:rPr lang="en-US"/>
              <a:t>	1	2	5</a:t>
            </a:r>
          </a:p>
          <a:p>
            <a:endParaRPr lang="en-US"/>
          </a:p>
          <a:p>
            <a:r>
              <a:rPr lang="en-US" sz="3200">
                <a:latin typeface="Lucida Sans Unicode" pitchFamily="34" charset="0"/>
              </a:rPr>
              <a:t>γ</a:t>
            </a:r>
            <a:r>
              <a:rPr lang="en-US" i="1" baseline="-25000"/>
              <a:t>A</a:t>
            </a:r>
            <a:r>
              <a:rPr lang="en-US" baseline="-25000"/>
              <a:t>,</a:t>
            </a:r>
            <a:r>
              <a:rPr lang="en-US" i="1" baseline="-25000"/>
              <a:t>B</a:t>
            </a:r>
            <a:r>
              <a:rPr lang="en-US" baseline="-25000"/>
              <a:t>,AVG(C)-&gt;X</a:t>
            </a:r>
            <a:r>
              <a:rPr lang="en-US"/>
              <a:t> (R) = ??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828800" y="2209800"/>
            <a:ext cx="2133600" cy="1524000"/>
            <a:chOff x="1152" y="1392"/>
            <a:chExt cx="1344" cy="960"/>
          </a:xfrm>
        </p:grpSpPr>
        <p:sp>
          <p:nvSpPr>
            <p:cNvPr id="12307" name="Rectangle 5"/>
            <p:cNvSpPr>
              <a:spLocks noChangeArrowheads="1"/>
            </p:cNvSpPr>
            <p:nvPr/>
          </p:nvSpPr>
          <p:spPr bwMode="auto">
            <a:xfrm>
              <a:off x="1152" y="1392"/>
              <a:ext cx="1344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6"/>
            <p:cNvSpPr>
              <a:spLocks noChangeShapeType="1"/>
            </p:cNvSpPr>
            <p:nvPr/>
          </p:nvSpPr>
          <p:spPr bwMode="auto">
            <a:xfrm>
              <a:off x="1152" y="163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7"/>
            <p:cNvSpPr>
              <a:spLocks noChangeShapeType="1"/>
            </p:cNvSpPr>
            <p:nvPr/>
          </p:nvSpPr>
          <p:spPr bwMode="auto">
            <a:xfrm>
              <a:off x="1584" y="139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8"/>
            <p:cNvSpPr>
              <a:spLocks noChangeShapeType="1"/>
            </p:cNvSpPr>
            <p:nvPr/>
          </p:nvSpPr>
          <p:spPr bwMode="auto">
            <a:xfrm>
              <a:off x="2112" y="139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097" name="Group 9"/>
          <p:cNvGrpSpPr>
            <a:grpSpLocks/>
          </p:cNvGrpSpPr>
          <p:nvPr/>
        </p:nvGrpSpPr>
        <p:grpSpPr bwMode="auto">
          <a:xfrm>
            <a:off x="685800" y="4572000"/>
            <a:ext cx="3778250" cy="1947863"/>
            <a:chOff x="614" y="2805"/>
            <a:chExt cx="2380" cy="1227"/>
          </a:xfrm>
        </p:grpSpPr>
        <p:sp>
          <p:nvSpPr>
            <p:cNvPr id="12301" name="Text Box 10"/>
            <p:cNvSpPr txBox="1">
              <a:spLocks noChangeArrowheads="1"/>
            </p:cNvSpPr>
            <p:nvPr/>
          </p:nvSpPr>
          <p:spPr bwMode="auto">
            <a:xfrm>
              <a:off x="614" y="2805"/>
              <a:ext cx="2380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First, group </a:t>
              </a:r>
              <a:r>
                <a:rPr lang="en-US" i="1"/>
                <a:t>R </a:t>
              </a:r>
              <a:r>
                <a:rPr lang="en-US"/>
                <a:t>by </a:t>
              </a:r>
              <a:r>
                <a:rPr lang="en-US" i="1"/>
                <a:t>A</a:t>
              </a:r>
              <a:r>
                <a:rPr lang="en-US"/>
                <a:t> and </a:t>
              </a:r>
              <a:r>
                <a:rPr lang="en-US" i="1"/>
                <a:t>B </a:t>
              </a:r>
              <a:r>
                <a:rPr lang="en-US"/>
                <a:t>:</a:t>
              </a:r>
            </a:p>
            <a:p>
              <a:r>
                <a:rPr lang="en-US"/>
                <a:t>	A	B	C</a:t>
              </a:r>
            </a:p>
            <a:p>
              <a:r>
                <a:rPr lang="en-US"/>
                <a:t>	</a:t>
              </a:r>
              <a:r>
                <a:rPr lang="en-US">
                  <a:solidFill>
                    <a:srgbClr val="33CC33"/>
                  </a:solidFill>
                </a:rPr>
                <a:t>1	2	3</a:t>
              </a:r>
            </a:p>
            <a:p>
              <a:r>
                <a:rPr lang="en-US">
                  <a:solidFill>
                    <a:srgbClr val="33CC33"/>
                  </a:solidFill>
                </a:rPr>
                <a:t>	1	2	5</a:t>
              </a:r>
            </a:p>
            <a:p>
              <a:r>
                <a:rPr lang="en-US"/>
                <a:t>	</a:t>
              </a:r>
              <a:r>
                <a:rPr lang="en-US">
                  <a:solidFill>
                    <a:srgbClr val="FF0066"/>
                  </a:solidFill>
                </a:rPr>
                <a:t>4	5	6</a:t>
              </a:r>
            </a:p>
          </p:txBody>
        </p:sp>
        <p:grpSp>
          <p:nvGrpSpPr>
            <p:cNvPr id="12302" name="Group 11"/>
            <p:cNvGrpSpPr>
              <a:grpSpLocks/>
            </p:cNvGrpSpPr>
            <p:nvPr/>
          </p:nvGrpSpPr>
          <p:grpSpPr bwMode="auto">
            <a:xfrm>
              <a:off x="1200" y="3072"/>
              <a:ext cx="1344" cy="960"/>
              <a:chOff x="1152" y="1392"/>
              <a:chExt cx="1344" cy="960"/>
            </a:xfrm>
          </p:grpSpPr>
          <p:sp>
            <p:nvSpPr>
              <p:cNvPr id="12303" name="Rectangle 12"/>
              <p:cNvSpPr>
                <a:spLocks noChangeArrowheads="1"/>
              </p:cNvSpPr>
              <p:nvPr/>
            </p:nvSpPr>
            <p:spPr bwMode="auto">
              <a:xfrm>
                <a:off x="1152" y="1392"/>
                <a:ext cx="1344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Line 13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5" name="Line 14"/>
              <p:cNvSpPr>
                <a:spLocks noChangeShapeType="1"/>
              </p:cNvSpPr>
              <p:nvPr/>
            </p:nvSpPr>
            <p:spPr bwMode="auto">
              <a:xfrm>
                <a:off x="1584" y="139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6" name="Line 15"/>
              <p:cNvSpPr>
                <a:spLocks noChangeShapeType="1"/>
              </p:cNvSpPr>
              <p:nvPr/>
            </p:nvSpPr>
            <p:spPr bwMode="auto">
              <a:xfrm>
                <a:off x="2112" y="139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9110" name="Group 22"/>
          <p:cNvGrpSpPr>
            <a:grpSpLocks/>
          </p:cNvGrpSpPr>
          <p:nvPr/>
        </p:nvGrpSpPr>
        <p:grpSpPr bwMode="auto">
          <a:xfrm>
            <a:off x="4876800" y="2590800"/>
            <a:ext cx="2570163" cy="2286000"/>
            <a:chOff x="3072" y="1632"/>
            <a:chExt cx="1619" cy="1440"/>
          </a:xfrm>
        </p:grpSpPr>
        <p:sp>
          <p:nvSpPr>
            <p:cNvPr id="12296" name="Text Box 17"/>
            <p:cNvSpPr txBox="1">
              <a:spLocks noChangeArrowheads="1"/>
            </p:cNvSpPr>
            <p:nvPr/>
          </p:nvSpPr>
          <p:spPr bwMode="auto">
            <a:xfrm>
              <a:off x="3120" y="1632"/>
              <a:ext cx="1571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Then, average </a:t>
              </a:r>
              <a:r>
                <a:rPr lang="en-US" i="1"/>
                <a:t>C</a:t>
              </a:r>
              <a:r>
                <a:rPr lang="en-US"/>
                <a:t> </a:t>
              </a:r>
            </a:p>
            <a:p>
              <a:r>
                <a:rPr lang="en-US"/>
                <a:t>within groups:</a:t>
              </a:r>
            </a:p>
            <a:p>
              <a:endParaRPr lang="en-US"/>
            </a:p>
            <a:p>
              <a:r>
                <a:rPr lang="en-US"/>
                <a:t>A	B	X</a:t>
              </a:r>
            </a:p>
            <a:p>
              <a:r>
                <a:rPr lang="en-US">
                  <a:solidFill>
                    <a:srgbClr val="33CC33"/>
                  </a:solidFill>
                </a:rPr>
                <a:t>1	2	4</a:t>
              </a:r>
            </a:p>
            <a:p>
              <a:r>
                <a:rPr lang="en-US">
                  <a:solidFill>
                    <a:srgbClr val="FF0066"/>
                  </a:solidFill>
                </a:rPr>
                <a:t>4	5	6</a:t>
              </a:r>
            </a:p>
          </p:txBody>
        </p:sp>
        <p:sp>
          <p:nvSpPr>
            <p:cNvPr id="12297" name="Rectangle 18"/>
            <p:cNvSpPr>
              <a:spLocks noChangeArrowheads="1"/>
            </p:cNvSpPr>
            <p:nvPr/>
          </p:nvSpPr>
          <p:spPr bwMode="auto">
            <a:xfrm>
              <a:off x="3079" y="2352"/>
              <a:ext cx="1481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19"/>
            <p:cNvSpPr>
              <a:spLocks noChangeShapeType="1"/>
            </p:cNvSpPr>
            <p:nvPr/>
          </p:nvSpPr>
          <p:spPr bwMode="auto">
            <a:xfrm flipV="1">
              <a:off x="3072" y="25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20"/>
            <p:cNvSpPr>
              <a:spLocks noChangeShapeType="1"/>
            </p:cNvSpPr>
            <p:nvPr/>
          </p:nvSpPr>
          <p:spPr bwMode="auto">
            <a:xfrm flipH="1">
              <a:off x="3489" y="23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21"/>
            <p:cNvSpPr>
              <a:spLocks noChangeShapeType="1"/>
            </p:cNvSpPr>
            <p:nvPr/>
          </p:nvSpPr>
          <p:spPr bwMode="auto">
            <a:xfrm flipH="1">
              <a:off x="4128" y="23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1610</Words>
  <Application>Microsoft Office PowerPoint</Application>
  <PresentationFormat>On-screen Show (4:3)</PresentationFormat>
  <Paragraphs>345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Monotype Sorts</vt:lpstr>
      <vt:lpstr>Courier New</vt:lpstr>
      <vt:lpstr>Lucida Sans Unicode</vt:lpstr>
      <vt:lpstr>Tahoma</vt:lpstr>
      <vt:lpstr>Times New Roman</vt:lpstr>
      <vt:lpstr>Wingdings</vt:lpstr>
      <vt:lpstr>Default Design</vt:lpstr>
      <vt:lpstr>More SQL</vt:lpstr>
      <vt:lpstr>The Extended Algebra</vt:lpstr>
      <vt:lpstr>Duplicate Elimination</vt:lpstr>
      <vt:lpstr>Sorting</vt:lpstr>
      <vt:lpstr>Aggregation Operators</vt:lpstr>
      <vt:lpstr>Example: Aggregation</vt:lpstr>
      <vt:lpstr>Grouping Operator</vt:lpstr>
      <vt:lpstr>Applying γL(R)</vt:lpstr>
      <vt:lpstr>Example: Grouping/Aggregation</vt:lpstr>
      <vt:lpstr>Outerjoin</vt:lpstr>
      <vt:lpstr>Example: Outerjoin</vt:lpstr>
      <vt:lpstr>Now --- Back to SQL</vt:lpstr>
      <vt:lpstr>Outerjoins</vt:lpstr>
      <vt:lpstr>Aggregations</vt:lpstr>
      <vt:lpstr>Example: Aggregation</vt:lpstr>
      <vt:lpstr>Eliminating Duplicates in an Aggregation</vt:lpstr>
      <vt:lpstr>NULL’s Ignored in Aggregation</vt:lpstr>
      <vt:lpstr>Example: Effect of NULL’s</vt:lpstr>
      <vt:lpstr>Grouping</vt:lpstr>
      <vt:lpstr>Example: Grouping</vt:lpstr>
      <vt:lpstr>Example: Grouping</vt:lpstr>
      <vt:lpstr>Restriction on SELECT Lists With Aggregation</vt:lpstr>
      <vt:lpstr>Illegal Query Example</vt:lpstr>
      <vt:lpstr>HAVING Clauses</vt:lpstr>
      <vt:lpstr>Example: HAVING</vt:lpstr>
      <vt:lpstr>Solution</vt:lpstr>
      <vt:lpstr>Requirements on HAVING Conditions</vt:lpstr>
      <vt:lpstr>Database Modifications</vt:lpstr>
      <vt:lpstr>Insertion</vt:lpstr>
      <vt:lpstr>Specifying Attributes in INSERT</vt:lpstr>
      <vt:lpstr>Example: Specifying Attributes</vt:lpstr>
      <vt:lpstr>Adding Default Values</vt:lpstr>
      <vt:lpstr>Example: Default Values</vt:lpstr>
      <vt:lpstr>Example: Default Values</vt:lpstr>
      <vt:lpstr>Inserting Many Tuples</vt:lpstr>
      <vt:lpstr>Example: Insert a Subquery</vt:lpstr>
      <vt:lpstr>Solution</vt:lpstr>
      <vt:lpstr>Deletion</vt:lpstr>
      <vt:lpstr>Example: Deletion</vt:lpstr>
      <vt:lpstr>Example: Delete all Tuples</vt:lpstr>
      <vt:lpstr>Example: Delete Some Tuples</vt:lpstr>
      <vt:lpstr>Semantics of Deletion --- (1)</vt:lpstr>
      <vt:lpstr>Semantics of Deletion --- (2)</vt:lpstr>
      <vt:lpstr>Updates</vt:lpstr>
      <vt:lpstr>Example: Update</vt:lpstr>
      <vt:lpstr>Example: Update Several Tuples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123</cp:revision>
  <dcterms:created xsi:type="dcterms:W3CDTF">2002-03-23T20:14:09Z</dcterms:created>
  <dcterms:modified xsi:type="dcterms:W3CDTF">2017-05-15T22:58:14Z</dcterms:modified>
</cp:coreProperties>
</file>