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93" r:id="rId5"/>
    <p:sldId id="29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7" r:id="rId33"/>
    <p:sldId id="286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566" autoAdjust="0"/>
  </p:normalViewPr>
  <p:slideViewPr>
    <p:cSldViewPr>
      <p:cViewPr>
        <p:scale>
          <a:sx n="90" d="100"/>
          <a:sy n="90" d="100"/>
        </p:scale>
        <p:origin x="-237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D5E950-47C0-4A14-9C39-E3C0B28A5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62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1374-A6C2-4B6F-9610-ADD32F4C7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0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2986B-139E-4C92-8D33-9F467DDC2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7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75D19-64AA-4326-94F5-B59FADAEA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4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1EBCC-5BFF-4BE7-9C97-25A7E28BD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F7471-DEDD-4A8B-B536-3F377092B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4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B6E59-6324-4A9A-8F45-93AAB78B7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58905-8B98-4528-B89A-CF3DF4868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1CD72-5498-4BD3-9881-F5178FA7E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6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51B92-52DE-4C92-A191-D1BD04985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EEAC-7A02-4634-AC2F-00A78A1B8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F40F1-F501-4138-B2BA-B06BFA8B6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D031EF-F99C-45DF-B66D-B0B5D3E04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2F8C7D-E496-49D5-A963-97786C434FD2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Foreign Keys</a:t>
            </a:r>
          </a:p>
          <a:p>
            <a:r>
              <a:rPr lang="en-US"/>
              <a:t>Local and Global Constraints</a:t>
            </a:r>
          </a:p>
          <a:p>
            <a:r>
              <a:rPr lang="en-US"/>
              <a:t>Triggers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520F37-1081-4831-82C0-9DB664D5C16B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1143000"/>
          </a:xfrm>
        </p:spPr>
        <p:txBody>
          <a:bodyPr/>
          <a:lstStyle/>
          <a:p>
            <a:r>
              <a:rPr lang="en-US"/>
              <a:t>Enforcing Foreign-Key Constraints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If there is a foreign-key constraint from relation </a:t>
            </a:r>
            <a:r>
              <a:rPr lang="en-US" i="1"/>
              <a:t>R</a:t>
            </a:r>
            <a:r>
              <a:rPr lang="en-US"/>
              <a:t>  to relation </a:t>
            </a:r>
            <a:r>
              <a:rPr lang="en-US" i="1"/>
              <a:t>S</a:t>
            </a:r>
            <a:r>
              <a:rPr lang="en-US"/>
              <a:t>, two violations are possible: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An insert or update to </a:t>
            </a:r>
            <a:r>
              <a:rPr lang="en-US" i="1"/>
              <a:t>R</a:t>
            </a:r>
            <a:r>
              <a:rPr lang="en-US"/>
              <a:t>  introduces values not found in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 deletion or update to S causes some tuples of </a:t>
            </a:r>
            <a:r>
              <a:rPr lang="en-US" i="1"/>
              <a:t>R</a:t>
            </a:r>
            <a:r>
              <a:rPr lang="en-US"/>
              <a:t>  to “dangle.”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D9C165-CC78-477B-8325-29C10C07C7A3}" type="slidenum">
              <a:rPr lang="en-US" sz="1400" smtClean="0"/>
              <a:pPr/>
              <a:t>11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Taken --- (1)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3434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suppose </a:t>
            </a:r>
            <a:r>
              <a:rPr lang="en-US" i="1"/>
              <a:t>R</a:t>
            </a:r>
            <a:r>
              <a:rPr lang="en-US"/>
              <a:t> = Sells, </a:t>
            </a:r>
            <a:r>
              <a:rPr lang="en-US" i="1"/>
              <a:t>S</a:t>
            </a:r>
            <a:r>
              <a:rPr lang="en-US"/>
              <a:t> = Beers.</a:t>
            </a:r>
          </a:p>
          <a:p>
            <a:r>
              <a:rPr lang="en-US"/>
              <a:t>An insert or update to </a:t>
            </a:r>
            <a:r>
              <a:rPr lang="en-US">
                <a:solidFill>
                  <a:srgbClr val="CC00CC"/>
                </a:solidFill>
              </a:rPr>
              <a:t>Sells</a:t>
            </a:r>
            <a:r>
              <a:rPr lang="en-US"/>
              <a:t> that introduces a nonexistent beer must be rejected.</a:t>
            </a:r>
          </a:p>
          <a:p>
            <a:r>
              <a:rPr lang="en-US"/>
              <a:t>A deletion or update to </a:t>
            </a:r>
            <a:r>
              <a:rPr lang="en-US">
                <a:solidFill>
                  <a:srgbClr val="CC00CC"/>
                </a:solidFill>
              </a:rPr>
              <a:t>Beers</a:t>
            </a:r>
            <a:r>
              <a:rPr lang="en-US"/>
              <a:t> that removes a beer value found in some tuples of </a:t>
            </a:r>
            <a:r>
              <a:rPr lang="en-US">
                <a:solidFill>
                  <a:srgbClr val="CC00CC"/>
                </a:solidFill>
              </a:rPr>
              <a:t>Sells</a:t>
            </a:r>
            <a:r>
              <a:rPr lang="en-US"/>
              <a:t> can be handled in three ways (next slide).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8F27AE-8401-4D02-9EC1-E57660F36785}" type="slidenum">
              <a:rPr lang="en-US" sz="1400" smtClean="0"/>
              <a:pPr/>
              <a:t>12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Taken ---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Default</a:t>
            </a:r>
            <a:r>
              <a:rPr lang="en-US"/>
              <a:t> : Reject the modification.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Cascade</a:t>
            </a:r>
            <a:r>
              <a:rPr lang="en-US">
                <a:solidFill>
                  <a:srgbClr val="33CC33"/>
                </a:solidFill>
              </a:rPr>
              <a:t> </a:t>
            </a:r>
            <a:r>
              <a:rPr lang="en-US"/>
              <a:t>: Make the same changes in Sells.</a:t>
            </a:r>
          </a:p>
          <a:p>
            <a:pPr marL="990600" lvl="1" indent="-533400"/>
            <a:r>
              <a:rPr lang="en-US">
                <a:solidFill>
                  <a:srgbClr val="CC3300"/>
                </a:solidFill>
              </a:rPr>
              <a:t>Deleted beer</a:t>
            </a:r>
            <a:r>
              <a:rPr lang="en-US"/>
              <a:t>: delete Sells tuple.</a:t>
            </a:r>
          </a:p>
          <a:p>
            <a:pPr marL="990600" lvl="1" indent="-533400"/>
            <a:r>
              <a:rPr lang="en-US">
                <a:solidFill>
                  <a:srgbClr val="CC3300"/>
                </a:solidFill>
              </a:rPr>
              <a:t>Updated beer</a:t>
            </a:r>
            <a:r>
              <a:rPr lang="en-US"/>
              <a:t>: change value in Sells.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i="1">
                <a:solidFill>
                  <a:srgbClr val="33CC33"/>
                </a:solidFill>
              </a:rPr>
              <a:t>Set NULL</a:t>
            </a:r>
            <a:r>
              <a:rPr lang="en-US"/>
              <a:t> : Change the beer to NULL.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ED8C18-7CE7-4980-9963-0D852FB7747C}" type="slidenum">
              <a:rPr lang="en-US" sz="1400" smtClean="0"/>
              <a:pPr/>
              <a:t>13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Cascade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Delete the Bud tuple from Beers:</a:t>
            </a:r>
          </a:p>
          <a:p>
            <a:pPr lvl="1"/>
            <a:r>
              <a:rPr lang="en-US"/>
              <a:t>Then delete all tuples from Sells that have beer = ’Bud’.</a:t>
            </a:r>
          </a:p>
          <a:p>
            <a:r>
              <a:rPr lang="en-US"/>
              <a:t>Update the Bud tuple by changing ’Bud’ to ’Budweiser’:</a:t>
            </a:r>
          </a:p>
          <a:p>
            <a:pPr lvl="1"/>
            <a:r>
              <a:rPr lang="en-US"/>
              <a:t>Then change all Sells tuples with beer = ’Bud’ to beer = ’Budweiser’.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62FC60-59B4-4246-BF44-FA1B4265C12A}" type="slidenum">
              <a:rPr lang="en-US" sz="1400" smtClean="0"/>
              <a:pPr/>
              <a:t>14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Set NULL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Delete the Bud tuple from Beers:</a:t>
            </a:r>
          </a:p>
          <a:p>
            <a:pPr lvl="1"/>
            <a:r>
              <a:rPr lang="en-US"/>
              <a:t>Change all tuples of Sells that have beer = ’Bud’ to have beer = NULL.</a:t>
            </a:r>
          </a:p>
          <a:p>
            <a:r>
              <a:rPr lang="en-US"/>
              <a:t>Update the Bud tuple by changing ’Bud’ to ’Budweiser’:</a:t>
            </a:r>
          </a:p>
          <a:p>
            <a:pPr lvl="1"/>
            <a:r>
              <a:rPr lang="en-US"/>
              <a:t>Same change as for deletion.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1A9C47-8A18-4F5C-A767-962DEA256C2F}" type="slidenum">
              <a:rPr lang="en-US" sz="1400" smtClean="0"/>
              <a:pPr/>
              <a:t>15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Policy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/>
              <a:t>When we declare a foreign key, we may choose policies SET NULL or CASCADE independently for deletions and updates.</a:t>
            </a:r>
          </a:p>
          <a:p>
            <a:r>
              <a:rPr lang="en-US"/>
              <a:t>Follow the foreign-key declaration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ON [UPDATE, DELETE][SET NULL CASCADE]</a:t>
            </a:r>
          </a:p>
          <a:p>
            <a:r>
              <a:rPr lang="en-US"/>
              <a:t>Two such clauses may be used.</a:t>
            </a:r>
          </a:p>
          <a:p>
            <a:r>
              <a:rPr lang="en-US"/>
              <a:t>Otherwise, the default (reject) is used.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C32AFE-7335-4405-BBB9-EC42FFC6CDFA}" type="slidenum">
              <a:rPr lang="en-US" sz="1400" smtClean="0"/>
              <a:pPr/>
              <a:t>16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Setting Policy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8486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CREATE TABLE Sells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bar	CHAR(20),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beer	CHAR(20),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price	REAL,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FOREIGN KEY(beer)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REFERENCES Beers(name)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ON DELETE SET NULL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ON UPDATE CASCADE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B3E796-A1C1-454A-8C72-61FF5FD91CBD}" type="slidenum">
              <a:rPr lang="en-US" sz="1400" smtClean="0"/>
              <a:pPr/>
              <a:t>17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Attribute-Based Checks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Constraints on the value of a particular attribute.</a:t>
            </a:r>
          </a:p>
          <a:p>
            <a:r>
              <a:rPr lang="en-US"/>
              <a:t>Add CHECK(&lt;condition&gt;) to the declaration for the attribute.</a:t>
            </a:r>
          </a:p>
          <a:p>
            <a:r>
              <a:rPr lang="en-US"/>
              <a:t>The condition may use the name of the attribute, but </a:t>
            </a:r>
            <a:r>
              <a:rPr lang="en-US">
                <a:solidFill>
                  <a:srgbClr val="CC3300"/>
                </a:solidFill>
              </a:rPr>
              <a:t>any other relation or attribute name must be in a subquery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B54EA1-07ED-4BDF-8D23-102BC90B81C6}" type="slidenum">
              <a:rPr lang="en-US" sz="1400" smtClean="0"/>
              <a:pPr/>
              <a:t>18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Attribute-Based Check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991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bar	CHAR(20),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beer	CHAR(20)	CHECK ( beer IN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(SELECT name FROM Beers)),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price	REAL CHECK ( price &lt;= 5.00 )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667850-7131-4957-9807-82AEBE67FFAD}" type="slidenum">
              <a:rPr lang="en-US" sz="1400" smtClean="0"/>
              <a:pPr/>
              <a:t>19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of Checks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153400" cy="4419600"/>
          </a:xfrm>
        </p:spPr>
        <p:txBody>
          <a:bodyPr/>
          <a:lstStyle/>
          <a:p>
            <a:r>
              <a:rPr lang="en-US"/>
              <a:t>Attribute-based checks are performed only when a value for that attribute is inserted or updated.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latin typeface="Courier New" pitchFamily="49" charset="0"/>
              </a:rPr>
              <a:t>CHECK (price &lt;= 5.00)</a:t>
            </a:r>
            <a:r>
              <a:rPr lang="en-US"/>
              <a:t> checks every new price and rejects the modification (for that tuple) if the price is more than $5.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latin typeface="Courier New" pitchFamily="49" charset="0"/>
              </a:rPr>
              <a:t>CHECK (beer IN (SELECT name FROM Beers))</a:t>
            </a:r>
            <a:r>
              <a:rPr lang="en-US"/>
              <a:t> not checked if a beer is deleted from Beers (unlike foreign-keys).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662125-56BC-4BF3-BFA7-AEFC71D663AF}" type="slidenum">
              <a:rPr lang="en-US" sz="1400" smtClean="0"/>
              <a:pPr/>
              <a:t>2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and Triggers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343400"/>
          </a:xfrm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constraint</a:t>
            </a:r>
            <a:r>
              <a:rPr lang="en-US" i="1"/>
              <a:t> </a:t>
            </a:r>
            <a:r>
              <a:rPr lang="en-US"/>
              <a:t> is a relationship among data elements that the DBMS is required to enforce.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key constraints.</a:t>
            </a:r>
          </a:p>
          <a:p>
            <a:r>
              <a:rPr lang="en-US" i="1">
                <a:solidFill>
                  <a:srgbClr val="FF0066"/>
                </a:solidFill>
              </a:rPr>
              <a:t>Triggers</a:t>
            </a:r>
            <a:r>
              <a:rPr lang="en-US" i="1"/>
              <a:t> </a:t>
            </a:r>
            <a:r>
              <a:rPr lang="en-US"/>
              <a:t> are only executed when a specified condition occurs, e.g., insertion of a tuple.</a:t>
            </a:r>
          </a:p>
          <a:p>
            <a:pPr lvl="1"/>
            <a:r>
              <a:rPr lang="en-US"/>
              <a:t>Easier to implement than complex constraints.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73FF2F-8A04-4BCC-BA09-77093C76F41F}" type="slidenum">
              <a:rPr lang="en-US" sz="1400" smtClean="0"/>
              <a:pPr/>
              <a:t>20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Tuple-Based Checks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CHECK (&lt;condition&gt;) may be added as a relation-schema element.</a:t>
            </a:r>
          </a:p>
          <a:p>
            <a:r>
              <a:rPr lang="en-US"/>
              <a:t>The condition may refer to any attribute of the relation.</a:t>
            </a:r>
          </a:p>
          <a:p>
            <a:pPr lvl="1"/>
            <a:r>
              <a:rPr lang="en-US"/>
              <a:t>But other attributes or relations require a subquery.</a:t>
            </a:r>
          </a:p>
          <a:p>
            <a:r>
              <a:rPr lang="en-US"/>
              <a:t>Checked on insert or update only.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4C3AE9-E768-4F41-86D9-05CAFDD7CFE4}" type="slidenum">
              <a:rPr lang="en-US" sz="1400" smtClean="0"/>
              <a:pPr/>
              <a:t>21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Tuple-Based Check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343400"/>
          </a:xfrm>
        </p:spPr>
        <p:txBody>
          <a:bodyPr/>
          <a:lstStyle/>
          <a:p>
            <a:r>
              <a:rPr lang="en-US" sz="2800"/>
              <a:t>Only Joe’s Bar can sell beer for more than $5: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</a:t>
            </a:r>
            <a:r>
              <a:rPr lang="en-US" sz="2800">
                <a:latin typeface="Courier New" pitchFamily="49" charset="0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bar		CHAR(20),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beer		CHAR(20),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price	REAL,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CHECK (bar = ’Joe’’s Bar’ OR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		price &lt;= 5.00)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);</a:t>
            </a:r>
          </a:p>
          <a:p>
            <a:pPr>
              <a:buFont typeface="Monotype Sorts" pitchFamily="2" charset="2"/>
              <a:buNone/>
            </a:pPr>
            <a:endParaRPr lang="en-US" sz="2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C0048C-0939-4C3E-8936-04BC52950BC6}" type="slidenum">
              <a:rPr lang="en-US" sz="1400" smtClean="0"/>
              <a:pPr/>
              <a:t>22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are database-schema elements, like relations or views.</a:t>
            </a:r>
          </a:p>
          <a:p>
            <a:r>
              <a:rPr lang="en-US"/>
              <a:t>Defined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CREATE ASSERTION &lt;name&gt;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CHECK (&lt;condition&gt;);</a:t>
            </a:r>
          </a:p>
          <a:p>
            <a:r>
              <a:rPr lang="en-US"/>
              <a:t>Condition may refer to any relation or attribute in the database schema.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5A84AF-A0FF-48A0-8E16-6967192EED70}" type="slidenum">
              <a:rPr lang="en-US" sz="1400" smtClean="0"/>
              <a:pPr/>
              <a:t>23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Assertion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no bar may charge an average of more than $5.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CREATE ASSERTION NoRipoffBars CHECK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NOT EXISTS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SELECT bar FROM Sells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GROUP BY bar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HAVING 5.00 &lt; AVG(price)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));</a:t>
            </a:r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1524000" y="3816350"/>
            <a:ext cx="7472363" cy="1898650"/>
            <a:chOff x="960" y="2404"/>
            <a:chExt cx="4707" cy="1196"/>
          </a:xfrm>
        </p:grpSpPr>
        <p:sp>
          <p:nvSpPr>
            <p:cNvPr id="24582" name="Rectangle 4"/>
            <p:cNvSpPr>
              <a:spLocks noChangeArrowheads="1"/>
            </p:cNvSpPr>
            <p:nvPr/>
          </p:nvSpPr>
          <p:spPr bwMode="auto">
            <a:xfrm>
              <a:off x="960" y="2544"/>
              <a:ext cx="3216" cy="105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4598" y="2404"/>
              <a:ext cx="106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Bars with an</a:t>
              </a:r>
            </a:p>
            <a:p>
              <a:r>
                <a:rPr lang="en-US" sz="2000">
                  <a:latin typeface="Tahoma" pitchFamily="34" charset="0"/>
                </a:rPr>
                <a:t>average price</a:t>
              </a:r>
            </a:p>
            <a:p>
              <a:r>
                <a:rPr lang="en-US" sz="2000">
                  <a:latin typeface="Tahoma" pitchFamily="34" charset="0"/>
                </a:rPr>
                <a:t>above $5</a:t>
              </a:r>
            </a:p>
          </p:txBody>
        </p:sp>
        <p:sp>
          <p:nvSpPr>
            <p:cNvPr id="24584" name="Line 6"/>
            <p:cNvSpPr>
              <a:spLocks noChangeShapeType="1"/>
            </p:cNvSpPr>
            <p:nvPr/>
          </p:nvSpPr>
          <p:spPr bwMode="auto">
            <a:xfrm flipH="1">
              <a:off x="4176" y="273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2EF592-5D10-4FBB-8A3B-442062F15611}" type="slidenum">
              <a:rPr lang="en-US" sz="1400" smtClean="0"/>
              <a:pPr/>
              <a:t>24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Assertion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 </a:t>
            </a:r>
            <a:r>
              <a:rPr lang="en-US" sz="2800">
                <a:solidFill>
                  <a:srgbClr val="CC00CC"/>
                </a:solidFill>
              </a:rPr>
              <a:t>Drinkers(name, addr, phone)</a:t>
            </a:r>
            <a:r>
              <a:rPr lang="en-US" sz="2800"/>
              <a:t> and </a:t>
            </a:r>
            <a:r>
              <a:rPr lang="en-US" sz="2800">
                <a:solidFill>
                  <a:srgbClr val="CC00CC"/>
                </a:solidFill>
              </a:rPr>
              <a:t>Bars(name, addr, license)</a:t>
            </a:r>
            <a:r>
              <a:rPr lang="en-US" sz="2800"/>
              <a:t>, there cannot be more bars than drinkers.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ASSERTION FewBar CHECK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(SELECT COUNT(*) FROM Bars) &lt;=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(SELECT COUNT(*) FROM Drinkers)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79CB6F-7C3A-4930-AE77-3218F98AF13D}" type="slidenum">
              <a:rPr lang="en-US" sz="1400" smtClean="0"/>
              <a:pPr/>
              <a:t>25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of Assertion Checks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91000"/>
          </a:xfrm>
        </p:spPr>
        <p:txBody>
          <a:bodyPr/>
          <a:lstStyle/>
          <a:p>
            <a:r>
              <a:rPr lang="en-US"/>
              <a:t>In principle, we must check every assertion after every modification to any relation of the database.</a:t>
            </a:r>
          </a:p>
          <a:p>
            <a:r>
              <a:rPr lang="en-US"/>
              <a:t>A clever system can observe that only certain changes could cause a given assertion to be violated.</a:t>
            </a:r>
          </a:p>
          <a:p>
            <a:pPr lvl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No change to Beers can affect FewBar.  Neither can an insertion to Drinkers.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0A441-930C-4956-A761-A21C5A535DBD}" type="slidenum">
              <a:rPr lang="en-US" sz="1400" smtClean="0"/>
              <a:pPr/>
              <a:t>26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Triggers: Motivation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Assertions are powerful, but the DBMS often can’t tell when they need to be checked.</a:t>
            </a:r>
          </a:p>
          <a:p>
            <a:r>
              <a:rPr lang="en-US"/>
              <a:t>Attribute- and tuple-based checks are checked at known times, but are not powerful.</a:t>
            </a:r>
          </a:p>
          <a:p>
            <a:r>
              <a:rPr lang="en-US"/>
              <a:t>Triggers let the user decide when to check for any condition.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EE1EBF-E5A5-42C5-A5E3-C7C1B7EF699D}" type="slidenum">
              <a:rPr lang="en-US" sz="1400" smtClean="0"/>
              <a:pPr/>
              <a:t>27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Event-Condition-Action Rules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848600" cy="4343400"/>
          </a:xfrm>
        </p:spPr>
        <p:txBody>
          <a:bodyPr/>
          <a:lstStyle/>
          <a:p>
            <a:r>
              <a:rPr lang="en-US"/>
              <a:t>Another name for “trigger” is </a:t>
            </a:r>
            <a:r>
              <a:rPr lang="en-US" i="1"/>
              <a:t>ECA rule</a:t>
            </a:r>
            <a:r>
              <a:rPr lang="en-US"/>
              <a:t>, or </a:t>
            </a:r>
            <a:r>
              <a:rPr lang="en-US" i="1">
                <a:solidFill>
                  <a:srgbClr val="FF0066"/>
                </a:solidFill>
              </a:rPr>
              <a:t>event-condition-action</a:t>
            </a:r>
            <a:r>
              <a:rPr lang="en-US"/>
              <a:t>  rule.</a:t>
            </a:r>
          </a:p>
          <a:p>
            <a:r>
              <a:rPr lang="en-US" i="1">
                <a:solidFill>
                  <a:srgbClr val="33CC33"/>
                </a:solidFill>
              </a:rPr>
              <a:t>Event</a:t>
            </a:r>
            <a:r>
              <a:rPr lang="en-US">
                <a:solidFill>
                  <a:srgbClr val="33CC33"/>
                </a:solidFill>
              </a:rPr>
              <a:t> </a:t>
            </a:r>
            <a:r>
              <a:rPr lang="en-US"/>
              <a:t>:  typically a type of database modification, e.g., “insert on Sells.”</a:t>
            </a:r>
          </a:p>
          <a:p>
            <a:r>
              <a:rPr lang="en-US" i="1">
                <a:solidFill>
                  <a:srgbClr val="33CC33"/>
                </a:solidFill>
              </a:rPr>
              <a:t>Condition</a:t>
            </a:r>
            <a:r>
              <a:rPr lang="en-US"/>
              <a:t> : Any SQL boolean-valued expression.</a:t>
            </a:r>
          </a:p>
          <a:p>
            <a:r>
              <a:rPr lang="en-US" i="1">
                <a:solidFill>
                  <a:srgbClr val="33CC33"/>
                </a:solidFill>
              </a:rPr>
              <a:t>Action</a:t>
            </a:r>
            <a:r>
              <a:rPr lang="en-US"/>
              <a:t> : Any SQL statements.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40C1D3-5DC7-46E6-BEAD-19ABCAB3AB49}" type="slidenum">
              <a:rPr lang="en-US" sz="1400" smtClean="0"/>
              <a:pPr/>
              <a:t>28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Preliminary </a:t>
            </a: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Trigger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Instead of using a foreign-key constraint and rejecting insertions into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 with unknown beers, a trigger can add that beer to Beers, with a NULL manufacturer.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24303-E15D-404F-8583-6E003F8C1D15}" type="slidenum">
              <a:rPr lang="en-US" sz="1400" smtClean="0"/>
              <a:pPr/>
              <a:t>29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Trigger Definition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CREATE TRIGGER BeerTrig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AFTER INSERT ON Sells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REFERENCING NEW ROW AS NewTuple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FOR EACH ROW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WHEN (NewTuple.beer NOT IN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(SELECT name FROM Beers))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INSERT INTO Beers(name)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VALUES(NewTuple.beer);</a:t>
            </a:r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1066800" y="1987550"/>
            <a:ext cx="6167438" cy="984250"/>
            <a:chOff x="672" y="1252"/>
            <a:chExt cx="3885" cy="620"/>
          </a:xfrm>
        </p:grpSpPr>
        <p:sp>
          <p:nvSpPr>
            <p:cNvPr id="30734" name="Rectangle 4"/>
            <p:cNvSpPr>
              <a:spLocks noChangeArrowheads="1"/>
            </p:cNvSpPr>
            <p:nvPr/>
          </p:nvSpPr>
          <p:spPr bwMode="auto">
            <a:xfrm>
              <a:off x="672" y="1584"/>
              <a:ext cx="244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Text Box 5"/>
            <p:cNvSpPr txBox="1">
              <a:spLocks noChangeArrowheads="1"/>
            </p:cNvSpPr>
            <p:nvPr/>
          </p:nvSpPr>
          <p:spPr bwMode="auto">
            <a:xfrm>
              <a:off x="3734" y="1252"/>
              <a:ext cx="8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The event</a:t>
              </a:r>
            </a:p>
          </p:txBody>
        </p:sp>
        <p:sp>
          <p:nvSpPr>
            <p:cNvPr id="30736" name="Line 6"/>
            <p:cNvSpPr>
              <a:spLocks noChangeShapeType="1"/>
            </p:cNvSpPr>
            <p:nvPr/>
          </p:nvSpPr>
          <p:spPr bwMode="auto">
            <a:xfrm flipH="1">
              <a:off x="3120" y="1392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1066800" y="3892550"/>
            <a:ext cx="7480300" cy="1136650"/>
            <a:chOff x="672" y="2452"/>
            <a:chExt cx="4712" cy="716"/>
          </a:xfrm>
        </p:grpSpPr>
        <p:sp>
          <p:nvSpPr>
            <p:cNvPr id="30731" name="Rectangle 8"/>
            <p:cNvSpPr>
              <a:spLocks noChangeArrowheads="1"/>
            </p:cNvSpPr>
            <p:nvPr/>
          </p:nvSpPr>
          <p:spPr bwMode="auto">
            <a:xfrm>
              <a:off x="672" y="2544"/>
              <a:ext cx="3312" cy="624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</a:endParaRPr>
            </a:p>
          </p:txBody>
        </p:sp>
        <p:sp>
          <p:nvSpPr>
            <p:cNvPr id="30732" name="Text Box 9"/>
            <p:cNvSpPr txBox="1">
              <a:spLocks noChangeArrowheads="1"/>
            </p:cNvSpPr>
            <p:nvPr/>
          </p:nvSpPr>
          <p:spPr bwMode="auto">
            <a:xfrm>
              <a:off x="4310" y="245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The condition</a:t>
              </a:r>
            </a:p>
          </p:txBody>
        </p:sp>
        <p:sp>
          <p:nvSpPr>
            <p:cNvPr id="30733" name="Line 10"/>
            <p:cNvSpPr>
              <a:spLocks noChangeShapeType="1"/>
            </p:cNvSpPr>
            <p:nvPr/>
          </p:nvSpPr>
          <p:spPr bwMode="auto">
            <a:xfrm flipH="1">
              <a:off x="3984" y="264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27" name="Group 15"/>
          <p:cNvGrpSpPr>
            <a:grpSpLocks/>
          </p:cNvGrpSpPr>
          <p:nvPr/>
        </p:nvGrpSpPr>
        <p:grpSpPr bwMode="auto">
          <a:xfrm>
            <a:off x="1066800" y="5105400"/>
            <a:ext cx="6923088" cy="990600"/>
            <a:chOff x="672" y="3216"/>
            <a:chExt cx="4361" cy="624"/>
          </a:xfrm>
        </p:grpSpPr>
        <p:sp>
          <p:nvSpPr>
            <p:cNvPr id="30728" name="Rectangle 12"/>
            <p:cNvSpPr>
              <a:spLocks noChangeArrowheads="1"/>
            </p:cNvSpPr>
            <p:nvPr/>
          </p:nvSpPr>
          <p:spPr bwMode="auto">
            <a:xfrm>
              <a:off x="672" y="3216"/>
              <a:ext cx="2976" cy="624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latin typeface="Tahoma" pitchFamily="34" charset="0"/>
              </a:endParaRPr>
            </a:p>
          </p:txBody>
        </p:sp>
        <p:sp>
          <p:nvSpPr>
            <p:cNvPr id="30729" name="Text Box 13"/>
            <p:cNvSpPr txBox="1">
              <a:spLocks noChangeArrowheads="1"/>
            </p:cNvSpPr>
            <p:nvPr/>
          </p:nvSpPr>
          <p:spPr bwMode="auto">
            <a:xfrm>
              <a:off x="4176" y="3456"/>
              <a:ext cx="8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The action</a:t>
              </a:r>
            </a:p>
          </p:txBody>
        </p:sp>
        <p:sp>
          <p:nvSpPr>
            <p:cNvPr id="30730" name="Line 14"/>
            <p:cNvSpPr>
              <a:spLocks noChangeShapeType="1"/>
            </p:cNvSpPr>
            <p:nvPr/>
          </p:nvSpPr>
          <p:spPr bwMode="auto">
            <a:xfrm flipH="1" flipV="1">
              <a:off x="3648" y="350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D1DAF7-0B51-4C14-8B56-1D66F7E15D21}" type="slidenum">
              <a:rPr lang="en-US" sz="1400" smtClean="0"/>
              <a:pPr/>
              <a:t>3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Constraints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Keys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CC33"/>
                </a:solidFill>
              </a:rPr>
              <a:t>Foreign-key</a:t>
            </a:r>
            <a:r>
              <a:rPr lang="en-US" dirty="0"/>
              <a:t>, or referential-integrity.</a:t>
            </a:r>
          </a:p>
          <a:p>
            <a:r>
              <a:rPr lang="en-US" dirty="0">
                <a:solidFill>
                  <a:srgbClr val="33CC33"/>
                </a:solidFill>
              </a:rPr>
              <a:t>Value-based</a:t>
            </a:r>
            <a:r>
              <a:rPr lang="en-US" dirty="0"/>
              <a:t> constraints.</a:t>
            </a:r>
          </a:p>
          <a:p>
            <a:pPr lvl="1"/>
            <a:r>
              <a:rPr lang="en-US" dirty="0"/>
              <a:t>Constrain values of a particular attribute.</a:t>
            </a:r>
          </a:p>
          <a:p>
            <a:r>
              <a:rPr lang="en-US" dirty="0">
                <a:solidFill>
                  <a:srgbClr val="33CC33"/>
                </a:solidFill>
              </a:rPr>
              <a:t>Tuple-based</a:t>
            </a:r>
            <a:r>
              <a:rPr lang="en-US" dirty="0"/>
              <a:t> constraints.</a:t>
            </a:r>
          </a:p>
          <a:p>
            <a:pPr lvl="1"/>
            <a:r>
              <a:rPr lang="en-US" dirty="0"/>
              <a:t>Relationship among components.</a:t>
            </a:r>
          </a:p>
          <a:p>
            <a:r>
              <a:rPr lang="en-US" dirty="0">
                <a:solidFill>
                  <a:srgbClr val="33CC33"/>
                </a:solidFill>
              </a:rPr>
              <a:t>Assertions</a:t>
            </a:r>
            <a:r>
              <a:rPr lang="en-US" dirty="0"/>
              <a:t>: any SQL </a:t>
            </a:r>
            <a:r>
              <a:rPr lang="en-US" dirty="0" err="1"/>
              <a:t>boolean</a:t>
            </a:r>
            <a:r>
              <a:rPr lang="en-US" dirty="0"/>
              <a:t> expression.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DCE0A1-E98B-4239-B84D-1E37037653FA}" type="slidenum">
              <a:rPr lang="en-US" sz="1400" smtClean="0"/>
              <a:pPr/>
              <a:t>30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Options</a:t>
            </a:r>
            <a:r>
              <a:rPr lang="en-US"/>
              <a:t>: CREATE TRIGGER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TRIGGER &lt;name&gt;</a:t>
            </a:r>
          </a:p>
          <a:p>
            <a:r>
              <a:rPr lang="en-US"/>
              <a:t>Or: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CREATE OR REPLACE TRIGGER &lt;name&gt;</a:t>
            </a:r>
          </a:p>
          <a:p>
            <a:pPr lvl="1"/>
            <a:r>
              <a:rPr lang="en-US"/>
              <a:t>Useful if there is a trigger with that name and you want to modify the trigger.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5F0C75-ED3E-4F27-BC73-9B36FFB5D34C}" type="slidenum">
              <a:rPr lang="en-US" sz="1400" smtClean="0"/>
              <a:pPr/>
              <a:t>31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Options</a:t>
            </a:r>
            <a:r>
              <a:rPr lang="en-US"/>
              <a:t>: The Event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can be BEFORE.</a:t>
            </a:r>
          </a:p>
          <a:p>
            <a:pPr lvl="1"/>
            <a:r>
              <a:rPr lang="en-US"/>
              <a:t>Also, INSTEAD OF, if the relation is a view.</a:t>
            </a:r>
          </a:p>
          <a:p>
            <a:pPr lvl="2"/>
            <a:r>
              <a:rPr lang="en-US"/>
              <a:t>A clever way to execute view modifications: have triggers translate them to appropriate modifications on the base tables.</a:t>
            </a:r>
          </a:p>
          <a:p>
            <a:r>
              <a:rPr lang="en-US"/>
              <a:t>INSERT can be DELETE or UPDATE.</a:t>
            </a:r>
          </a:p>
          <a:p>
            <a:pPr lvl="1"/>
            <a:r>
              <a:rPr lang="en-US"/>
              <a:t>And UPDATE can be UPDATE . . . ON a particular attribute.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5A823B-591E-4A9D-BE6A-E1C899F1F659}" type="slidenum">
              <a:rPr lang="en-US" sz="1400" smtClean="0"/>
              <a:pPr/>
              <a:t>32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Options</a:t>
            </a:r>
            <a:r>
              <a:rPr lang="en-US"/>
              <a:t>: FOR EACH ROW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Triggers are either “row-level” or “statement-level.”</a:t>
            </a:r>
          </a:p>
          <a:p>
            <a:pPr>
              <a:lnSpc>
                <a:spcPct val="90000"/>
              </a:lnSpc>
            </a:pPr>
            <a:r>
              <a:rPr lang="en-US"/>
              <a:t>FOR EACH ROW indicates row-level; its absence indicates statement-level.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</a:rPr>
              <a:t>Row level triggers</a:t>
            </a:r>
            <a:r>
              <a:rPr lang="en-US"/>
              <a:t> : execute once for each modified tuple.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</a:rPr>
              <a:t>Statement-level triggers</a:t>
            </a:r>
            <a:r>
              <a:rPr lang="en-US"/>
              <a:t> : execute once for a SQL statement, regardless of how many tuples are modified.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A2CAD0-C16D-4866-B331-73B7DE426F73}" type="slidenum">
              <a:rPr lang="en-US" sz="1400" smtClean="0"/>
              <a:pPr/>
              <a:t>33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Options</a:t>
            </a:r>
            <a:r>
              <a:rPr lang="en-US"/>
              <a:t>: REFERENCING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INSERT statements imply a new tuple (for row-level) or new table (for statement-level).</a:t>
            </a:r>
          </a:p>
          <a:p>
            <a:pPr lvl="1">
              <a:lnSpc>
                <a:spcPct val="90000"/>
              </a:lnSpc>
            </a:pPr>
            <a:r>
              <a:rPr lang="en-US"/>
              <a:t>The “table” is the set of inserted tuples.</a:t>
            </a:r>
          </a:p>
          <a:p>
            <a:pPr>
              <a:lnSpc>
                <a:spcPct val="90000"/>
              </a:lnSpc>
            </a:pPr>
            <a:r>
              <a:rPr lang="en-US"/>
              <a:t>DELETE implies an old tuple or table.</a:t>
            </a:r>
          </a:p>
          <a:p>
            <a:pPr>
              <a:lnSpc>
                <a:spcPct val="90000"/>
              </a:lnSpc>
            </a:pPr>
            <a:r>
              <a:rPr lang="en-US"/>
              <a:t>UPDATE implies both.</a:t>
            </a:r>
          </a:p>
          <a:p>
            <a:pPr>
              <a:lnSpc>
                <a:spcPct val="90000"/>
              </a:lnSpc>
            </a:pPr>
            <a:r>
              <a:rPr lang="en-US"/>
              <a:t>Refer to these by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[NEW OLD][TUPLE TABLE] AS &lt;name&gt;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0FE888-B60D-4FDD-821C-6194DB817FA8}" type="slidenum">
              <a:rPr lang="en-US" sz="1400" smtClean="0"/>
              <a:pPr/>
              <a:t>34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Options</a:t>
            </a:r>
            <a:r>
              <a:rPr lang="en-US"/>
              <a:t>: The Condition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848600" cy="4419600"/>
          </a:xfrm>
        </p:spPr>
        <p:txBody>
          <a:bodyPr/>
          <a:lstStyle/>
          <a:p>
            <a:r>
              <a:rPr lang="en-US"/>
              <a:t>Any boolean-valued condition.</a:t>
            </a:r>
          </a:p>
          <a:p>
            <a:r>
              <a:rPr lang="en-US"/>
              <a:t>Evaluated on the database as it would exist before or after the triggering event, depending on whether BEFORE or AFTER is used.</a:t>
            </a:r>
          </a:p>
          <a:p>
            <a:pPr lvl="1"/>
            <a:r>
              <a:rPr lang="en-US"/>
              <a:t>But always before the changes take effect.</a:t>
            </a:r>
          </a:p>
          <a:p>
            <a:r>
              <a:rPr lang="en-US"/>
              <a:t>Access the new/old tuple/table through the names in the REFERENCING clause.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2AAD96-5B6B-4DFE-A71A-243361E42BBF}" type="slidenum">
              <a:rPr lang="en-US" sz="1400" smtClean="0"/>
              <a:pPr/>
              <a:t>35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Options</a:t>
            </a:r>
            <a:r>
              <a:rPr lang="en-US"/>
              <a:t>: The Action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can be more than one SQL statement in the action.</a:t>
            </a:r>
          </a:p>
          <a:p>
            <a:pPr lvl="1"/>
            <a:r>
              <a:rPr lang="en-US"/>
              <a:t>Surround by BEGIN . . . END if there is more than one.</a:t>
            </a:r>
          </a:p>
          <a:p>
            <a:r>
              <a:rPr lang="en-US"/>
              <a:t>But queries make no sense in an action, so we are really limited to modifications.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73CBDF-C417-46C3-A422-F094A1000602}" type="slidenum">
              <a:rPr lang="en-US" sz="1400" smtClean="0"/>
              <a:pPr/>
              <a:t>36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</a:t>
            </a:r>
            <a:r>
              <a:rPr lang="en-US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 and a unary relation </a:t>
            </a:r>
            <a:r>
              <a:rPr lang="en-US">
                <a:solidFill>
                  <a:srgbClr val="CC00CC"/>
                </a:solidFill>
              </a:rPr>
              <a:t>RipoffBars(bar)</a:t>
            </a:r>
            <a:r>
              <a:rPr lang="en-US"/>
              <a:t>, maintain a list of bars that raise the price of any beer by more than $1.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5B773C-B9EB-45F4-8231-F50038619E0F}" type="slidenum">
              <a:rPr lang="en-US" sz="1400" smtClean="0"/>
              <a:pPr/>
              <a:t>37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Trigger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CREATE TRIGGER PriceTrig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AFTER UPDATE OF price ON Sells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REFERENCING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	OLD ROW AS ooo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	NEW ROW AS nnn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FOR EACH ROW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WHEN(nnn.price &gt; ooo.price + 1.00)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INSERT INTO RipoffBars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/>
              <a:t>		VALUES(nnn.bar);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066800" y="1225550"/>
            <a:ext cx="7575550" cy="1670050"/>
            <a:chOff x="672" y="772"/>
            <a:chExt cx="4772" cy="1052"/>
          </a:xfrm>
        </p:grpSpPr>
        <p:sp>
          <p:nvSpPr>
            <p:cNvPr id="38934" name="Text Box 4"/>
            <p:cNvSpPr txBox="1">
              <a:spLocks noChangeArrowheads="1"/>
            </p:cNvSpPr>
            <p:nvPr/>
          </p:nvSpPr>
          <p:spPr bwMode="auto">
            <a:xfrm>
              <a:off x="4406" y="772"/>
              <a:ext cx="103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The event –</a:t>
              </a:r>
            </a:p>
            <a:p>
              <a:r>
                <a:rPr lang="en-US" sz="2000">
                  <a:latin typeface="Tahoma" pitchFamily="34" charset="0"/>
                </a:rPr>
                <a:t>only changes</a:t>
              </a:r>
            </a:p>
            <a:p>
              <a:r>
                <a:rPr lang="en-US" sz="2000">
                  <a:latin typeface="Tahoma" pitchFamily="34" charset="0"/>
                </a:rPr>
                <a:t>to prices</a:t>
              </a:r>
            </a:p>
          </p:txBody>
        </p:sp>
        <p:sp>
          <p:nvSpPr>
            <p:cNvPr id="38935" name="Rectangle 5"/>
            <p:cNvSpPr>
              <a:spLocks noChangeArrowheads="1"/>
            </p:cNvSpPr>
            <p:nvPr/>
          </p:nvSpPr>
          <p:spPr bwMode="auto">
            <a:xfrm>
              <a:off x="672" y="1536"/>
              <a:ext cx="340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6"/>
            <p:cNvSpPr>
              <a:spLocks noChangeShapeType="1"/>
            </p:cNvSpPr>
            <p:nvPr/>
          </p:nvSpPr>
          <p:spPr bwMode="auto">
            <a:xfrm flipH="1">
              <a:off x="4080" y="110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1066800" y="2971800"/>
            <a:ext cx="6296025" cy="1295400"/>
            <a:chOff x="672" y="1872"/>
            <a:chExt cx="3966" cy="816"/>
          </a:xfrm>
        </p:grpSpPr>
        <p:sp>
          <p:nvSpPr>
            <p:cNvPr id="38931" name="Rectangle 8"/>
            <p:cNvSpPr>
              <a:spLocks noChangeArrowheads="1"/>
            </p:cNvSpPr>
            <p:nvPr/>
          </p:nvSpPr>
          <p:spPr bwMode="auto">
            <a:xfrm>
              <a:off x="672" y="1872"/>
              <a:ext cx="2256" cy="81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Text Box 9"/>
            <p:cNvSpPr txBox="1">
              <a:spLocks noChangeArrowheads="1"/>
            </p:cNvSpPr>
            <p:nvPr/>
          </p:nvSpPr>
          <p:spPr bwMode="auto">
            <a:xfrm>
              <a:off x="3446" y="1924"/>
              <a:ext cx="11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Updates let us</a:t>
              </a:r>
            </a:p>
            <a:p>
              <a:r>
                <a:rPr lang="en-US" sz="2000">
                  <a:latin typeface="Tahoma" pitchFamily="34" charset="0"/>
                </a:rPr>
                <a:t>talk about old</a:t>
              </a:r>
            </a:p>
            <a:p>
              <a:r>
                <a:rPr lang="en-US" sz="2000">
                  <a:latin typeface="Tahoma" pitchFamily="34" charset="0"/>
                </a:rPr>
                <a:t>and new tuples</a:t>
              </a:r>
            </a:p>
          </p:txBody>
        </p:sp>
        <p:sp>
          <p:nvSpPr>
            <p:cNvPr id="38933" name="Line 10"/>
            <p:cNvSpPr>
              <a:spLocks noChangeShapeType="1"/>
            </p:cNvSpPr>
            <p:nvPr/>
          </p:nvSpPr>
          <p:spPr bwMode="auto">
            <a:xfrm flipH="1">
              <a:off x="2928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1066800" y="4044950"/>
            <a:ext cx="6283325" cy="701675"/>
            <a:chOff x="672" y="2548"/>
            <a:chExt cx="3958" cy="442"/>
          </a:xfrm>
        </p:grpSpPr>
        <p:sp>
          <p:nvSpPr>
            <p:cNvPr id="38928" name="Rectangle 12"/>
            <p:cNvSpPr>
              <a:spLocks noChangeArrowheads="1"/>
            </p:cNvSpPr>
            <p:nvPr/>
          </p:nvSpPr>
          <p:spPr bwMode="auto">
            <a:xfrm>
              <a:off x="672" y="2736"/>
              <a:ext cx="1728" cy="24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Text Box 13"/>
            <p:cNvSpPr txBox="1">
              <a:spLocks noChangeArrowheads="1"/>
            </p:cNvSpPr>
            <p:nvPr/>
          </p:nvSpPr>
          <p:spPr bwMode="auto">
            <a:xfrm>
              <a:off x="3062" y="2548"/>
              <a:ext cx="15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We need to consider</a:t>
              </a:r>
            </a:p>
            <a:p>
              <a:r>
                <a:rPr lang="en-US" sz="2000">
                  <a:latin typeface="Tahoma" pitchFamily="34" charset="0"/>
                </a:rPr>
                <a:t>each price change</a:t>
              </a:r>
            </a:p>
          </p:txBody>
        </p:sp>
        <p:sp>
          <p:nvSpPr>
            <p:cNvPr id="38930" name="Line 14"/>
            <p:cNvSpPr>
              <a:spLocks noChangeShapeType="1"/>
            </p:cNvSpPr>
            <p:nvPr/>
          </p:nvSpPr>
          <p:spPr bwMode="auto">
            <a:xfrm flipH="1">
              <a:off x="2400" y="2784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1066800" y="3435350"/>
            <a:ext cx="8034338" cy="1822450"/>
            <a:chOff x="672" y="2164"/>
            <a:chExt cx="5061" cy="1148"/>
          </a:xfrm>
        </p:grpSpPr>
        <p:sp>
          <p:nvSpPr>
            <p:cNvPr id="38925" name="Rectangle 16"/>
            <p:cNvSpPr>
              <a:spLocks noChangeArrowheads="1"/>
            </p:cNvSpPr>
            <p:nvPr/>
          </p:nvSpPr>
          <p:spPr bwMode="auto">
            <a:xfrm>
              <a:off x="672" y="3024"/>
              <a:ext cx="3744" cy="28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Text Box 17"/>
            <p:cNvSpPr txBox="1">
              <a:spLocks noChangeArrowheads="1"/>
            </p:cNvSpPr>
            <p:nvPr/>
          </p:nvSpPr>
          <p:spPr bwMode="auto">
            <a:xfrm>
              <a:off x="4886" y="2164"/>
              <a:ext cx="84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Condition:</a:t>
              </a:r>
            </a:p>
            <a:p>
              <a:r>
                <a:rPr lang="en-US" sz="2000">
                  <a:latin typeface="Tahoma" pitchFamily="34" charset="0"/>
                </a:rPr>
                <a:t>a raise in</a:t>
              </a:r>
            </a:p>
            <a:p>
              <a:r>
                <a:rPr lang="en-US" sz="2000">
                  <a:latin typeface="Tahoma" pitchFamily="34" charset="0"/>
                </a:rPr>
                <a:t>price &gt; $1</a:t>
              </a:r>
            </a:p>
          </p:txBody>
        </p:sp>
        <p:sp>
          <p:nvSpPr>
            <p:cNvPr id="38927" name="Line 18"/>
            <p:cNvSpPr>
              <a:spLocks noChangeShapeType="1"/>
            </p:cNvSpPr>
            <p:nvPr/>
          </p:nvSpPr>
          <p:spPr bwMode="auto">
            <a:xfrm flipH="1">
              <a:off x="4416" y="2496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127" name="Group 23"/>
          <p:cNvGrpSpPr>
            <a:grpSpLocks/>
          </p:cNvGrpSpPr>
          <p:nvPr/>
        </p:nvGrpSpPr>
        <p:grpSpPr bwMode="auto">
          <a:xfrm>
            <a:off x="1066800" y="5334000"/>
            <a:ext cx="7788275" cy="1012825"/>
            <a:chOff x="672" y="3360"/>
            <a:chExt cx="4906" cy="638"/>
          </a:xfrm>
        </p:grpSpPr>
        <p:sp>
          <p:nvSpPr>
            <p:cNvPr id="38922" name="Rectangle 20"/>
            <p:cNvSpPr>
              <a:spLocks noChangeArrowheads="1"/>
            </p:cNvSpPr>
            <p:nvPr/>
          </p:nvSpPr>
          <p:spPr bwMode="auto">
            <a:xfrm>
              <a:off x="672" y="3360"/>
              <a:ext cx="2544" cy="57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3830" y="3364"/>
              <a:ext cx="174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When the price change</a:t>
              </a:r>
            </a:p>
            <a:p>
              <a:r>
                <a:rPr lang="en-US" sz="2000">
                  <a:latin typeface="Tahoma" pitchFamily="34" charset="0"/>
                </a:rPr>
                <a:t>is great enough, add</a:t>
              </a:r>
            </a:p>
            <a:p>
              <a:r>
                <a:rPr lang="en-US" sz="2000">
                  <a:latin typeface="Tahoma" pitchFamily="34" charset="0"/>
                </a:rPr>
                <a:t>the bar to RipoffBars</a:t>
              </a:r>
            </a:p>
          </p:txBody>
        </p:sp>
        <p:sp>
          <p:nvSpPr>
            <p:cNvPr id="38924" name="Line 22"/>
            <p:cNvSpPr>
              <a:spLocks noChangeShapeType="1"/>
            </p:cNvSpPr>
            <p:nvPr/>
          </p:nvSpPr>
          <p:spPr bwMode="auto">
            <a:xfrm flipH="1" flipV="1">
              <a:off x="3216" y="3648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88002A-EF42-46E3-B233-A2368008F38E}" type="slidenum">
              <a:rPr lang="en-US" sz="1400" smtClean="0"/>
              <a:pPr/>
              <a:t>4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Review</a:t>
            </a:r>
            <a:r>
              <a:rPr lang="en-US"/>
              <a:t>: Single-Attribute Keys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r>
              <a:rPr lang="en-US"/>
              <a:t>Place PRIMARY KEY or UNIQUE after the type in the declaration of the attribute.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CREATE TABLE Beers (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name	CHAR(20) UNIQUE,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	manf	CHAR(20)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559721-D5C7-49F8-B3EB-102B5B8639ED}" type="slidenum">
              <a:rPr lang="en-US" sz="1400" smtClean="0"/>
              <a:pPr/>
              <a:t>5</a:t>
            </a:fld>
            <a:endParaRPr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Review</a:t>
            </a:r>
            <a:r>
              <a:rPr lang="en-US"/>
              <a:t>: Multiattribute Key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 sz="2800"/>
              <a:t>The bar and beer together are the key for Sells: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bar		CHAR(20),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beer		VARCHAR(20),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price	REAL,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	PRIMARY KEY (bar, beer)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);</a:t>
            </a:r>
          </a:p>
          <a:p>
            <a:pPr>
              <a:buFont typeface="Monotype Sorts" pitchFamily="2" charset="2"/>
              <a:buNone/>
            </a:pPr>
            <a:endParaRPr lang="en-US" sz="2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AA5F68-69E8-4C35-8B32-0929EF833F13}" type="slidenum">
              <a:rPr lang="en-US" sz="1400" smtClean="0"/>
              <a:pPr/>
              <a:t>6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114800"/>
          </a:xfrm>
        </p:spPr>
        <p:txBody>
          <a:bodyPr/>
          <a:lstStyle/>
          <a:p>
            <a:r>
              <a:rPr lang="en-US"/>
              <a:t>Values appearing in attributes of one relation must appear together in certain attributes of another relation.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 </a:t>
            </a:r>
            <a:r>
              <a:rPr lang="en-US">
                <a:solidFill>
                  <a:srgbClr val="CC00CC"/>
                </a:solidFill>
              </a:rPr>
              <a:t>Sells(bar, beer, price)</a:t>
            </a:r>
            <a:r>
              <a:rPr lang="en-US"/>
              <a:t>, we might expect that a beer value also appears in Beers.name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7DBF38-5899-49AD-A5F0-24AFB499B092}" type="slidenum">
              <a:rPr lang="en-US" sz="1400" smtClean="0"/>
              <a:pPr/>
              <a:t>7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Expressing Foreign Keys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05800" cy="4343400"/>
          </a:xfrm>
        </p:spPr>
        <p:txBody>
          <a:bodyPr/>
          <a:lstStyle/>
          <a:p>
            <a:pPr marL="609600" indent="-609600"/>
            <a:r>
              <a:rPr lang="en-US"/>
              <a:t>Use keyword REFERENCES,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After an attribute (for one-attribute keys).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As an element of the schema: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	FOREIGN KEY (&lt;list of attributes&gt;)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		REFERENCES &lt;relation&gt; (&lt;attributes&gt;)</a:t>
            </a:r>
          </a:p>
          <a:p>
            <a:pPr marL="609600" indent="-609600"/>
            <a:r>
              <a:rPr lang="en-US"/>
              <a:t>Referenced attributes must be declared PRIMARY KEY or UNIQUE.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822C5C-A799-4A14-BB4F-A3970C22BEE0}" type="slidenum">
              <a:rPr lang="en-US" sz="1400" smtClean="0"/>
              <a:pPr/>
              <a:t>8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With Attribute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TABLE Beers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name	CHAR(20) PRIMARY KEY,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manf	CHAR(20) );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TABLE Sells (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bar	CHAR(20),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beer	CHAR(20) REFERENCES Beers(name),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price	REAL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9676D7-ABBF-4F14-88E0-9BE9B66B4131}" type="slidenum">
              <a:rPr lang="en-US" sz="1400" smtClean="0"/>
              <a:pPr/>
              <a:t>9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As Schema Element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915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TABLE Beers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name	CHAR(20) PRIMARY KEY,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manf	CHAR(20) 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CREATE TABLE Sells (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bar	CHAR(20),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beer	CHAR(20),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price	REAL,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FOREIGN KEY(beer) REFERENCES 	Beers(name));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1435</Words>
  <Application>Microsoft Office PowerPoint</Application>
  <PresentationFormat>On-screen Show (4:3)</PresentationFormat>
  <Paragraphs>274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Monotype Sorts</vt:lpstr>
      <vt:lpstr>Courier New</vt:lpstr>
      <vt:lpstr>Tahoma</vt:lpstr>
      <vt:lpstr>Times New Roman</vt:lpstr>
      <vt:lpstr>Wingdings</vt:lpstr>
      <vt:lpstr>Default Design</vt:lpstr>
      <vt:lpstr>Constraints</vt:lpstr>
      <vt:lpstr>Constraints and Triggers</vt:lpstr>
      <vt:lpstr>Kinds of Constraints</vt:lpstr>
      <vt:lpstr>Review: Single-Attribute Keys</vt:lpstr>
      <vt:lpstr>Review: Multiattribute Key</vt:lpstr>
      <vt:lpstr>Foreign Keys</vt:lpstr>
      <vt:lpstr>Expressing Foreign Keys</vt:lpstr>
      <vt:lpstr>Example: With Attribute</vt:lpstr>
      <vt:lpstr>Example: As Schema Element</vt:lpstr>
      <vt:lpstr>Enforcing Foreign-Key Constraints</vt:lpstr>
      <vt:lpstr>Actions Taken --- (1)</vt:lpstr>
      <vt:lpstr>Actions Taken --- (2)</vt:lpstr>
      <vt:lpstr>Example: Cascade</vt:lpstr>
      <vt:lpstr>Example: Set NULL</vt:lpstr>
      <vt:lpstr>Choosing a Policy</vt:lpstr>
      <vt:lpstr>Example: Setting Policy</vt:lpstr>
      <vt:lpstr>Attribute-Based Checks</vt:lpstr>
      <vt:lpstr>Example: Attribute-Based Check</vt:lpstr>
      <vt:lpstr>Timing of Checks</vt:lpstr>
      <vt:lpstr>Tuple-Based Checks</vt:lpstr>
      <vt:lpstr>Example: Tuple-Based Check</vt:lpstr>
      <vt:lpstr>Assertions</vt:lpstr>
      <vt:lpstr>Example: Assertion</vt:lpstr>
      <vt:lpstr>Example: Assertion</vt:lpstr>
      <vt:lpstr>Timing of Assertion Checks</vt:lpstr>
      <vt:lpstr>Triggers: Motivation</vt:lpstr>
      <vt:lpstr>Event-Condition-Action Rules</vt:lpstr>
      <vt:lpstr>Preliminary Example: A Trigger</vt:lpstr>
      <vt:lpstr>Example: Trigger Definition</vt:lpstr>
      <vt:lpstr>Options: CREATE TRIGGER</vt:lpstr>
      <vt:lpstr>Options: The Event</vt:lpstr>
      <vt:lpstr>Options: FOR EACH ROW</vt:lpstr>
      <vt:lpstr>Options: REFERENCING</vt:lpstr>
      <vt:lpstr>Options: The Condition</vt:lpstr>
      <vt:lpstr>Options: The Action</vt:lpstr>
      <vt:lpstr>Another Example</vt:lpstr>
      <vt:lpstr>The Trigger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103</cp:revision>
  <dcterms:created xsi:type="dcterms:W3CDTF">2002-03-23T20:14:09Z</dcterms:created>
  <dcterms:modified xsi:type="dcterms:W3CDTF">2017-05-15T18:33:34Z</dcterms:modified>
</cp:coreProperties>
</file>