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3"/>
  </p:notesMasterIdLst>
  <p:sldIdLst>
    <p:sldId id="256" r:id="rId2"/>
    <p:sldId id="283" r:id="rId3"/>
    <p:sldId id="291" r:id="rId4"/>
    <p:sldId id="284" r:id="rId5"/>
    <p:sldId id="285" r:id="rId6"/>
    <p:sldId id="279" r:id="rId7"/>
    <p:sldId id="280" r:id="rId8"/>
    <p:sldId id="281" r:id="rId9"/>
    <p:sldId id="282" r:id="rId10"/>
    <p:sldId id="292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313" r:id="rId30"/>
    <p:sldId id="314" r:id="rId31"/>
    <p:sldId id="315" r:id="rId32"/>
    <p:sldId id="316" r:id="rId33"/>
    <p:sldId id="317" r:id="rId34"/>
    <p:sldId id="318" r:id="rId35"/>
    <p:sldId id="319" r:id="rId36"/>
    <p:sldId id="320" r:id="rId37"/>
    <p:sldId id="321" r:id="rId38"/>
    <p:sldId id="322" r:id="rId39"/>
    <p:sldId id="323" r:id="rId40"/>
    <p:sldId id="324" r:id="rId41"/>
    <p:sldId id="325" r:id="rId4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0066"/>
    <a:srgbClr val="CC00CC"/>
    <a:srgbClr val="FF0066"/>
    <a:srgbClr val="99CCFF"/>
    <a:srgbClr val="33CC33"/>
    <a:srgbClr val="3366FF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8159" autoAdjust="0"/>
    <p:restoredTop sz="90929"/>
  </p:normalViewPr>
  <p:slideViewPr>
    <p:cSldViewPr>
      <p:cViewPr varScale="1">
        <p:scale>
          <a:sx n="70" d="100"/>
          <a:sy n="70" d="100"/>
        </p:scale>
        <p:origin x="1467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0" d="100"/>
        <a:sy n="170" d="100"/>
      </p:scale>
      <p:origin x="0" y="-268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410BB5A-EF35-4D87-901C-E082F42393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662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E24DFF-85D7-4395-8309-5E7BB17D42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22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E9DBB4-245D-4E99-8A66-CCCBE75A84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5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99B006-AE58-41E3-8A8E-6433218DD8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202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/>
            </a:lvl1pPr>
            <a:lvl2pPr marL="742950" indent="-285750">
              <a:buFont typeface="Courier New" panose="02070309020205020404" pitchFamily="49" charset="0"/>
              <a:buChar char="o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8C82BA-AF6B-484D-8BC6-381B6CC10A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41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2F1D9-19A8-4553-BC70-E4BEA3CD76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46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5FAA7D-93ED-4173-A321-600EA47510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15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ED1A74-E4E8-49AE-BD09-DB90AB0F1B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446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2F486-3E5D-4A4F-A442-06AFC39D26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07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0C028D-AB82-487A-BB34-5E8E4EE7F3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003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256A01-DC43-4FB7-B6D9-24D453E7DD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36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D028E1-6D9C-4BD6-A696-C60A683FAA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79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99CC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1104EEE1-4627-435B-8889-4CB9C56AA0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00CC"/>
        </a:buClr>
        <a:buFont typeface="Monotype Sorts" pitchFamily="2" charset="2"/>
        <a:buChar char="u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00CC"/>
        </a:buClr>
        <a:buFont typeface="Monotype Sorts" pitchFamily="2" charset="2"/>
        <a:buChar char="w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CC00CC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395EA81B-75EB-4C75-8DF2-2073FFB74C06}" type="slidenum">
              <a:rPr lang="en-US" sz="1400" smtClean="0"/>
              <a:pPr/>
              <a:t>1</a:t>
            </a:fld>
            <a:endParaRPr lang="en-US" sz="140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dirty="0"/>
              <a:t>Views, Indexes, Authorization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Virtual and Materialized Views</a:t>
            </a:r>
          </a:p>
          <a:p>
            <a:r>
              <a:rPr lang="en-US" dirty="0"/>
              <a:t>Speeding Accesses to Data</a:t>
            </a:r>
          </a:p>
          <a:p>
            <a:r>
              <a:rPr lang="en-US" dirty="0"/>
              <a:t>Grant/Revoke </a:t>
            </a:r>
            <a:r>
              <a:rPr lang="en-US" dirty="0" err="1"/>
              <a:t>Priviledges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C31F3627-7237-452F-A518-82AEC5A3ADBE}" type="slidenum">
              <a:rPr lang="en-US" sz="1400" smtClean="0"/>
              <a:pPr/>
              <a:t>10</a:t>
            </a:fld>
            <a:endParaRPr lang="en-US" sz="140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Materialized Views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000066"/>
                </a:solidFill>
              </a:rPr>
              <a:t>Problem</a:t>
            </a:r>
            <a:r>
              <a:rPr lang="en-US"/>
              <a:t>: each time a base table changes, the materialized view may change.</a:t>
            </a:r>
          </a:p>
          <a:p>
            <a:pPr lvl="1"/>
            <a:r>
              <a:rPr lang="en-US"/>
              <a:t>Cannot afford to recompute the view with each change.</a:t>
            </a:r>
          </a:p>
          <a:p>
            <a:r>
              <a:rPr lang="en-US">
                <a:solidFill>
                  <a:srgbClr val="000066"/>
                </a:solidFill>
              </a:rPr>
              <a:t>Solution</a:t>
            </a:r>
            <a:r>
              <a:rPr lang="en-US"/>
              <a:t>: Periodic reconstruction of the materialized view, which is otherwise “out of date.”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EC91E7BA-7C84-4085-8410-DCD328253A8B}" type="slidenum">
              <a:rPr lang="en-US" sz="1400" smtClean="0"/>
              <a:pPr/>
              <a:t>11</a:t>
            </a:fld>
            <a:endParaRPr lang="en-US" sz="140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A Data Warehouse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r>
              <a:rPr lang="en-US"/>
              <a:t>Wal-Mart stores every sale at every store in a database.</a:t>
            </a:r>
          </a:p>
          <a:p>
            <a:r>
              <a:rPr lang="en-US"/>
              <a:t>Overnight, the sales for the day are used to update a </a:t>
            </a:r>
            <a:r>
              <a:rPr lang="en-US" i="1">
                <a:solidFill>
                  <a:srgbClr val="FF0066"/>
                </a:solidFill>
              </a:rPr>
              <a:t>data warehouse</a:t>
            </a:r>
            <a:r>
              <a:rPr lang="en-US"/>
              <a:t>  = materialized views of the sales.</a:t>
            </a:r>
          </a:p>
          <a:p>
            <a:r>
              <a:rPr lang="en-US"/>
              <a:t>The warehouse is used by analysts to predict trends and move goods to where they are selling best.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C3D1777E-A536-4C0C-93C5-4535BD5195DF}" type="slidenum">
              <a:rPr lang="en-US" sz="1400" smtClean="0"/>
              <a:pPr/>
              <a:t>12</a:t>
            </a:fld>
            <a:endParaRPr lang="en-US" sz="140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Indexes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>
                <a:solidFill>
                  <a:srgbClr val="FF0066"/>
                </a:solidFill>
              </a:rPr>
              <a:t>Index </a:t>
            </a:r>
            <a:r>
              <a:rPr lang="en-US"/>
              <a:t> = data structure used to speed access to tuples of a relation, given values of one or more attributes.</a:t>
            </a:r>
          </a:p>
          <a:p>
            <a:r>
              <a:rPr lang="en-US"/>
              <a:t>Could be a hash table, but in a DBMS it is always a balanced search tree with giant nodes (a full disk page) called a </a:t>
            </a:r>
            <a:r>
              <a:rPr lang="en-US" i="1">
                <a:solidFill>
                  <a:srgbClr val="FF0066"/>
                </a:solidFill>
              </a:rPr>
              <a:t>B-tree</a:t>
            </a:r>
            <a:r>
              <a:rPr lang="en-US"/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DCB7AEF4-66ED-4EC0-ABF1-7571393EC24A}" type="slidenum">
              <a:rPr lang="en-US" sz="1400" smtClean="0"/>
              <a:pPr/>
              <a:t>13</a:t>
            </a:fld>
            <a:endParaRPr lang="en-US" sz="140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Declaring Indexes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 standard!</a:t>
            </a:r>
          </a:p>
          <a:p>
            <a:r>
              <a:rPr lang="en-US">
                <a:solidFill>
                  <a:srgbClr val="000066"/>
                </a:solidFill>
              </a:rPr>
              <a:t>Typical syntax</a:t>
            </a:r>
            <a:r>
              <a:rPr lang="en-US"/>
              <a:t>: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CREATE INDEX BeerInd ON Beers(manf);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CREATE INDEX SellInd ON Sells(bar, beer);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77CD9BC6-621C-40AB-9BDA-B781A98686B9}" type="slidenum">
              <a:rPr lang="en-US" sz="1400" smtClean="0"/>
              <a:pPr/>
              <a:t>14</a:t>
            </a:fld>
            <a:endParaRPr lang="en-US" sz="140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Indexes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Given a value </a:t>
            </a:r>
            <a:r>
              <a:rPr lang="en-US" i="1"/>
              <a:t>v</a:t>
            </a:r>
            <a:r>
              <a:rPr lang="en-US"/>
              <a:t>, the index takes us to only those tuples that have </a:t>
            </a:r>
            <a:r>
              <a:rPr lang="en-US" i="1"/>
              <a:t>v</a:t>
            </a:r>
            <a:r>
              <a:rPr lang="en-US"/>
              <a:t>  in the attribute(s) of the index.</a:t>
            </a:r>
          </a:p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use BeerInd and SellInd to find the prices of beers manufactured by Pete’s and sold by Joe.  (next slide)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61160879-A713-4855-AE56-18CBA25BF0F3}" type="slidenum">
              <a:rPr lang="en-US" sz="1400" smtClean="0"/>
              <a:pPr/>
              <a:t>15</a:t>
            </a:fld>
            <a:endParaRPr lang="en-US" sz="140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/>
              <a:t>Using Indexes --- (2)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495800"/>
          </a:xfrm>
        </p:spPr>
        <p:txBody>
          <a:bodyPr/>
          <a:lstStyle/>
          <a:p>
            <a:pPr marL="609600" indent="-609600"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SELECT price FROM Beers, Sells</a:t>
            </a:r>
          </a:p>
          <a:p>
            <a:pPr marL="609600" indent="-609600"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WHERE manf = ’Pete’’s’ AND</a:t>
            </a:r>
          </a:p>
          <a:p>
            <a:pPr marL="609600" indent="-609600"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Beers.name = Sells.beer AND</a:t>
            </a:r>
          </a:p>
          <a:p>
            <a:pPr marL="609600" indent="-609600"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bar = ’Joe’’s Bar’;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/>
              <a:t>Use BeerInd to get all the beers made by Pete’s.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/>
              <a:t>Then use SellInd to get prices of those beers, with bar = ’Joe’’s Bar’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2D44704A-D35E-4AD9-AFFC-374961C71D39}" type="slidenum">
              <a:rPr lang="en-US" sz="1400" smtClean="0"/>
              <a:pPr/>
              <a:t>16</a:t>
            </a:fld>
            <a:endParaRPr lang="en-US" sz="140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Tuning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01000" cy="4343400"/>
          </a:xfrm>
        </p:spPr>
        <p:txBody>
          <a:bodyPr/>
          <a:lstStyle/>
          <a:p>
            <a:r>
              <a:rPr lang="en-US"/>
              <a:t>A major problem in making a database run fast is deciding which indexes to create.</a:t>
            </a:r>
          </a:p>
          <a:p>
            <a:r>
              <a:rPr lang="en-US">
                <a:solidFill>
                  <a:srgbClr val="000066"/>
                </a:solidFill>
              </a:rPr>
              <a:t>Pro</a:t>
            </a:r>
            <a:r>
              <a:rPr lang="en-US"/>
              <a:t>: An index speeds up queries that can use it.</a:t>
            </a:r>
          </a:p>
          <a:p>
            <a:r>
              <a:rPr lang="en-US">
                <a:solidFill>
                  <a:srgbClr val="000066"/>
                </a:solidFill>
              </a:rPr>
              <a:t>Con</a:t>
            </a:r>
            <a:r>
              <a:rPr lang="en-US"/>
              <a:t>: An index slows down all modifications on its relation because the index must be modified too.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9DA65485-B84E-4F3C-9B75-77977441C82D}" type="slidenum">
              <a:rPr lang="en-US" sz="1400" smtClean="0"/>
              <a:pPr/>
              <a:t>17</a:t>
            </a:fld>
            <a:endParaRPr lang="en-US" sz="140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Tuning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/>
              <a:t>Suppose the only things we did with our beers database was: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/>
              <a:t>Insert new facts into a relation (10%).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/>
              <a:t>Find the price of a given beer at a given bar (90%).</a:t>
            </a:r>
          </a:p>
          <a:p>
            <a:pPr marL="609600" indent="-609600"/>
            <a:r>
              <a:rPr lang="en-US"/>
              <a:t>Then </a:t>
            </a:r>
            <a:r>
              <a:rPr lang="en-US">
                <a:solidFill>
                  <a:srgbClr val="993300"/>
                </a:solidFill>
              </a:rPr>
              <a:t>SellInd</a:t>
            </a:r>
            <a:r>
              <a:rPr lang="en-US"/>
              <a:t> on Sells(bar, beer) would be wonderful, but </a:t>
            </a:r>
            <a:r>
              <a:rPr lang="en-US">
                <a:solidFill>
                  <a:srgbClr val="993300"/>
                </a:solidFill>
              </a:rPr>
              <a:t>BeerInd</a:t>
            </a:r>
            <a:r>
              <a:rPr lang="en-US"/>
              <a:t> on Beers(manf) would be harmful.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4A3AAF04-0983-44F9-B3EE-A45CEF3334AD}" type="slidenum">
              <a:rPr lang="en-US" sz="1400" smtClean="0"/>
              <a:pPr/>
              <a:t>18</a:t>
            </a:fld>
            <a:endParaRPr lang="en-US" sz="140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Tuning Advisors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/>
              <a:t>A major research thrust.</a:t>
            </a:r>
          </a:p>
          <a:p>
            <a:pPr marL="990600" lvl="1" indent="-533400"/>
            <a:r>
              <a:rPr lang="en-US"/>
              <a:t>Because hand tuning is so hard.</a:t>
            </a:r>
          </a:p>
          <a:p>
            <a:pPr marL="609600" indent="-609600"/>
            <a:r>
              <a:rPr lang="en-US"/>
              <a:t>An advisor gets a </a:t>
            </a:r>
            <a:r>
              <a:rPr lang="en-US" i="1">
                <a:solidFill>
                  <a:srgbClr val="FF0066"/>
                </a:solidFill>
              </a:rPr>
              <a:t>query load</a:t>
            </a:r>
            <a:r>
              <a:rPr lang="en-US"/>
              <a:t>, e.g.: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/>
              <a:t>Choose random queries from the history of queries run on the database, or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/>
              <a:t>Designer provides a sample workload.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83D643D9-C07E-4F89-AF3E-69AFA794053E}" type="slidenum">
              <a:rPr lang="en-US" sz="1400" smtClean="0"/>
              <a:pPr/>
              <a:t>19</a:t>
            </a:fld>
            <a:endParaRPr lang="en-US" sz="140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Tuning Advisors --- (2)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advisor generates candidate indexes and evaluates each on the workload.</a:t>
            </a:r>
          </a:p>
          <a:p>
            <a:pPr lvl="1"/>
            <a:r>
              <a:rPr lang="en-US"/>
              <a:t>Feed each sample query to the query optimizer, which assumes only this one index is available.</a:t>
            </a:r>
          </a:p>
          <a:p>
            <a:pPr lvl="1"/>
            <a:r>
              <a:rPr lang="en-US"/>
              <a:t>Measure the improvement/degradation in the average running time of the queries.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6A3E8158-6EA4-4DFD-B41D-38891A708FED}" type="slidenum">
              <a:rPr lang="en-US" sz="1400" smtClean="0"/>
              <a:pPr/>
              <a:t>2</a:t>
            </a:fld>
            <a:endParaRPr lang="en-US" sz="14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/>
              <a:t>Views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7772400" cy="4343400"/>
          </a:xfrm>
        </p:spPr>
        <p:txBody>
          <a:bodyPr/>
          <a:lstStyle/>
          <a:p>
            <a:pPr marL="609600" indent="-609600"/>
            <a:r>
              <a:rPr lang="en-US"/>
              <a:t>A </a:t>
            </a:r>
            <a:r>
              <a:rPr lang="en-US" i="1">
                <a:solidFill>
                  <a:srgbClr val="FF0066"/>
                </a:solidFill>
              </a:rPr>
              <a:t>view</a:t>
            </a:r>
            <a:r>
              <a:rPr lang="en-US"/>
              <a:t>  is a relation defined in terms of stored tables (called </a:t>
            </a:r>
            <a:r>
              <a:rPr lang="en-US" i="1">
                <a:solidFill>
                  <a:srgbClr val="FF0066"/>
                </a:solidFill>
              </a:rPr>
              <a:t>base tables</a:t>
            </a:r>
            <a:r>
              <a:rPr lang="en-US"/>
              <a:t> ) and other views.</a:t>
            </a:r>
          </a:p>
          <a:p>
            <a:pPr marL="609600" indent="-609600"/>
            <a:r>
              <a:rPr lang="en-US"/>
              <a:t>Two kinds: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i="1">
                <a:solidFill>
                  <a:srgbClr val="FF0066"/>
                </a:solidFill>
              </a:rPr>
              <a:t>Virtual</a:t>
            </a:r>
            <a:r>
              <a:rPr lang="en-US"/>
              <a:t>  = not stored in the database; just a query for constructing the relation.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i="1">
                <a:solidFill>
                  <a:srgbClr val="FF0066"/>
                </a:solidFill>
              </a:rPr>
              <a:t>Materialized</a:t>
            </a:r>
            <a:r>
              <a:rPr lang="en-US"/>
              <a:t>  = actually constructed and stored.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BBFA7DB-21F6-4C1C-B80B-AF18BF852034}" type="slidenum">
              <a:rPr lang="en-US" sz="1400" smtClean="0"/>
              <a:pPr/>
              <a:t>20</a:t>
            </a:fld>
            <a:endParaRPr lang="en-US" sz="140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/>
              <a:t>SQL Authorization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Privileges</a:t>
            </a:r>
          </a:p>
          <a:p>
            <a:r>
              <a:rPr lang="en-US"/>
              <a:t>Grant and Revoke</a:t>
            </a:r>
          </a:p>
          <a:p>
            <a:r>
              <a:rPr lang="en-US"/>
              <a:t>Grant Diagrams</a:t>
            </a:r>
          </a:p>
        </p:txBody>
      </p:sp>
    </p:spTree>
    <p:extLst>
      <p:ext uri="{BB962C8B-B14F-4D97-AF65-F5344CB8AC3E}">
        <p14:creationId xmlns:p14="http://schemas.microsoft.com/office/powerpoint/2010/main" val="1921163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E25465A-9254-44DF-8F27-9E13F46A295E}" type="slidenum">
              <a:rPr lang="en-US" sz="1400" smtClean="0"/>
              <a:pPr/>
              <a:t>21</a:t>
            </a:fld>
            <a:endParaRPr lang="en-US" sz="140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Authorization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file system identifies certain privileges on the objects (files) it manages.</a:t>
            </a:r>
          </a:p>
          <a:p>
            <a:pPr lvl="1"/>
            <a:r>
              <a:rPr lang="en-US"/>
              <a:t>Typically read, write, execute.</a:t>
            </a:r>
          </a:p>
          <a:p>
            <a:r>
              <a:rPr lang="en-US"/>
              <a:t>A file system identifies certain participants to whom privileges may be granted.</a:t>
            </a:r>
          </a:p>
          <a:p>
            <a:pPr lvl="1"/>
            <a:r>
              <a:rPr lang="en-US"/>
              <a:t>Typically the owner, a group, all users.</a:t>
            </a:r>
          </a:p>
        </p:txBody>
      </p:sp>
    </p:spTree>
    <p:extLst>
      <p:ext uri="{BB962C8B-B14F-4D97-AF65-F5344CB8AC3E}">
        <p14:creationId xmlns:p14="http://schemas.microsoft.com/office/powerpoint/2010/main" val="13001054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29F3506-53E6-4EA2-A1A2-584636F6A8C1}" type="slidenum">
              <a:rPr lang="en-US" sz="1400" smtClean="0"/>
              <a:pPr/>
              <a:t>22</a:t>
            </a:fld>
            <a:endParaRPr lang="en-US" sz="14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Privileges – (1)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SQL identifies a more detailed set of privileges on objects (relations) than the typical file system.</a:t>
            </a:r>
          </a:p>
          <a:p>
            <a:r>
              <a:rPr lang="en-US"/>
              <a:t>Nine privileges in all, some of which can be restricted to one column of one relation.</a:t>
            </a:r>
          </a:p>
        </p:txBody>
      </p:sp>
    </p:spTree>
    <p:extLst>
      <p:ext uri="{BB962C8B-B14F-4D97-AF65-F5344CB8AC3E}">
        <p14:creationId xmlns:p14="http://schemas.microsoft.com/office/powerpoint/2010/main" val="27215882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4B905CB-4240-4E8F-8004-A67CCA06CDB0}" type="slidenum">
              <a:rPr lang="en-US" sz="1400" smtClean="0"/>
              <a:pPr/>
              <a:t>23</a:t>
            </a:fld>
            <a:endParaRPr lang="en-US" sz="14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Privileges – (2)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/>
              <a:t>Some important privileges on a relation: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>
                <a:solidFill>
                  <a:srgbClr val="33CC33"/>
                </a:solidFill>
              </a:rPr>
              <a:t>SELECT</a:t>
            </a:r>
            <a:r>
              <a:rPr lang="en-US"/>
              <a:t> = right to query the relation.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>
                <a:solidFill>
                  <a:srgbClr val="33CC33"/>
                </a:solidFill>
              </a:rPr>
              <a:t>INSERT</a:t>
            </a:r>
            <a:r>
              <a:rPr lang="en-US"/>
              <a:t> = right to insert tuples.</a:t>
            </a:r>
          </a:p>
          <a:p>
            <a:pPr marL="1371600" lvl="2" indent="-457200">
              <a:buFont typeface="Monotype Sorts" pitchFamily="2" charset="2"/>
              <a:buChar char="w"/>
            </a:pPr>
            <a:r>
              <a:rPr lang="en-US"/>
              <a:t>May apply to only one attribute.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>
                <a:solidFill>
                  <a:srgbClr val="33CC33"/>
                </a:solidFill>
              </a:rPr>
              <a:t>DELETE</a:t>
            </a:r>
            <a:r>
              <a:rPr lang="en-US"/>
              <a:t> = right to delete tuples.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>
                <a:solidFill>
                  <a:srgbClr val="33CC33"/>
                </a:solidFill>
              </a:rPr>
              <a:t>UPDATE</a:t>
            </a:r>
            <a:r>
              <a:rPr lang="en-US"/>
              <a:t> = right to update tuples.</a:t>
            </a:r>
          </a:p>
          <a:p>
            <a:pPr marL="1371600" lvl="2" indent="-457200">
              <a:buFont typeface="Monotype Sorts" pitchFamily="2" charset="2"/>
              <a:buChar char="w"/>
            </a:pPr>
            <a:r>
              <a:rPr lang="en-US"/>
              <a:t>May apply to only one attribute.</a:t>
            </a:r>
          </a:p>
        </p:txBody>
      </p:sp>
    </p:spTree>
    <p:extLst>
      <p:ext uri="{BB962C8B-B14F-4D97-AF65-F5344CB8AC3E}">
        <p14:creationId xmlns:p14="http://schemas.microsoft.com/office/powerpoint/2010/main" val="4178467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5CAC8A4-52F3-4CFC-912B-D69726DF6A2D}" type="slidenum">
              <a:rPr lang="en-US" sz="1400" smtClean="0"/>
              <a:pPr/>
              <a:t>24</a:t>
            </a:fld>
            <a:endParaRPr lang="en-US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Privileges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For the statement below: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INSERT INTO Beers(name)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	SELECT beer FROM Sells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	WHERE NOT EXISTS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		(SELECT * FROM Beers</a:t>
            </a:r>
          </a:p>
          <a:p>
            <a:pPr>
              <a:buFont typeface="Monotype Sorts" pitchFamily="2" charset="2"/>
              <a:buNone/>
            </a:pPr>
            <a:r>
              <a:rPr lang="en-US" sz="2800"/>
              <a:t>		 WHERE name = beer);</a:t>
            </a:r>
          </a:p>
          <a:p>
            <a:r>
              <a:rPr lang="en-US" sz="2800"/>
              <a:t>We require privileges SELECT on Sells and Beers, and INSERT on Beers or Beers.name.</a:t>
            </a:r>
          </a:p>
        </p:txBody>
      </p:sp>
      <p:grpSp>
        <p:nvGrpSpPr>
          <p:cNvPr id="6149" name="Group 7"/>
          <p:cNvGrpSpPr>
            <a:grpSpLocks/>
          </p:cNvGrpSpPr>
          <p:nvPr/>
        </p:nvGrpSpPr>
        <p:grpSpPr bwMode="auto">
          <a:xfrm>
            <a:off x="990600" y="2139950"/>
            <a:ext cx="7212013" cy="2889250"/>
            <a:chOff x="624" y="1348"/>
            <a:chExt cx="4543" cy="1820"/>
          </a:xfrm>
        </p:grpSpPr>
        <p:sp>
          <p:nvSpPr>
            <p:cNvPr id="6150" name="Rectangle 4"/>
            <p:cNvSpPr>
              <a:spLocks noChangeArrowheads="1"/>
            </p:cNvSpPr>
            <p:nvPr/>
          </p:nvSpPr>
          <p:spPr bwMode="auto">
            <a:xfrm>
              <a:off x="624" y="2256"/>
              <a:ext cx="2832" cy="91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1" name="Text Box 5"/>
            <p:cNvSpPr txBox="1">
              <a:spLocks noChangeArrowheads="1"/>
            </p:cNvSpPr>
            <p:nvPr/>
          </p:nvSpPr>
          <p:spPr bwMode="auto">
            <a:xfrm>
              <a:off x="3974" y="1348"/>
              <a:ext cx="1193" cy="1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>
                  <a:latin typeface="Tahoma" pitchFamily="34" charset="0"/>
                </a:rPr>
                <a:t>beers that do</a:t>
              </a:r>
            </a:p>
            <a:p>
              <a:r>
                <a:rPr lang="en-US" sz="2000">
                  <a:latin typeface="Tahoma" pitchFamily="34" charset="0"/>
                </a:rPr>
                <a:t>not appear in</a:t>
              </a:r>
            </a:p>
            <a:p>
              <a:r>
                <a:rPr lang="en-US" sz="2000">
                  <a:latin typeface="Tahoma" pitchFamily="34" charset="0"/>
                </a:rPr>
                <a:t>Beers.  We add</a:t>
              </a:r>
            </a:p>
            <a:p>
              <a:r>
                <a:rPr lang="en-US" sz="2000">
                  <a:latin typeface="Tahoma" pitchFamily="34" charset="0"/>
                </a:rPr>
                <a:t>them to Beers</a:t>
              </a:r>
            </a:p>
            <a:p>
              <a:r>
                <a:rPr lang="en-US" sz="2000">
                  <a:latin typeface="Tahoma" pitchFamily="34" charset="0"/>
                </a:rPr>
                <a:t>with a NULL</a:t>
              </a:r>
            </a:p>
            <a:p>
              <a:r>
                <a:rPr lang="en-US" sz="2000">
                  <a:latin typeface="Tahoma" pitchFamily="34" charset="0"/>
                </a:rPr>
                <a:t>manufacturer.</a:t>
              </a:r>
            </a:p>
          </p:txBody>
        </p:sp>
        <p:sp>
          <p:nvSpPr>
            <p:cNvPr id="6152" name="Line 6"/>
            <p:cNvSpPr>
              <a:spLocks noChangeShapeType="1"/>
            </p:cNvSpPr>
            <p:nvPr/>
          </p:nvSpPr>
          <p:spPr bwMode="auto">
            <a:xfrm flipH="1">
              <a:off x="3456" y="1968"/>
              <a:ext cx="48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253624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690BF30-273C-4A03-A3C2-4D9AA6BEB5C4}" type="slidenum">
              <a:rPr lang="en-US" sz="1400" smtClean="0"/>
              <a:pPr/>
              <a:t>25</a:t>
            </a:fld>
            <a:endParaRPr lang="en-US" sz="14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Objects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objects on which privileges exist include stored tables and views.</a:t>
            </a:r>
          </a:p>
          <a:p>
            <a:r>
              <a:rPr lang="en-US"/>
              <a:t>Other privileges are the right to create objects of a type, e.g., triggers.</a:t>
            </a:r>
          </a:p>
          <a:p>
            <a:r>
              <a:rPr lang="en-US"/>
              <a:t>Views form an important tool for access control.</a:t>
            </a:r>
          </a:p>
        </p:txBody>
      </p:sp>
    </p:spTree>
    <p:extLst>
      <p:ext uri="{BB962C8B-B14F-4D97-AF65-F5344CB8AC3E}">
        <p14:creationId xmlns:p14="http://schemas.microsoft.com/office/powerpoint/2010/main" val="22297744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833A9A1-C0C9-4259-AC52-553DA1996131}" type="slidenum">
              <a:rPr lang="en-US" sz="1400" smtClean="0"/>
              <a:pPr/>
              <a:t>26</a:t>
            </a:fld>
            <a:endParaRPr lang="en-US" sz="14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Views as Access Control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might not want to give the SELECT privilege on </a:t>
            </a:r>
            <a:r>
              <a:rPr lang="en-US">
                <a:solidFill>
                  <a:srgbClr val="CC00CC"/>
                </a:solidFill>
              </a:rPr>
              <a:t>Emps(name, addr, salary)</a:t>
            </a:r>
            <a:r>
              <a:rPr lang="en-US"/>
              <a:t>.</a:t>
            </a:r>
          </a:p>
          <a:p>
            <a:r>
              <a:rPr lang="en-US"/>
              <a:t>But it is safer to give SELECT on: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CREATE VIEW SafeEmps AS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SELECT name, addr FROM Emps;</a:t>
            </a:r>
          </a:p>
          <a:p>
            <a:r>
              <a:rPr lang="en-US"/>
              <a:t>Queries on SafeEmps do not require SELECT on Emps, just on SafeEmps.</a:t>
            </a:r>
          </a:p>
        </p:txBody>
      </p:sp>
    </p:spTree>
    <p:extLst>
      <p:ext uri="{BB962C8B-B14F-4D97-AF65-F5344CB8AC3E}">
        <p14:creationId xmlns:p14="http://schemas.microsoft.com/office/powerpoint/2010/main" val="18366386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FFA5287-6F73-4EA1-A3DB-332D2F005475}" type="slidenum">
              <a:rPr lang="en-US" sz="1400" smtClean="0"/>
              <a:pPr/>
              <a:t>27</a:t>
            </a:fld>
            <a:endParaRPr 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Authorization ID’s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user is referred to by </a:t>
            </a:r>
            <a:r>
              <a:rPr lang="en-US" i="1">
                <a:solidFill>
                  <a:srgbClr val="FF0066"/>
                </a:solidFill>
              </a:rPr>
              <a:t>authorization</a:t>
            </a:r>
            <a:r>
              <a:rPr lang="en-US">
                <a:solidFill>
                  <a:srgbClr val="FF0066"/>
                </a:solidFill>
              </a:rPr>
              <a:t> </a:t>
            </a:r>
            <a:r>
              <a:rPr lang="en-US" i="1">
                <a:solidFill>
                  <a:srgbClr val="FF0066"/>
                </a:solidFill>
              </a:rPr>
              <a:t>ID</a:t>
            </a:r>
            <a:r>
              <a:rPr lang="en-US"/>
              <a:t>, typically their login name.</a:t>
            </a:r>
          </a:p>
          <a:p>
            <a:r>
              <a:rPr lang="en-US"/>
              <a:t>There is an authorization ID PUBLIC.</a:t>
            </a:r>
          </a:p>
          <a:p>
            <a:pPr lvl="1"/>
            <a:r>
              <a:rPr lang="en-US"/>
              <a:t>Granting a privilege to PUBLIC makes it available to any authorization ID.</a:t>
            </a:r>
          </a:p>
        </p:txBody>
      </p:sp>
    </p:spTree>
    <p:extLst>
      <p:ext uri="{BB962C8B-B14F-4D97-AF65-F5344CB8AC3E}">
        <p14:creationId xmlns:p14="http://schemas.microsoft.com/office/powerpoint/2010/main" val="3191962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59030E9-5ED2-4617-9635-43A25C41FDC7}" type="slidenum">
              <a:rPr lang="en-US" sz="1400" smtClean="0"/>
              <a:pPr/>
              <a:t>28</a:t>
            </a:fld>
            <a:endParaRPr lang="en-US" sz="14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Granting Privileges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r>
              <a:rPr lang="en-US"/>
              <a:t>You have all possible privileges on the objects, such as relations, that you create.</a:t>
            </a:r>
          </a:p>
          <a:p>
            <a:r>
              <a:rPr lang="en-US"/>
              <a:t>You may grant privileges to other users (authorization ID’s), including PUBLIC.</a:t>
            </a:r>
          </a:p>
          <a:p>
            <a:r>
              <a:rPr lang="en-US"/>
              <a:t>You may also grant privileges WITH GRANT OPTION, which lets the grantee also grant this privilege.</a:t>
            </a:r>
          </a:p>
        </p:txBody>
      </p:sp>
    </p:spTree>
    <p:extLst>
      <p:ext uri="{BB962C8B-B14F-4D97-AF65-F5344CB8AC3E}">
        <p14:creationId xmlns:p14="http://schemas.microsoft.com/office/powerpoint/2010/main" val="1609448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8E8FA13-10A8-465C-B077-70DBA46AA7BF}" type="slidenum">
              <a:rPr lang="en-US" sz="1400" smtClean="0"/>
              <a:pPr/>
              <a:t>29</a:t>
            </a:fld>
            <a:endParaRPr lang="en-US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GRANT Statement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grant privileges, say: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GRANT &lt;list of privileges&gt;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ON &lt;relation or other object&gt;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TO &lt;list of authorization ID’s&gt;;</a:t>
            </a:r>
          </a:p>
          <a:p>
            <a:r>
              <a:rPr lang="en-US"/>
              <a:t>If you want the recipient(s) to be able to pass the privilege(s) to others add: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WITH GRANT OPTION</a:t>
            </a:r>
          </a:p>
        </p:txBody>
      </p:sp>
    </p:spTree>
    <p:extLst>
      <p:ext uri="{BB962C8B-B14F-4D97-AF65-F5344CB8AC3E}">
        <p14:creationId xmlns:p14="http://schemas.microsoft.com/office/powerpoint/2010/main" val="3252981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D596A5E1-D5BD-40C8-80EC-FC8DB60A5150}" type="slidenum">
              <a:rPr lang="en-US" sz="1400" smtClean="0"/>
              <a:pPr/>
              <a:t>3</a:t>
            </a:fld>
            <a:endParaRPr lang="en-US" sz="14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/>
              <a:t>Declaring Views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7772400" cy="4343400"/>
          </a:xfrm>
        </p:spPr>
        <p:txBody>
          <a:bodyPr/>
          <a:lstStyle/>
          <a:p>
            <a:r>
              <a:rPr lang="en-US"/>
              <a:t>Declare by: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CREATE [MATERIALIZED] VIEW 	&lt;name&gt; AS &lt;query&gt;;</a:t>
            </a:r>
          </a:p>
          <a:p>
            <a:r>
              <a:rPr lang="en-US"/>
              <a:t>Default is virtual.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A5E62D9-A7FD-4985-90B3-03CA60BB124F}" type="slidenum">
              <a:rPr lang="en-US" sz="1400" smtClean="0"/>
              <a:pPr/>
              <a:t>30</a:t>
            </a:fld>
            <a:endParaRPr lang="en-US" sz="14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GRANT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90700"/>
            <a:ext cx="7772400" cy="4419600"/>
          </a:xfrm>
        </p:spPr>
        <p:txBody>
          <a:bodyPr/>
          <a:lstStyle/>
          <a:p>
            <a:r>
              <a:rPr lang="en-US" dirty="0"/>
              <a:t>Suppose you are the owner of Sells.  You may say: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		</a:t>
            </a:r>
            <a:r>
              <a:rPr lang="en-US" dirty="0">
                <a:latin typeface="Courier New" pitchFamily="49" charset="0"/>
              </a:rPr>
              <a:t>GRANT SELECT, UPDATE(price)</a:t>
            </a:r>
          </a:p>
          <a:p>
            <a:pPr>
              <a:buFont typeface="Monotype Sorts" pitchFamily="2" charset="2"/>
              <a:buNone/>
            </a:pPr>
            <a:r>
              <a:rPr lang="en-US" dirty="0">
                <a:latin typeface="Courier New" pitchFamily="49" charset="0"/>
              </a:rPr>
              <a:t>		ON Sells</a:t>
            </a:r>
          </a:p>
          <a:p>
            <a:pPr>
              <a:buFont typeface="Monotype Sorts" pitchFamily="2" charset="2"/>
              <a:buNone/>
            </a:pPr>
            <a:r>
              <a:rPr lang="en-US" dirty="0">
                <a:latin typeface="Courier New" pitchFamily="49" charset="0"/>
              </a:rPr>
              <a:t>		TO sally;</a:t>
            </a:r>
          </a:p>
          <a:p>
            <a:r>
              <a:rPr lang="en-US" dirty="0"/>
              <a:t>Now Sally has the right to issue any query on Sells and can update the price component only.</a:t>
            </a:r>
          </a:p>
        </p:txBody>
      </p:sp>
    </p:spTree>
    <p:extLst>
      <p:ext uri="{BB962C8B-B14F-4D97-AF65-F5344CB8AC3E}">
        <p14:creationId xmlns:p14="http://schemas.microsoft.com/office/powerpoint/2010/main" val="27245657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95DFA88-7163-476A-B3B8-B1359BAA84D8}" type="slidenum">
              <a:rPr lang="en-US" sz="1400" smtClean="0"/>
              <a:pPr/>
              <a:t>31</a:t>
            </a:fld>
            <a:endParaRPr lang="en-US" sz="14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Grant Option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95800"/>
          </a:xfrm>
        </p:spPr>
        <p:txBody>
          <a:bodyPr/>
          <a:lstStyle/>
          <a:p>
            <a:r>
              <a:rPr lang="en-US"/>
              <a:t>Suppose we also grant: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GRANT UPDATE ON Sells TO sally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WITH GRANT OPTION;</a:t>
            </a:r>
          </a:p>
          <a:p>
            <a:r>
              <a:rPr lang="en-US"/>
              <a:t>Now, Sally not only can update any attribute of Sells, but can grant to others the privilege UPDATE ON Sells.</a:t>
            </a:r>
          </a:p>
          <a:p>
            <a:pPr lvl="1"/>
            <a:r>
              <a:rPr lang="en-US"/>
              <a:t>Also, she can grant more specific privileges like </a:t>
            </a:r>
            <a:r>
              <a:rPr lang="en-US">
                <a:latin typeface="Courier New" pitchFamily="49" charset="0"/>
              </a:rPr>
              <a:t>UPDATE(price)ON Sells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65860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276DE22-AFA1-4154-B2B7-7420DA62F76A}" type="slidenum">
              <a:rPr lang="en-US" sz="1400" smtClean="0"/>
              <a:pPr/>
              <a:t>32</a:t>
            </a:fld>
            <a:endParaRPr lang="en-US" sz="14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Revoking Privileges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/>
              <a:t>		REVOKE &lt;list of privileges&gt;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/>
              <a:t>		ON &lt;relation or other object&gt;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/>
              <a:t>		FROM &lt;list of authorization ID’s&gt;;</a:t>
            </a:r>
          </a:p>
          <a:p>
            <a:pPr>
              <a:lnSpc>
                <a:spcPct val="90000"/>
              </a:lnSpc>
            </a:pPr>
            <a:r>
              <a:rPr lang="en-US"/>
              <a:t>Your grant of these privileges can no longer be used by these users to justify their use of the privilege.</a:t>
            </a:r>
          </a:p>
          <a:p>
            <a:pPr lvl="1">
              <a:lnSpc>
                <a:spcPct val="90000"/>
              </a:lnSpc>
            </a:pPr>
            <a:r>
              <a:rPr lang="en-US"/>
              <a:t>But they may still have the privilege because they obtained it independently from elsewhere.</a:t>
            </a:r>
          </a:p>
        </p:txBody>
      </p:sp>
    </p:spTree>
    <p:extLst>
      <p:ext uri="{BB962C8B-B14F-4D97-AF65-F5344CB8AC3E}">
        <p14:creationId xmlns:p14="http://schemas.microsoft.com/office/powerpoint/2010/main" val="35148984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987D5A1-4CA8-4A74-837B-3FA2CF64B9D9}" type="slidenum">
              <a:rPr lang="en-US" sz="1400" smtClean="0"/>
              <a:pPr/>
              <a:t>33</a:t>
            </a:fld>
            <a:endParaRPr lang="en-US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REVOKE Options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696200" cy="4343400"/>
          </a:xfrm>
        </p:spPr>
        <p:txBody>
          <a:bodyPr/>
          <a:lstStyle/>
          <a:p>
            <a:pPr marL="609600" indent="-609600"/>
            <a:r>
              <a:rPr lang="en-US"/>
              <a:t>We must append to the REVOKE statement either: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>
                <a:solidFill>
                  <a:srgbClr val="33CC33"/>
                </a:solidFill>
              </a:rPr>
              <a:t>CASCADE</a:t>
            </a:r>
            <a:r>
              <a:rPr lang="en-US"/>
              <a:t>.  Now, any grants made by a revokee are also not in force, no matter how far the privilege was passed.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>
                <a:solidFill>
                  <a:srgbClr val="33CC33"/>
                </a:solidFill>
              </a:rPr>
              <a:t>RESTRICT</a:t>
            </a:r>
            <a:r>
              <a:rPr lang="en-US"/>
              <a:t>.  If the privilege has been passed to others, the REVOKE fails as a warning that something else must be done to “chase the privilege down.”</a:t>
            </a:r>
          </a:p>
        </p:txBody>
      </p:sp>
    </p:spTree>
    <p:extLst>
      <p:ext uri="{BB962C8B-B14F-4D97-AF65-F5344CB8AC3E}">
        <p14:creationId xmlns:p14="http://schemas.microsoft.com/office/powerpoint/2010/main" val="7522163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D341F9C-F061-457F-BC5A-D7D8F83DD90A}" type="slidenum">
              <a:rPr lang="en-US" sz="1400" smtClean="0"/>
              <a:pPr/>
              <a:t>34</a:t>
            </a:fld>
            <a:endParaRPr lang="en-US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Grant Diagrams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01000" cy="4495800"/>
          </a:xfrm>
        </p:spPr>
        <p:txBody>
          <a:bodyPr/>
          <a:lstStyle/>
          <a:p>
            <a:r>
              <a:rPr lang="en-US"/>
              <a:t>Nodes = user/privilege/grant option?/is owner?</a:t>
            </a:r>
          </a:p>
          <a:p>
            <a:pPr lvl="1"/>
            <a:r>
              <a:rPr lang="en-US"/>
              <a:t>UPDATE ON R, UPDATE(a) on R, and UPDATE(b) ON R live in different nodes.</a:t>
            </a:r>
          </a:p>
          <a:p>
            <a:pPr lvl="1"/>
            <a:r>
              <a:rPr lang="en-US"/>
              <a:t>SELECT ON R and SELECT ON R WITH GRANT OPTION live in different nodes.</a:t>
            </a:r>
          </a:p>
          <a:p>
            <a:r>
              <a:rPr lang="en-US"/>
              <a:t>Edge </a:t>
            </a:r>
            <a:r>
              <a:rPr lang="en-US" i="1"/>
              <a:t>X</a:t>
            </a:r>
            <a:r>
              <a:rPr lang="en-US"/>
              <a:t> -&gt;</a:t>
            </a:r>
            <a:r>
              <a:rPr lang="en-US" i="1"/>
              <a:t>Y</a:t>
            </a:r>
            <a:r>
              <a:rPr lang="en-US"/>
              <a:t>  means that node </a:t>
            </a:r>
            <a:r>
              <a:rPr lang="en-US" i="1"/>
              <a:t>X  </a:t>
            </a:r>
            <a:r>
              <a:rPr lang="en-US"/>
              <a:t>was used to grant </a:t>
            </a:r>
            <a:r>
              <a:rPr lang="en-US" i="1"/>
              <a:t>Y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65902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CB84EF4-F6FD-4876-99B2-835FD2431139}" type="slidenum">
              <a:rPr lang="en-US" sz="1400" smtClean="0"/>
              <a:pPr/>
              <a:t>35</a:t>
            </a:fld>
            <a:endParaRPr lang="en-US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Notation for Nodes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Use </a:t>
            </a:r>
            <a:r>
              <a:rPr lang="en-US" i="1"/>
              <a:t>AP </a:t>
            </a:r>
            <a:r>
              <a:rPr lang="en-US"/>
              <a:t> for the node representing authorization ID </a:t>
            </a:r>
            <a:r>
              <a:rPr lang="en-US" i="1"/>
              <a:t>A</a:t>
            </a:r>
            <a:r>
              <a:rPr lang="en-US"/>
              <a:t>  having privilege </a:t>
            </a:r>
            <a:r>
              <a:rPr lang="en-US" i="1"/>
              <a:t>P</a:t>
            </a:r>
            <a:r>
              <a:rPr lang="en-US"/>
              <a:t>.</a:t>
            </a:r>
          </a:p>
          <a:p>
            <a:pPr lvl="1"/>
            <a:r>
              <a:rPr lang="en-US" i="1"/>
              <a:t>P</a:t>
            </a:r>
            <a:r>
              <a:rPr lang="en-US"/>
              <a:t> * = privilege </a:t>
            </a:r>
            <a:r>
              <a:rPr lang="en-US" i="1"/>
              <a:t>P</a:t>
            </a:r>
            <a:r>
              <a:rPr lang="en-US"/>
              <a:t>  with grant option.</a:t>
            </a:r>
          </a:p>
          <a:p>
            <a:pPr lvl="1"/>
            <a:r>
              <a:rPr lang="en-US" i="1"/>
              <a:t>P</a:t>
            </a:r>
            <a:r>
              <a:rPr lang="en-US"/>
              <a:t> ** = the source of the privilege </a:t>
            </a:r>
            <a:r>
              <a:rPr lang="en-US" i="1"/>
              <a:t>P</a:t>
            </a:r>
            <a:r>
              <a:rPr lang="en-US"/>
              <a:t>.</a:t>
            </a:r>
          </a:p>
          <a:p>
            <a:pPr lvl="2"/>
            <a:r>
              <a:rPr lang="en-US"/>
              <a:t>I.e.,</a:t>
            </a:r>
            <a:r>
              <a:rPr lang="en-US" i="1"/>
              <a:t> A</a:t>
            </a:r>
            <a:r>
              <a:rPr lang="en-US"/>
              <a:t>  is the owner of the object on which </a:t>
            </a:r>
            <a:r>
              <a:rPr lang="en-US" i="1"/>
              <a:t>P</a:t>
            </a:r>
            <a:r>
              <a:rPr lang="en-US"/>
              <a:t>  is a privilege.</a:t>
            </a:r>
          </a:p>
          <a:p>
            <a:pPr lvl="2"/>
            <a:r>
              <a:rPr lang="en-US"/>
              <a:t>Note ** implies grant option.</a:t>
            </a:r>
          </a:p>
        </p:txBody>
      </p:sp>
    </p:spTree>
    <p:extLst>
      <p:ext uri="{BB962C8B-B14F-4D97-AF65-F5344CB8AC3E}">
        <p14:creationId xmlns:p14="http://schemas.microsoft.com/office/powerpoint/2010/main" val="38389277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9B352B9-70FA-4270-B776-A9A6802A6EA3}" type="slidenum">
              <a:rPr lang="en-US" sz="1400" smtClean="0"/>
              <a:pPr/>
              <a:t>36</a:t>
            </a:fld>
            <a:endParaRPr lang="en-US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Manipulating Edges – (1)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458200" cy="4343400"/>
          </a:xfrm>
        </p:spPr>
        <p:txBody>
          <a:bodyPr/>
          <a:lstStyle/>
          <a:p>
            <a:r>
              <a:rPr lang="en-US"/>
              <a:t>When </a:t>
            </a:r>
            <a:r>
              <a:rPr lang="en-US" i="1"/>
              <a:t>A </a:t>
            </a:r>
            <a:r>
              <a:rPr lang="en-US"/>
              <a:t> grants </a:t>
            </a:r>
            <a:r>
              <a:rPr lang="en-US" i="1"/>
              <a:t>P</a:t>
            </a:r>
            <a:r>
              <a:rPr lang="en-US"/>
              <a:t>  to </a:t>
            </a:r>
            <a:r>
              <a:rPr lang="en-US" i="1"/>
              <a:t>B</a:t>
            </a:r>
            <a:r>
              <a:rPr lang="en-US"/>
              <a:t>, We draw an edge from </a:t>
            </a:r>
            <a:r>
              <a:rPr lang="en-US" i="1"/>
              <a:t>AP</a:t>
            </a:r>
            <a:r>
              <a:rPr lang="en-US"/>
              <a:t> * or </a:t>
            </a:r>
            <a:r>
              <a:rPr lang="en-US" i="1"/>
              <a:t>AP</a:t>
            </a:r>
            <a:r>
              <a:rPr lang="en-US"/>
              <a:t> ** to </a:t>
            </a:r>
            <a:r>
              <a:rPr lang="en-US" i="1"/>
              <a:t>BP</a:t>
            </a:r>
            <a:r>
              <a:rPr lang="en-US"/>
              <a:t>.</a:t>
            </a:r>
          </a:p>
          <a:p>
            <a:pPr lvl="1"/>
            <a:r>
              <a:rPr lang="en-US"/>
              <a:t>Or to </a:t>
            </a:r>
            <a:r>
              <a:rPr lang="en-US" i="1"/>
              <a:t>BP</a:t>
            </a:r>
            <a:r>
              <a:rPr lang="en-US"/>
              <a:t> * if the grant is with grant option.</a:t>
            </a:r>
          </a:p>
          <a:p>
            <a:r>
              <a:rPr lang="en-US"/>
              <a:t>If </a:t>
            </a:r>
            <a:r>
              <a:rPr lang="en-US" i="1"/>
              <a:t>A </a:t>
            </a:r>
            <a:r>
              <a:rPr lang="en-US"/>
              <a:t> grants a subprivilege </a:t>
            </a:r>
            <a:r>
              <a:rPr lang="en-US" i="1"/>
              <a:t>Q</a:t>
            </a:r>
            <a:r>
              <a:rPr lang="en-US"/>
              <a:t>  of </a:t>
            </a:r>
            <a:r>
              <a:rPr lang="en-US" i="1"/>
              <a:t>P</a:t>
            </a:r>
            <a:r>
              <a:rPr lang="en-US"/>
              <a:t>  [say UPDATE(a) on R when </a:t>
            </a:r>
            <a:r>
              <a:rPr lang="en-US" i="1"/>
              <a:t>P </a:t>
            </a:r>
            <a:r>
              <a:rPr lang="en-US"/>
              <a:t> is UPDATE ON R] then the edge goes to </a:t>
            </a:r>
            <a:r>
              <a:rPr lang="en-US" i="1"/>
              <a:t>BQ</a:t>
            </a:r>
            <a:r>
              <a:rPr lang="en-US"/>
              <a:t>  or </a:t>
            </a:r>
            <a:r>
              <a:rPr lang="en-US" i="1"/>
              <a:t>BQ</a:t>
            </a:r>
            <a:r>
              <a:rPr lang="en-US"/>
              <a:t> *, instead.</a:t>
            </a:r>
          </a:p>
        </p:txBody>
      </p:sp>
    </p:spTree>
    <p:extLst>
      <p:ext uri="{BB962C8B-B14F-4D97-AF65-F5344CB8AC3E}">
        <p14:creationId xmlns:p14="http://schemas.microsoft.com/office/powerpoint/2010/main" val="16330729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6A96264-ED31-40B4-B90A-CEE6D0BE9C23}" type="slidenum">
              <a:rPr lang="en-US" sz="1400" smtClean="0"/>
              <a:pPr/>
              <a:t>37</a:t>
            </a:fld>
            <a:endParaRPr 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Manipulating Edges – (2)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29600" cy="4343400"/>
          </a:xfrm>
        </p:spPr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Fundamental rule</a:t>
            </a:r>
            <a:r>
              <a:rPr lang="en-US"/>
              <a:t>: User </a:t>
            </a:r>
            <a:r>
              <a:rPr lang="en-US" i="1"/>
              <a:t>C</a:t>
            </a:r>
            <a:r>
              <a:rPr lang="en-US"/>
              <a:t>  has privilege </a:t>
            </a:r>
            <a:r>
              <a:rPr lang="en-US" i="1"/>
              <a:t>Q</a:t>
            </a:r>
            <a:r>
              <a:rPr lang="en-US"/>
              <a:t>  as long as there is a path from </a:t>
            </a:r>
            <a:r>
              <a:rPr lang="en-US" i="1"/>
              <a:t>XP</a:t>
            </a:r>
            <a:r>
              <a:rPr lang="en-US"/>
              <a:t> ** to </a:t>
            </a:r>
            <a:r>
              <a:rPr lang="en-US" i="1"/>
              <a:t>CQ</a:t>
            </a:r>
            <a:r>
              <a:rPr lang="en-US"/>
              <a:t>, </a:t>
            </a:r>
            <a:r>
              <a:rPr lang="en-US" i="1"/>
              <a:t>CQ </a:t>
            </a:r>
            <a:r>
              <a:rPr lang="en-US"/>
              <a:t>*, or </a:t>
            </a:r>
            <a:r>
              <a:rPr lang="en-US" i="1"/>
              <a:t>CQ </a:t>
            </a:r>
            <a:r>
              <a:rPr lang="en-US"/>
              <a:t>**, and </a:t>
            </a:r>
            <a:r>
              <a:rPr lang="en-US" i="1"/>
              <a:t>P</a:t>
            </a:r>
            <a:r>
              <a:rPr lang="en-US"/>
              <a:t>  is a superprivilege of </a:t>
            </a:r>
            <a:r>
              <a:rPr lang="en-US" i="1"/>
              <a:t>Q</a:t>
            </a:r>
            <a:r>
              <a:rPr lang="en-US"/>
              <a:t>.</a:t>
            </a:r>
          </a:p>
          <a:p>
            <a:pPr lvl="1"/>
            <a:r>
              <a:rPr lang="en-US"/>
              <a:t>Remember that </a:t>
            </a:r>
            <a:r>
              <a:rPr lang="en-US" i="1"/>
              <a:t>P</a:t>
            </a:r>
            <a:r>
              <a:rPr lang="en-US"/>
              <a:t>  could be </a:t>
            </a:r>
            <a:r>
              <a:rPr lang="en-US" i="1"/>
              <a:t>Q</a:t>
            </a:r>
            <a:r>
              <a:rPr lang="en-US"/>
              <a:t>, and </a:t>
            </a:r>
            <a:r>
              <a:rPr lang="en-US" i="1"/>
              <a:t>X </a:t>
            </a:r>
            <a:r>
              <a:rPr lang="en-US"/>
              <a:t> could be </a:t>
            </a:r>
            <a:r>
              <a:rPr lang="en-US" i="1"/>
              <a:t>C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42849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F8D3BE2-ADBC-49CE-9F09-A6B92FF1E5C5}" type="slidenum">
              <a:rPr lang="en-US" sz="1400" smtClean="0"/>
              <a:pPr/>
              <a:t>38</a:t>
            </a:fld>
            <a:endParaRPr lang="en-US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Manipulating Edges – (3)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038600"/>
          </a:xfrm>
        </p:spPr>
        <p:txBody>
          <a:bodyPr/>
          <a:lstStyle/>
          <a:p>
            <a:r>
              <a:rPr lang="en-US"/>
              <a:t>If </a:t>
            </a:r>
            <a:r>
              <a:rPr lang="en-US" i="1"/>
              <a:t>A</a:t>
            </a:r>
            <a:r>
              <a:rPr lang="en-US"/>
              <a:t> revokes </a:t>
            </a:r>
            <a:r>
              <a:rPr lang="en-US" i="1"/>
              <a:t>P</a:t>
            </a:r>
            <a:r>
              <a:rPr lang="en-US"/>
              <a:t>  from </a:t>
            </a:r>
            <a:r>
              <a:rPr lang="en-US" i="1"/>
              <a:t>B </a:t>
            </a:r>
            <a:r>
              <a:rPr lang="en-US"/>
              <a:t> with the CASCADE option, delete the edge from </a:t>
            </a:r>
            <a:r>
              <a:rPr lang="en-US" i="1"/>
              <a:t>AP</a:t>
            </a:r>
            <a:r>
              <a:rPr lang="en-US"/>
              <a:t>  to </a:t>
            </a:r>
            <a:r>
              <a:rPr lang="en-US" i="1"/>
              <a:t>BP</a:t>
            </a:r>
            <a:r>
              <a:rPr lang="en-US"/>
              <a:t>.</a:t>
            </a:r>
          </a:p>
          <a:p>
            <a:r>
              <a:rPr lang="en-US"/>
              <a:t>But if </a:t>
            </a:r>
            <a:r>
              <a:rPr lang="en-US" i="1"/>
              <a:t>A</a:t>
            </a:r>
            <a:r>
              <a:rPr lang="en-US"/>
              <a:t>  uses RESTRICT instead, and there is an edge from </a:t>
            </a:r>
            <a:r>
              <a:rPr lang="en-US" i="1"/>
              <a:t>BP</a:t>
            </a:r>
            <a:r>
              <a:rPr lang="en-US"/>
              <a:t>  to anywhere, then reject the revocation and make no change to the graph.</a:t>
            </a:r>
          </a:p>
        </p:txBody>
      </p:sp>
    </p:spTree>
    <p:extLst>
      <p:ext uri="{BB962C8B-B14F-4D97-AF65-F5344CB8AC3E}">
        <p14:creationId xmlns:p14="http://schemas.microsoft.com/office/powerpoint/2010/main" val="3911048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3B37D16-AAFB-4808-A09A-320C2B111CD4}" type="slidenum">
              <a:rPr lang="en-US" sz="1400" smtClean="0"/>
              <a:pPr/>
              <a:t>39</a:t>
            </a:fld>
            <a:endParaRPr 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Manipulating Edges – (4)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Having revised the edges, we must check that each node has a path from some ** node, representing ownership.</a:t>
            </a:r>
          </a:p>
          <a:p>
            <a:r>
              <a:rPr lang="en-US"/>
              <a:t>Any node with no such path represents a revoked privilege and is deleted from the diagram.</a:t>
            </a:r>
          </a:p>
        </p:txBody>
      </p:sp>
    </p:spTree>
    <p:extLst>
      <p:ext uri="{BB962C8B-B14F-4D97-AF65-F5344CB8AC3E}">
        <p14:creationId xmlns:p14="http://schemas.microsoft.com/office/powerpoint/2010/main" val="2964428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5FB352CC-430D-43D9-AAAA-35042EE527D0}" type="slidenum">
              <a:rPr lang="en-US" sz="1400" smtClean="0"/>
              <a:pPr/>
              <a:t>4</a:t>
            </a:fld>
            <a:endParaRPr lang="en-US" sz="140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View Definition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114800"/>
          </a:xfrm>
        </p:spPr>
        <p:txBody>
          <a:bodyPr/>
          <a:lstStyle/>
          <a:p>
            <a:r>
              <a:rPr lang="en-US" sz="2800">
                <a:solidFill>
                  <a:srgbClr val="CC00CC"/>
                </a:solidFill>
              </a:rPr>
              <a:t>CanDrink(drinker, beer)</a:t>
            </a:r>
            <a:r>
              <a:rPr lang="en-US" sz="2800"/>
              <a:t> is a view “containing” the drinker-beer pairs such that the drinker frequents at least one bar that serves the beer:</a:t>
            </a:r>
          </a:p>
          <a:p>
            <a:pPr>
              <a:buFont typeface="Monotype Sorts" pitchFamily="2" charset="2"/>
              <a:buNone/>
            </a:pPr>
            <a:endParaRPr lang="en-US" sz="2800"/>
          </a:p>
          <a:p>
            <a:pPr>
              <a:buFont typeface="Monotype Sorts" pitchFamily="2" charset="2"/>
              <a:buNone/>
            </a:pPr>
            <a:r>
              <a:rPr lang="en-US" sz="2800"/>
              <a:t>	</a:t>
            </a:r>
            <a:r>
              <a:rPr lang="en-US" sz="2800">
                <a:latin typeface="Courier New" pitchFamily="49" charset="0"/>
              </a:rPr>
              <a:t>CREATE VIEW CanDrink AS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		SELECT drinker, beer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		FROM Frequents, Sells</a:t>
            </a:r>
          </a:p>
          <a:p>
            <a:pPr>
              <a:buFont typeface="Monotype Sorts" pitchFamily="2" charset="2"/>
              <a:buNone/>
            </a:pPr>
            <a:r>
              <a:rPr lang="en-US" sz="2800">
                <a:latin typeface="Courier New" pitchFamily="49" charset="0"/>
              </a:rPr>
              <a:t>		WHERE Frequents.bar = Sells.bar;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76A9CF1-21EF-4AA5-AA99-2E70CF241F44}" type="slidenum">
              <a:rPr lang="en-US" sz="1400" smtClean="0"/>
              <a:pPr/>
              <a:t>40</a:t>
            </a:fld>
            <a:endParaRPr lang="en-US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Grant Diagram</a:t>
            </a:r>
          </a:p>
        </p:txBody>
      </p:sp>
      <p:sp>
        <p:nvSpPr>
          <p:cNvPr id="22532" name="Oval 3"/>
          <p:cNvSpPr>
            <a:spLocks noChangeArrowheads="1"/>
          </p:cNvSpPr>
          <p:nvPr/>
        </p:nvSpPr>
        <p:spPr bwMode="auto">
          <a:xfrm>
            <a:off x="1295400" y="2362200"/>
            <a:ext cx="762000" cy="762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i="1">
                <a:latin typeface="Tahoma" pitchFamily="34" charset="0"/>
              </a:rPr>
              <a:t>AP**</a:t>
            </a:r>
          </a:p>
        </p:txBody>
      </p:sp>
      <p:sp>
        <p:nvSpPr>
          <p:cNvPr id="22533" name="Text Box 13"/>
          <p:cNvSpPr txBox="1">
            <a:spLocks noChangeArrowheads="1"/>
          </p:cNvSpPr>
          <p:nvPr/>
        </p:nvSpPr>
        <p:spPr bwMode="auto">
          <a:xfrm>
            <a:off x="1127125" y="3816350"/>
            <a:ext cx="1436688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>
                <a:latin typeface="Tahoma" pitchFamily="34" charset="0"/>
              </a:rPr>
              <a:t>A owns the</a:t>
            </a:r>
          </a:p>
          <a:p>
            <a:r>
              <a:rPr lang="en-US" sz="2000">
                <a:latin typeface="Tahoma" pitchFamily="34" charset="0"/>
              </a:rPr>
              <a:t>object on</a:t>
            </a:r>
          </a:p>
          <a:p>
            <a:r>
              <a:rPr lang="en-US" sz="2000">
                <a:latin typeface="Tahoma" pitchFamily="34" charset="0"/>
              </a:rPr>
              <a:t>which P is</a:t>
            </a:r>
          </a:p>
          <a:p>
            <a:r>
              <a:rPr lang="en-US" sz="2000">
                <a:latin typeface="Tahoma" pitchFamily="34" charset="0"/>
              </a:rPr>
              <a:t>a privilege</a:t>
            </a:r>
          </a:p>
        </p:txBody>
      </p:sp>
      <p:grpSp>
        <p:nvGrpSpPr>
          <p:cNvPr id="22545" name="Group 17"/>
          <p:cNvGrpSpPr>
            <a:grpSpLocks/>
          </p:cNvGrpSpPr>
          <p:nvPr/>
        </p:nvGrpSpPr>
        <p:grpSpPr bwMode="auto">
          <a:xfrm>
            <a:off x="2057400" y="2362200"/>
            <a:ext cx="3556000" cy="2536825"/>
            <a:chOff x="1296" y="1488"/>
            <a:chExt cx="2240" cy="1598"/>
          </a:xfrm>
        </p:grpSpPr>
        <p:sp>
          <p:nvSpPr>
            <p:cNvPr id="22543" name="Oval 5"/>
            <p:cNvSpPr>
              <a:spLocks noChangeArrowheads="1"/>
            </p:cNvSpPr>
            <p:nvPr/>
          </p:nvSpPr>
          <p:spPr bwMode="auto">
            <a:xfrm>
              <a:off x="2400" y="1488"/>
              <a:ext cx="480" cy="48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i="1">
                  <a:latin typeface="Tahoma" pitchFamily="34" charset="0"/>
                </a:rPr>
                <a:t>BP*</a:t>
              </a:r>
            </a:p>
          </p:txBody>
        </p:sp>
        <p:sp>
          <p:nvSpPr>
            <p:cNvPr id="22544" name="Line 8"/>
            <p:cNvSpPr>
              <a:spLocks noChangeShapeType="1"/>
            </p:cNvSpPr>
            <p:nvPr/>
          </p:nvSpPr>
          <p:spPr bwMode="auto">
            <a:xfrm>
              <a:off x="1296" y="1728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" name="Text Box 14"/>
            <p:cNvSpPr txBox="1">
              <a:spLocks noChangeArrowheads="1"/>
            </p:cNvSpPr>
            <p:nvPr/>
          </p:nvSpPr>
          <p:spPr bwMode="auto">
            <a:xfrm>
              <a:off x="2294" y="2452"/>
              <a:ext cx="1242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>
                  <a:latin typeface="Tahoma" pitchFamily="34" charset="0"/>
                </a:rPr>
                <a:t>A: GRANT P</a:t>
              </a:r>
            </a:p>
            <a:p>
              <a:r>
                <a:rPr lang="en-US" sz="2000">
                  <a:latin typeface="Tahoma" pitchFamily="34" charset="0"/>
                </a:rPr>
                <a:t>TO B WITH</a:t>
              </a:r>
            </a:p>
            <a:p>
              <a:r>
                <a:rPr lang="en-US" sz="2000">
                  <a:latin typeface="Tahoma" pitchFamily="34" charset="0"/>
                </a:rPr>
                <a:t>GRANT OPTION</a:t>
              </a:r>
            </a:p>
          </p:txBody>
        </p:sp>
      </p:grpSp>
      <p:grpSp>
        <p:nvGrpSpPr>
          <p:cNvPr id="22546" name="Group 18"/>
          <p:cNvGrpSpPr>
            <a:grpSpLocks/>
          </p:cNvGrpSpPr>
          <p:nvPr/>
        </p:nvGrpSpPr>
        <p:grpSpPr bwMode="auto">
          <a:xfrm>
            <a:off x="4572000" y="1600200"/>
            <a:ext cx="4572000" cy="1524000"/>
            <a:chOff x="2880" y="1008"/>
            <a:chExt cx="2880" cy="960"/>
          </a:xfrm>
        </p:grpSpPr>
        <p:sp>
          <p:nvSpPr>
            <p:cNvPr id="22540" name="Oval 6"/>
            <p:cNvSpPr>
              <a:spLocks noChangeArrowheads="1"/>
            </p:cNvSpPr>
            <p:nvPr/>
          </p:nvSpPr>
          <p:spPr bwMode="auto">
            <a:xfrm>
              <a:off x="3936" y="1488"/>
              <a:ext cx="480" cy="48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i="1">
                  <a:latin typeface="Tahoma" pitchFamily="34" charset="0"/>
                </a:rPr>
                <a:t>CP*</a:t>
              </a:r>
            </a:p>
          </p:txBody>
        </p:sp>
        <p:sp>
          <p:nvSpPr>
            <p:cNvPr id="22541" name="Line 9"/>
            <p:cNvSpPr>
              <a:spLocks noChangeShapeType="1"/>
            </p:cNvSpPr>
            <p:nvPr/>
          </p:nvSpPr>
          <p:spPr bwMode="auto">
            <a:xfrm>
              <a:off x="2880" y="1728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2" name="Text Box 15"/>
            <p:cNvSpPr txBox="1">
              <a:spLocks noChangeArrowheads="1"/>
            </p:cNvSpPr>
            <p:nvPr/>
          </p:nvSpPr>
          <p:spPr bwMode="auto">
            <a:xfrm>
              <a:off x="4518" y="1008"/>
              <a:ext cx="1242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>
                  <a:latin typeface="Tahoma" pitchFamily="34" charset="0"/>
                </a:rPr>
                <a:t>B: GRANT P</a:t>
              </a:r>
            </a:p>
            <a:p>
              <a:r>
                <a:rPr lang="en-US" sz="2000">
                  <a:latin typeface="Tahoma" pitchFamily="34" charset="0"/>
                </a:rPr>
                <a:t>TO C WITH</a:t>
              </a:r>
            </a:p>
            <a:p>
              <a:r>
                <a:rPr lang="en-US" sz="2000">
                  <a:latin typeface="Tahoma" pitchFamily="34" charset="0"/>
                </a:rPr>
                <a:t>GRANT OPTION</a:t>
              </a:r>
            </a:p>
          </p:txBody>
        </p:sp>
      </p:grpSp>
      <p:grpSp>
        <p:nvGrpSpPr>
          <p:cNvPr id="22547" name="Group 19"/>
          <p:cNvGrpSpPr>
            <a:grpSpLocks/>
          </p:cNvGrpSpPr>
          <p:nvPr/>
        </p:nvGrpSpPr>
        <p:grpSpPr bwMode="auto">
          <a:xfrm>
            <a:off x="1905000" y="3048000"/>
            <a:ext cx="5637213" cy="2759075"/>
            <a:chOff x="1200" y="1920"/>
            <a:chExt cx="3551" cy="1738"/>
          </a:xfrm>
        </p:grpSpPr>
        <p:sp>
          <p:nvSpPr>
            <p:cNvPr id="22537" name="Oval 7"/>
            <p:cNvSpPr>
              <a:spLocks noChangeArrowheads="1"/>
            </p:cNvSpPr>
            <p:nvPr/>
          </p:nvSpPr>
          <p:spPr bwMode="auto">
            <a:xfrm>
              <a:off x="3936" y="2448"/>
              <a:ext cx="480" cy="48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i="1">
                  <a:latin typeface="Tahoma" pitchFamily="34" charset="0"/>
                </a:rPr>
                <a:t>CP</a:t>
              </a:r>
            </a:p>
          </p:txBody>
        </p:sp>
        <p:sp>
          <p:nvSpPr>
            <p:cNvPr id="22538" name="Line 10"/>
            <p:cNvSpPr>
              <a:spLocks noChangeShapeType="1"/>
            </p:cNvSpPr>
            <p:nvPr/>
          </p:nvSpPr>
          <p:spPr bwMode="auto">
            <a:xfrm>
              <a:off x="1200" y="1920"/>
              <a:ext cx="2736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9" name="Text Box 16"/>
            <p:cNvSpPr txBox="1">
              <a:spLocks noChangeArrowheads="1"/>
            </p:cNvSpPr>
            <p:nvPr/>
          </p:nvSpPr>
          <p:spPr bwMode="auto">
            <a:xfrm>
              <a:off x="3792" y="3216"/>
              <a:ext cx="959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>
                  <a:latin typeface="Tahoma" pitchFamily="34" charset="0"/>
                </a:rPr>
                <a:t>A: GRANT P</a:t>
              </a:r>
            </a:p>
            <a:p>
              <a:r>
                <a:rPr lang="en-US" sz="2000">
                  <a:latin typeface="Tahoma" pitchFamily="34" charset="0"/>
                </a:rPr>
                <a:t>TO 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41015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7DE0F9D-9AA5-4580-9479-4BFDD21106A0}" type="slidenum">
              <a:rPr lang="en-US" sz="1400" smtClean="0"/>
              <a:pPr/>
              <a:t>41</a:t>
            </a:fld>
            <a:endParaRPr lang="en-US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Grant Diagram</a:t>
            </a:r>
          </a:p>
        </p:txBody>
      </p:sp>
      <p:sp>
        <p:nvSpPr>
          <p:cNvPr id="23556" name="Oval 3"/>
          <p:cNvSpPr>
            <a:spLocks noChangeArrowheads="1"/>
          </p:cNvSpPr>
          <p:nvPr/>
        </p:nvSpPr>
        <p:spPr bwMode="auto">
          <a:xfrm>
            <a:off x="1295400" y="2362200"/>
            <a:ext cx="762000" cy="762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i="1">
                <a:latin typeface="Tahoma" pitchFamily="34" charset="0"/>
              </a:rPr>
              <a:t>AP**</a:t>
            </a:r>
          </a:p>
        </p:txBody>
      </p:sp>
      <p:sp>
        <p:nvSpPr>
          <p:cNvPr id="23557" name="Oval 6"/>
          <p:cNvSpPr>
            <a:spLocks noChangeArrowheads="1"/>
          </p:cNvSpPr>
          <p:nvPr/>
        </p:nvSpPr>
        <p:spPr bwMode="auto">
          <a:xfrm>
            <a:off x="3810000" y="2362200"/>
            <a:ext cx="762000" cy="762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i="1">
                <a:latin typeface="Tahoma" pitchFamily="34" charset="0"/>
              </a:rPr>
              <a:t>BP*</a:t>
            </a:r>
          </a:p>
        </p:txBody>
      </p:sp>
      <p:sp>
        <p:nvSpPr>
          <p:cNvPr id="23558" name="Oval 10"/>
          <p:cNvSpPr>
            <a:spLocks noChangeArrowheads="1"/>
          </p:cNvSpPr>
          <p:nvPr/>
        </p:nvSpPr>
        <p:spPr bwMode="auto">
          <a:xfrm>
            <a:off x="6248400" y="2362200"/>
            <a:ext cx="762000" cy="762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i="1">
                <a:latin typeface="Tahoma" pitchFamily="34" charset="0"/>
              </a:rPr>
              <a:t>CP*</a:t>
            </a:r>
          </a:p>
        </p:txBody>
      </p:sp>
      <p:sp>
        <p:nvSpPr>
          <p:cNvPr id="23559" name="Line 11"/>
          <p:cNvSpPr>
            <a:spLocks noChangeShapeType="1"/>
          </p:cNvSpPr>
          <p:nvPr/>
        </p:nvSpPr>
        <p:spPr bwMode="auto">
          <a:xfrm>
            <a:off x="4572000" y="27432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0" name="Oval 14"/>
          <p:cNvSpPr>
            <a:spLocks noChangeArrowheads="1"/>
          </p:cNvSpPr>
          <p:nvPr/>
        </p:nvSpPr>
        <p:spPr bwMode="auto">
          <a:xfrm>
            <a:off x="6248400" y="3886200"/>
            <a:ext cx="762000" cy="762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i="1">
                <a:latin typeface="Tahoma" pitchFamily="34" charset="0"/>
              </a:rPr>
              <a:t>CP</a:t>
            </a:r>
          </a:p>
        </p:txBody>
      </p:sp>
      <p:sp>
        <p:nvSpPr>
          <p:cNvPr id="23561" name="Line 15"/>
          <p:cNvSpPr>
            <a:spLocks noChangeShapeType="1"/>
          </p:cNvSpPr>
          <p:nvPr/>
        </p:nvSpPr>
        <p:spPr bwMode="auto">
          <a:xfrm>
            <a:off x="1905000" y="3048000"/>
            <a:ext cx="4343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2" name="Text Box 17"/>
          <p:cNvSpPr txBox="1">
            <a:spLocks noChangeArrowheads="1"/>
          </p:cNvSpPr>
          <p:nvPr/>
        </p:nvSpPr>
        <p:spPr bwMode="auto">
          <a:xfrm>
            <a:off x="1584325" y="1530350"/>
            <a:ext cx="35337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>
                <a:latin typeface="Tahoma" pitchFamily="34" charset="0"/>
              </a:rPr>
              <a:t>A executes</a:t>
            </a:r>
          </a:p>
          <a:p>
            <a:r>
              <a:rPr lang="en-US" sz="2000">
                <a:latin typeface="Tahoma" pitchFamily="34" charset="0"/>
              </a:rPr>
              <a:t>REVOKE P FROM B CASCADE;</a:t>
            </a:r>
          </a:p>
        </p:txBody>
      </p:sp>
      <p:sp>
        <p:nvSpPr>
          <p:cNvPr id="23571" name="Text Box 19"/>
          <p:cNvSpPr txBox="1">
            <a:spLocks noChangeArrowheads="1"/>
          </p:cNvSpPr>
          <p:nvPr/>
        </p:nvSpPr>
        <p:spPr bwMode="auto">
          <a:xfrm>
            <a:off x="6080125" y="4959350"/>
            <a:ext cx="238125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>
                <a:latin typeface="Tahoma" pitchFamily="34" charset="0"/>
              </a:rPr>
              <a:t>However, C still</a:t>
            </a:r>
          </a:p>
          <a:p>
            <a:r>
              <a:rPr lang="en-US" sz="2000">
                <a:latin typeface="Tahoma" pitchFamily="34" charset="0"/>
              </a:rPr>
              <a:t>has P without grant</a:t>
            </a:r>
          </a:p>
          <a:p>
            <a:r>
              <a:rPr lang="en-US" sz="2000">
                <a:latin typeface="Tahoma" pitchFamily="34" charset="0"/>
              </a:rPr>
              <a:t>option because of</a:t>
            </a:r>
          </a:p>
          <a:p>
            <a:r>
              <a:rPr lang="en-US" sz="2000">
                <a:latin typeface="Tahoma" pitchFamily="34" charset="0"/>
              </a:rPr>
              <a:t>the direct grant.</a:t>
            </a:r>
          </a:p>
        </p:txBody>
      </p:sp>
      <p:grpSp>
        <p:nvGrpSpPr>
          <p:cNvPr id="23574" name="Group 22"/>
          <p:cNvGrpSpPr>
            <a:grpSpLocks/>
          </p:cNvGrpSpPr>
          <p:nvPr/>
        </p:nvGrpSpPr>
        <p:grpSpPr bwMode="auto">
          <a:xfrm>
            <a:off x="2117725" y="2362200"/>
            <a:ext cx="5273675" cy="2841625"/>
            <a:chOff x="1334" y="1488"/>
            <a:chExt cx="3322" cy="1790"/>
          </a:xfrm>
        </p:grpSpPr>
        <p:sp>
          <p:nvSpPr>
            <p:cNvPr id="23569" name="Text Box 18"/>
            <p:cNvSpPr txBox="1">
              <a:spLocks noChangeArrowheads="1"/>
            </p:cNvSpPr>
            <p:nvPr/>
          </p:nvSpPr>
          <p:spPr bwMode="auto">
            <a:xfrm>
              <a:off x="1334" y="2644"/>
              <a:ext cx="1567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>
                  <a:latin typeface="Tahoma" pitchFamily="34" charset="0"/>
                </a:rPr>
                <a:t>Not only does B lose</a:t>
              </a:r>
            </a:p>
            <a:p>
              <a:r>
                <a:rPr lang="en-US" sz="2000">
                  <a:latin typeface="Tahoma" pitchFamily="34" charset="0"/>
                </a:rPr>
                <a:t>P*, but C loses P*.</a:t>
              </a:r>
            </a:p>
            <a:p>
              <a:r>
                <a:rPr lang="en-US" sz="2000">
                  <a:latin typeface="Tahoma" pitchFamily="34" charset="0"/>
                </a:rPr>
                <a:t>Delete BP* and CP*.</a:t>
              </a:r>
            </a:p>
          </p:txBody>
        </p:sp>
        <p:sp>
          <p:nvSpPr>
            <p:cNvPr id="23570" name="Line 20"/>
            <p:cNvSpPr>
              <a:spLocks noChangeShapeType="1"/>
            </p:cNvSpPr>
            <p:nvPr/>
          </p:nvSpPr>
          <p:spPr bwMode="auto">
            <a:xfrm>
              <a:off x="2256" y="1488"/>
              <a:ext cx="2400" cy="432"/>
            </a:xfrm>
            <a:prstGeom prst="line">
              <a:avLst/>
            </a:prstGeom>
            <a:noFill/>
            <a:ln w="7620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" name="Line 21"/>
            <p:cNvSpPr>
              <a:spLocks noChangeShapeType="1"/>
            </p:cNvSpPr>
            <p:nvPr/>
          </p:nvSpPr>
          <p:spPr bwMode="auto">
            <a:xfrm flipV="1">
              <a:off x="2256" y="1488"/>
              <a:ext cx="2400" cy="528"/>
            </a:xfrm>
            <a:prstGeom prst="line">
              <a:avLst/>
            </a:prstGeom>
            <a:noFill/>
            <a:ln w="7620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578" name="Group 26"/>
          <p:cNvGrpSpPr>
            <a:grpSpLocks/>
          </p:cNvGrpSpPr>
          <p:nvPr/>
        </p:nvGrpSpPr>
        <p:grpSpPr bwMode="auto">
          <a:xfrm>
            <a:off x="4419600" y="1758950"/>
            <a:ext cx="4394200" cy="1616075"/>
            <a:chOff x="2784" y="1108"/>
            <a:chExt cx="2768" cy="1018"/>
          </a:xfrm>
        </p:grpSpPr>
        <p:sp>
          <p:nvSpPr>
            <p:cNvPr id="23566" name="Freeform 23"/>
            <p:cNvSpPr>
              <a:spLocks/>
            </p:cNvSpPr>
            <p:nvPr/>
          </p:nvSpPr>
          <p:spPr bwMode="auto">
            <a:xfrm>
              <a:off x="2880" y="1384"/>
              <a:ext cx="1152" cy="152"/>
            </a:xfrm>
            <a:custGeom>
              <a:avLst/>
              <a:gdLst>
                <a:gd name="T0" fmla="*/ 1152 w 1152"/>
                <a:gd name="T1" fmla="*/ 152 h 152"/>
                <a:gd name="T2" fmla="*/ 384 w 1152"/>
                <a:gd name="T3" fmla="*/ 8 h 152"/>
                <a:gd name="T4" fmla="*/ 0 w 1152"/>
                <a:gd name="T5" fmla="*/ 104 h 1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52" h="152">
                  <a:moveTo>
                    <a:pt x="1152" y="152"/>
                  </a:moveTo>
                  <a:cubicBezTo>
                    <a:pt x="864" y="84"/>
                    <a:pt x="576" y="16"/>
                    <a:pt x="384" y="8"/>
                  </a:cubicBezTo>
                  <a:cubicBezTo>
                    <a:pt x="192" y="0"/>
                    <a:pt x="96" y="52"/>
                    <a:pt x="0" y="10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7" name="Line 24"/>
            <p:cNvSpPr>
              <a:spLocks noChangeShapeType="1"/>
            </p:cNvSpPr>
            <p:nvPr/>
          </p:nvSpPr>
          <p:spPr bwMode="auto">
            <a:xfrm flipH="1">
              <a:off x="2784" y="1488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8" name="Text Box 25"/>
            <p:cNvSpPr txBox="1">
              <a:spLocks noChangeArrowheads="1"/>
            </p:cNvSpPr>
            <p:nvPr/>
          </p:nvSpPr>
          <p:spPr bwMode="auto">
            <a:xfrm>
              <a:off x="4646" y="1108"/>
              <a:ext cx="906" cy="10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>
                  <a:latin typeface="Tahoma" pitchFamily="34" charset="0"/>
                </a:rPr>
                <a:t>Even had</a:t>
              </a:r>
            </a:p>
            <a:p>
              <a:r>
                <a:rPr lang="en-US" sz="2000">
                  <a:latin typeface="Tahoma" pitchFamily="34" charset="0"/>
                </a:rPr>
                <a:t>C passed P</a:t>
              </a:r>
            </a:p>
            <a:p>
              <a:r>
                <a:rPr lang="en-US" sz="2000">
                  <a:latin typeface="Tahoma" pitchFamily="34" charset="0"/>
                </a:rPr>
                <a:t>to B, both</a:t>
              </a:r>
            </a:p>
            <a:p>
              <a:r>
                <a:rPr lang="en-US" sz="2000">
                  <a:latin typeface="Tahoma" pitchFamily="34" charset="0"/>
                </a:rPr>
                <a:t>nodes are</a:t>
              </a:r>
            </a:p>
            <a:p>
              <a:r>
                <a:rPr lang="en-US" sz="2000">
                  <a:latin typeface="Tahoma" pitchFamily="34" charset="0"/>
                </a:rPr>
                <a:t>still cut off.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6225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0367579A-9703-43B3-BE74-06921A1B20B8}" type="slidenum">
              <a:rPr lang="en-US" sz="1400" smtClean="0"/>
              <a:pPr/>
              <a:t>5</a:t>
            </a:fld>
            <a:endParaRPr lang="en-US" sz="14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Accessing a View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r>
              <a:rPr lang="en-US"/>
              <a:t>Query a view as if it were a base table.</a:t>
            </a:r>
          </a:p>
          <a:p>
            <a:pPr lvl="1"/>
            <a:r>
              <a:rPr lang="en-US"/>
              <a:t>Also: a limited ability to modify views if it makes sense as a modification of one underlying base table.</a:t>
            </a:r>
          </a:p>
          <a:p>
            <a:r>
              <a:rPr lang="en-US">
                <a:solidFill>
                  <a:srgbClr val="33CC33"/>
                </a:solidFill>
              </a:rPr>
              <a:t>Example query</a:t>
            </a:r>
            <a:r>
              <a:rPr lang="en-US"/>
              <a:t>: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</a:t>
            </a:r>
            <a:r>
              <a:rPr lang="en-US">
                <a:latin typeface="Courier New" pitchFamily="49" charset="0"/>
              </a:rPr>
              <a:t>SELECT beer FROM CanDrink</a:t>
            </a:r>
          </a:p>
          <a:p>
            <a:pPr>
              <a:buFont typeface="Monotype Sorts" pitchFamily="2" charset="2"/>
              <a:buNone/>
            </a:pPr>
            <a:r>
              <a:rPr lang="en-US">
                <a:latin typeface="Courier New" pitchFamily="49" charset="0"/>
              </a:rPr>
              <a:t>		WHERE drinker = ’Sally’;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D6B96268-1C75-416E-9F29-36E3A45749BB}" type="slidenum">
              <a:rPr lang="en-US" sz="1400" smtClean="0"/>
              <a:pPr/>
              <a:t>6</a:t>
            </a:fld>
            <a:endParaRPr lang="en-US" sz="140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Triggers on Views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Generally, it is impossible to modify a virtual view, because it doesn’t exist.</a:t>
            </a:r>
          </a:p>
          <a:p>
            <a:pPr>
              <a:lnSpc>
                <a:spcPct val="90000"/>
              </a:lnSpc>
            </a:pPr>
            <a:r>
              <a:rPr lang="en-US"/>
              <a:t>But an INSTEAD OF trigger lets us interpret view modifications in a way that makes sense.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View Synergy has </a:t>
            </a:r>
            <a:r>
              <a:rPr lang="en-US">
                <a:solidFill>
                  <a:srgbClr val="CC00CC"/>
                </a:solidFill>
              </a:rPr>
              <a:t>(drinker, beer, bar)</a:t>
            </a:r>
            <a:r>
              <a:rPr lang="en-US"/>
              <a:t> triples such that the bar serves the beer, the drinker frequents the bar and likes the beer.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657753C1-41B4-4227-96DA-9B36E111FB19}" type="slidenum">
              <a:rPr lang="en-US" sz="1400" smtClean="0"/>
              <a:pPr/>
              <a:t>7</a:t>
            </a:fld>
            <a:endParaRPr lang="en-US" sz="140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The View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458200" cy="4114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/>
              <a:t>CREATE VIEW Synergy AS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SELECT Likes.drinker, Likes.beer, Sells.bar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FROM Likes, Sells, Frequents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WHERE Likes.drinker = Frequents.drinker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AND Likes.beer = Sells.beer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AND Sells.bar = Frequents.bar;</a:t>
            </a:r>
          </a:p>
        </p:txBody>
      </p:sp>
      <p:grpSp>
        <p:nvGrpSpPr>
          <p:cNvPr id="32772" name="Group 4"/>
          <p:cNvGrpSpPr>
            <a:grpSpLocks/>
          </p:cNvGrpSpPr>
          <p:nvPr/>
        </p:nvGrpSpPr>
        <p:grpSpPr bwMode="auto">
          <a:xfrm>
            <a:off x="1066800" y="3200400"/>
            <a:ext cx="7620000" cy="3292475"/>
            <a:chOff x="672" y="2016"/>
            <a:chExt cx="4800" cy="2074"/>
          </a:xfrm>
        </p:grpSpPr>
        <p:sp>
          <p:nvSpPr>
            <p:cNvPr id="30730" name="Rectangle 5"/>
            <p:cNvSpPr>
              <a:spLocks noChangeArrowheads="1"/>
            </p:cNvSpPr>
            <p:nvPr/>
          </p:nvSpPr>
          <p:spPr bwMode="auto">
            <a:xfrm>
              <a:off x="672" y="2016"/>
              <a:ext cx="4800" cy="144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1" name="Text Box 6"/>
            <p:cNvSpPr txBox="1">
              <a:spLocks noChangeArrowheads="1"/>
            </p:cNvSpPr>
            <p:nvPr/>
          </p:nvSpPr>
          <p:spPr bwMode="auto">
            <a:xfrm>
              <a:off x="1152" y="3648"/>
              <a:ext cx="1575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US" sz="2000">
                  <a:latin typeface="Tahoma" pitchFamily="34" charset="0"/>
                </a:rPr>
                <a:t>Natural join of Likes,</a:t>
              </a:r>
            </a:p>
            <a:p>
              <a:r>
                <a:rPr lang="en-US" sz="2000">
                  <a:latin typeface="Tahoma" pitchFamily="34" charset="0"/>
                </a:rPr>
                <a:t>Sells, and Frequents</a:t>
              </a:r>
            </a:p>
          </p:txBody>
        </p:sp>
        <p:sp>
          <p:nvSpPr>
            <p:cNvPr id="30732" name="Line 7"/>
            <p:cNvSpPr>
              <a:spLocks noChangeShapeType="1"/>
            </p:cNvSpPr>
            <p:nvPr/>
          </p:nvSpPr>
          <p:spPr bwMode="auto">
            <a:xfrm flipV="1">
              <a:off x="2016" y="3456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776" name="Group 8"/>
          <p:cNvGrpSpPr>
            <a:grpSpLocks/>
          </p:cNvGrpSpPr>
          <p:nvPr/>
        </p:nvGrpSpPr>
        <p:grpSpPr bwMode="auto">
          <a:xfrm>
            <a:off x="2514600" y="1676400"/>
            <a:ext cx="6362700" cy="1447800"/>
            <a:chOff x="1584" y="1056"/>
            <a:chExt cx="4008" cy="912"/>
          </a:xfrm>
        </p:grpSpPr>
        <p:sp>
          <p:nvSpPr>
            <p:cNvPr id="30727" name="Rectangle 9"/>
            <p:cNvSpPr>
              <a:spLocks noChangeArrowheads="1"/>
            </p:cNvSpPr>
            <p:nvPr/>
          </p:nvSpPr>
          <p:spPr bwMode="auto">
            <a:xfrm>
              <a:off x="1584" y="1680"/>
              <a:ext cx="3888" cy="288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28" name="Text Box 10"/>
            <p:cNvSpPr txBox="1">
              <a:spLocks noChangeArrowheads="1"/>
            </p:cNvSpPr>
            <p:nvPr/>
          </p:nvSpPr>
          <p:spPr bwMode="auto">
            <a:xfrm>
              <a:off x="4320" y="1056"/>
              <a:ext cx="1272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US" sz="2000">
                  <a:latin typeface="Tahoma" pitchFamily="34" charset="0"/>
                </a:rPr>
                <a:t>Pick one copy of</a:t>
              </a:r>
            </a:p>
            <a:p>
              <a:r>
                <a:rPr lang="en-US" sz="2000">
                  <a:latin typeface="Tahoma" pitchFamily="34" charset="0"/>
                </a:rPr>
                <a:t>each attribute</a:t>
              </a:r>
            </a:p>
          </p:txBody>
        </p:sp>
        <p:sp>
          <p:nvSpPr>
            <p:cNvPr id="30729" name="Line 11"/>
            <p:cNvSpPr>
              <a:spLocks noChangeShapeType="1"/>
            </p:cNvSpPr>
            <p:nvPr/>
          </p:nvSpPr>
          <p:spPr bwMode="auto">
            <a:xfrm flipH="1">
              <a:off x="3936" y="1296"/>
              <a:ext cx="33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519642CA-F97B-4E60-AA13-EEF909BA746A}" type="slidenum">
              <a:rPr lang="en-US" sz="1400" smtClean="0"/>
              <a:pPr/>
              <a:t>8</a:t>
            </a:fld>
            <a:endParaRPr lang="en-US" sz="140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a View Insertion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cannot insert into Synergy --- it is a virtual view.</a:t>
            </a:r>
          </a:p>
          <a:p>
            <a:r>
              <a:rPr lang="en-US"/>
              <a:t>But we can use an INSTEAD OF trigger to turn a </a:t>
            </a:r>
            <a:r>
              <a:rPr lang="en-US">
                <a:solidFill>
                  <a:srgbClr val="CC00CC"/>
                </a:solidFill>
              </a:rPr>
              <a:t>(drinker, beer, bar)</a:t>
            </a:r>
            <a:r>
              <a:rPr lang="en-US"/>
              <a:t> triple into three insertions of projected pairs, one for each of Likes, Sells, and Frequents.</a:t>
            </a:r>
          </a:p>
          <a:p>
            <a:pPr lvl="1"/>
            <a:r>
              <a:rPr lang="en-US"/>
              <a:t>Sells.price will have to be NULL.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745B7EC0-13BE-411A-9EFD-A506FF58BA23}" type="slidenum">
              <a:rPr lang="en-US" sz="1400" smtClean="0"/>
              <a:pPr/>
              <a:t>9</a:t>
            </a:fld>
            <a:endParaRPr lang="en-US" sz="140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Trigger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839200" cy="40386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2400"/>
              <a:t>CREATE TRIGGER ViewTrig</a:t>
            </a:r>
          </a:p>
          <a:p>
            <a:pPr>
              <a:buFont typeface="Monotype Sorts" pitchFamily="2" charset="2"/>
              <a:buNone/>
            </a:pPr>
            <a:r>
              <a:rPr lang="en-US" sz="2400"/>
              <a:t>	INSTEAD OF INSERT ON Synergy</a:t>
            </a:r>
          </a:p>
          <a:p>
            <a:pPr>
              <a:buFont typeface="Monotype Sorts" pitchFamily="2" charset="2"/>
              <a:buNone/>
            </a:pPr>
            <a:r>
              <a:rPr lang="en-US" sz="2400"/>
              <a:t>	REFERENCING NEW ROW AS n</a:t>
            </a:r>
          </a:p>
          <a:p>
            <a:pPr>
              <a:buFont typeface="Monotype Sorts" pitchFamily="2" charset="2"/>
              <a:buNone/>
            </a:pPr>
            <a:r>
              <a:rPr lang="en-US" sz="2400"/>
              <a:t>	FOR EACH ROW</a:t>
            </a:r>
          </a:p>
          <a:p>
            <a:pPr>
              <a:buFont typeface="Monotype Sorts" pitchFamily="2" charset="2"/>
              <a:buNone/>
            </a:pPr>
            <a:r>
              <a:rPr lang="en-US" sz="2400"/>
              <a:t>	BEGIN</a:t>
            </a:r>
          </a:p>
          <a:p>
            <a:pPr>
              <a:buFont typeface="Monotype Sorts" pitchFamily="2" charset="2"/>
              <a:buNone/>
            </a:pPr>
            <a:r>
              <a:rPr lang="en-US" sz="2400"/>
              <a:t>		INSERT INTO LIKES VALUES(n.drinker, n.beer);</a:t>
            </a:r>
          </a:p>
          <a:p>
            <a:pPr>
              <a:buFont typeface="Monotype Sorts" pitchFamily="2" charset="2"/>
              <a:buNone/>
            </a:pPr>
            <a:r>
              <a:rPr lang="en-US" sz="2400"/>
              <a:t>		INSERT INTO SELLS(bar, beer) VALUES(n.bar, n.beer);</a:t>
            </a:r>
          </a:p>
          <a:p>
            <a:pPr>
              <a:buFont typeface="Monotype Sorts" pitchFamily="2" charset="2"/>
              <a:buNone/>
            </a:pPr>
            <a:r>
              <a:rPr lang="en-US" sz="2400"/>
              <a:t>		INSERT INTO FREQUENTS VALUES(n.drinker, n.bar);</a:t>
            </a:r>
          </a:p>
          <a:p>
            <a:pPr>
              <a:buFont typeface="Monotype Sorts" pitchFamily="2" charset="2"/>
              <a:buNone/>
            </a:pPr>
            <a:r>
              <a:rPr lang="en-US" sz="2400"/>
              <a:t>	END;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</TotalTime>
  <Words>1756</Words>
  <Application>Microsoft Office PowerPoint</Application>
  <PresentationFormat>On-screen Show (4:3)</PresentationFormat>
  <Paragraphs>282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Monotype Sorts</vt:lpstr>
      <vt:lpstr>Courier New</vt:lpstr>
      <vt:lpstr>Tahoma</vt:lpstr>
      <vt:lpstr>Times New Roman</vt:lpstr>
      <vt:lpstr>Wingdings</vt:lpstr>
      <vt:lpstr>Default Design</vt:lpstr>
      <vt:lpstr>Views, Indexes, Authorization</vt:lpstr>
      <vt:lpstr>Views</vt:lpstr>
      <vt:lpstr>Declaring Views</vt:lpstr>
      <vt:lpstr>Example: View Definition</vt:lpstr>
      <vt:lpstr>Example: Accessing a View</vt:lpstr>
      <vt:lpstr>Triggers on Views</vt:lpstr>
      <vt:lpstr>Example: The View</vt:lpstr>
      <vt:lpstr>Interpreting a View Insertion</vt:lpstr>
      <vt:lpstr>The Trigger</vt:lpstr>
      <vt:lpstr>Materialized Views</vt:lpstr>
      <vt:lpstr>Example: A Data Warehouse</vt:lpstr>
      <vt:lpstr>Indexes</vt:lpstr>
      <vt:lpstr>Declaring Indexes</vt:lpstr>
      <vt:lpstr>Using Indexes</vt:lpstr>
      <vt:lpstr>Using Indexes --- (2)</vt:lpstr>
      <vt:lpstr>Database Tuning</vt:lpstr>
      <vt:lpstr>Example: Tuning</vt:lpstr>
      <vt:lpstr>Tuning Advisors</vt:lpstr>
      <vt:lpstr>Tuning Advisors --- (2)</vt:lpstr>
      <vt:lpstr>SQL Authorization</vt:lpstr>
      <vt:lpstr>Authorization</vt:lpstr>
      <vt:lpstr>Privileges – (1)</vt:lpstr>
      <vt:lpstr>Privileges – (2)</vt:lpstr>
      <vt:lpstr>Example: Privileges</vt:lpstr>
      <vt:lpstr>Database Objects</vt:lpstr>
      <vt:lpstr>Example: Views as Access Control</vt:lpstr>
      <vt:lpstr>Authorization ID’s</vt:lpstr>
      <vt:lpstr>Granting Privileges</vt:lpstr>
      <vt:lpstr>The GRANT Statement</vt:lpstr>
      <vt:lpstr>Example: GRANT</vt:lpstr>
      <vt:lpstr>Example: Grant Option</vt:lpstr>
      <vt:lpstr>Revoking Privileges</vt:lpstr>
      <vt:lpstr>REVOKE Options</vt:lpstr>
      <vt:lpstr>Grant Diagrams</vt:lpstr>
      <vt:lpstr>Notation for Nodes</vt:lpstr>
      <vt:lpstr>Manipulating Edges – (1)</vt:lpstr>
      <vt:lpstr>Manipulating Edges – (2)</vt:lpstr>
      <vt:lpstr>Manipulating Edges – (3)</vt:lpstr>
      <vt:lpstr>Manipulating Edges – (4)</vt:lpstr>
      <vt:lpstr>Example: Grant Diagram</vt:lpstr>
      <vt:lpstr>Example: Grant Diagram</vt:lpstr>
    </vt:vector>
  </TitlesOfParts>
  <Company>Stanford University, CS Dept.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CS206 --- Electronic Commerce</dc:title>
  <dc:creator>Jeff Ullman</dc:creator>
  <cp:lastModifiedBy>Li Yang</cp:lastModifiedBy>
  <cp:revision>98</cp:revision>
  <dcterms:created xsi:type="dcterms:W3CDTF">2002-03-23T20:14:09Z</dcterms:created>
  <dcterms:modified xsi:type="dcterms:W3CDTF">2017-05-15T23:00:34Z</dcterms:modified>
</cp:coreProperties>
</file>