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9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66"/>
    <a:srgbClr val="CC00CC"/>
    <a:srgbClr val="FF0066"/>
    <a:srgbClr val="99CCFF"/>
    <a:srgbClr val="33CC33"/>
    <a:srgbClr val="3366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0" d="100"/>
          <a:sy n="70" d="100"/>
        </p:scale>
        <p:origin x="39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10BB5A-EF35-4D87-901C-E082F4239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24DFF-85D7-4395-8309-5E7BB17D4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2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9DBB4-245D-4E99-8A66-CCCBE75A8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9B006-AE58-41E3-8A8E-6433218DD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C82BA-AF6B-484D-8BC6-381B6CC10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2F1D9-19A8-4553-BC70-E4BEA3CD7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FAA7D-93ED-4173-A321-600EA4751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D1A74-E4E8-49AE-BD09-DB90AB0F1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4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2F486-3E5D-4A4F-A442-06AFC39D2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C028D-AB82-487A-BB34-5E8E4EE7F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0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56A01-DC43-4FB7-B6D9-24D453E7D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028E1-6D9C-4BD6-A696-C60A683FA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7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104EEE1-4627-435B-8889-4CB9C56AA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95EA81B-75EB-4C75-8DF2-2073FFB74C06}" type="slidenum">
              <a:rPr lang="en-US" sz="1400" smtClean="0"/>
              <a:pPr/>
              <a:t>1</a:t>
            </a:fld>
            <a:endParaRPr lang="en-US" sz="1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Concurrent Behavior</a:t>
            </a:r>
          </a:p>
          <a:p>
            <a:r>
              <a:rPr lang="en-US" dirty="0"/>
              <a:t>Ensuring Atomicity and Recovery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E31E779-F58C-475D-B546-39898F179CCE}" type="slidenum">
              <a:rPr lang="en-US" sz="1400" smtClean="0"/>
              <a:pPr/>
              <a:t>10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Joe’s Program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495800"/>
          </a:xfrm>
        </p:spPr>
        <p:txBody>
          <a:bodyPr/>
          <a:lstStyle/>
          <a:p>
            <a:r>
              <a:rPr lang="en-US"/>
              <a:t>At about the same time, Joe executes the following steps: </a:t>
            </a:r>
            <a:r>
              <a:rPr lang="en-US">
                <a:solidFill>
                  <a:srgbClr val="FF3300"/>
                </a:solidFill>
              </a:rPr>
              <a:t>(del)</a:t>
            </a:r>
            <a:r>
              <a:rPr lang="en-US"/>
              <a:t> and </a:t>
            </a:r>
            <a:r>
              <a:rPr lang="en-US">
                <a:solidFill>
                  <a:srgbClr val="FF3300"/>
                </a:solidFill>
              </a:rPr>
              <a:t>(ins)</a:t>
            </a:r>
            <a:r>
              <a:rPr lang="en-US"/>
              <a:t>.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FF3300"/>
                </a:solidFill>
              </a:rPr>
              <a:t>(del)</a:t>
            </a:r>
            <a:r>
              <a:rPr lang="en-US"/>
              <a:t>	  DELETE FROM Sells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 WHERE bar = ’Joe’’s Bar’;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FF3300"/>
                </a:solidFill>
              </a:rPr>
              <a:t>(ins)</a:t>
            </a:r>
            <a:r>
              <a:rPr lang="en-US"/>
              <a:t>	  INSERT INTO Sells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 VALUES(’Joe’’s Bar’, ’Heineken’, 3.50);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78EF630-F8FA-4A29-9580-4885EE552DCD}" type="slidenum">
              <a:rPr lang="en-US" sz="1400" smtClean="0"/>
              <a:pPr/>
              <a:t>11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Interleaving of Statements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Although </a:t>
            </a:r>
            <a:r>
              <a:rPr lang="en-US">
                <a:solidFill>
                  <a:srgbClr val="FF3300"/>
                </a:solidFill>
              </a:rPr>
              <a:t>(max)</a:t>
            </a:r>
            <a:r>
              <a:rPr lang="en-US"/>
              <a:t> must come before </a:t>
            </a:r>
            <a:r>
              <a:rPr lang="en-US">
                <a:solidFill>
                  <a:srgbClr val="FF3300"/>
                </a:solidFill>
              </a:rPr>
              <a:t>(min)</a:t>
            </a:r>
            <a:r>
              <a:rPr lang="en-US"/>
              <a:t>, and </a:t>
            </a:r>
            <a:r>
              <a:rPr lang="en-US">
                <a:solidFill>
                  <a:srgbClr val="FF3300"/>
                </a:solidFill>
              </a:rPr>
              <a:t>(del)</a:t>
            </a:r>
            <a:r>
              <a:rPr lang="en-US"/>
              <a:t> must come before </a:t>
            </a:r>
            <a:r>
              <a:rPr lang="en-US">
                <a:solidFill>
                  <a:srgbClr val="FF3300"/>
                </a:solidFill>
              </a:rPr>
              <a:t>(ins)</a:t>
            </a:r>
            <a:r>
              <a:rPr lang="en-US"/>
              <a:t>, there are no other constraints on the order of these statements, unless we group Sally’s and/or Joe’s statements into transactions.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6B4AADD-A374-4121-9AF0-5157C491A6F0}" type="slidenum">
              <a:rPr lang="en-US" sz="1400" smtClean="0"/>
              <a:pPr/>
              <a:t>12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Strange Interleaving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the steps execute in the order </a:t>
            </a:r>
            <a:r>
              <a:rPr lang="en-US">
                <a:solidFill>
                  <a:srgbClr val="FF3300"/>
                </a:solidFill>
              </a:rPr>
              <a:t>(max)(del)(ins)(min)</a:t>
            </a:r>
            <a:r>
              <a:rPr lang="en-US"/>
              <a:t>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Joe’s Prices: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Statement: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Result: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/>
              <a:t>Sally sees MAX &lt; MIN!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200400" y="3124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endParaRPr lang="en-US"/>
          </a:p>
        </p:txBody>
      </p:sp>
      <p:grpSp>
        <p:nvGrpSpPr>
          <p:cNvPr id="19471" name="Group 15"/>
          <p:cNvGrpSpPr>
            <a:grpSpLocks/>
          </p:cNvGrpSpPr>
          <p:nvPr/>
        </p:nvGrpSpPr>
        <p:grpSpPr bwMode="auto">
          <a:xfrm>
            <a:off x="4800600" y="3124200"/>
            <a:ext cx="1752600" cy="1066800"/>
            <a:chOff x="3024" y="1968"/>
            <a:chExt cx="1104" cy="672"/>
          </a:xfrm>
        </p:grpSpPr>
        <p:sp>
          <p:nvSpPr>
            <p:cNvPr id="13328" name="Text Box 7"/>
            <p:cNvSpPr txBox="1">
              <a:spLocks noChangeArrowheads="1"/>
            </p:cNvSpPr>
            <p:nvPr/>
          </p:nvSpPr>
          <p:spPr bwMode="auto">
            <a:xfrm>
              <a:off x="3024" y="1968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{2.50,3.00}</a:t>
              </a:r>
            </a:p>
          </p:txBody>
        </p:sp>
        <p:sp>
          <p:nvSpPr>
            <p:cNvPr id="13329" name="Text Box 9"/>
            <p:cNvSpPr txBox="1">
              <a:spLocks noChangeArrowheads="1"/>
            </p:cNvSpPr>
            <p:nvPr/>
          </p:nvSpPr>
          <p:spPr bwMode="auto">
            <a:xfrm>
              <a:off x="3168" y="2352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>
                  <a:solidFill>
                    <a:srgbClr val="FF3300"/>
                  </a:solidFill>
                  <a:latin typeface="Tahoma" pitchFamily="34" charset="0"/>
                </a:rPr>
                <a:t>(del)</a:t>
              </a:r>
            </a:p>
          </p:txBody>
        </p:sp>
      </p:grpSp>
      <p:sp>
        <p:nvSpPr>
          <p:cNvPr id="19466" name="Text Box 10"/>
          <p:cNvSpPr txBox="1">
            <a:spLocks noChangeArrowheads="1"/>
          </p:cNvSpPr>
          <p:nvPr/>
        </p:nvSpPr>
        <p:spPr bwMode="auto">
          <a:xfrm flipH="1">
            <a:off x="6400800" y="3733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>
                <a:solidFill>
                  <a:srgbClr val="FF3300"/>
                </a:solidFill>
                <a:latin typeface="Tahoma" pitchFamily="34" charset="0"/>
              </a:rPr>
              <a:t>(ins)</a:t>
            </a:r>
          </a:p>
        </p:txBody>
      </p: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7543800" y="3124200"/>
            <a:ext cx="1068388" cy="1600200"/>
            <a:chOff x="4752" y="1968"/>
            <a:chExt cx="673" cy="1008"/>
          </a:xfrm>
        </p:grpSpPr>
        <p:sp>
          <p:nvSpPr>
            <p:cNvPr id="13325" name="Text Box 8"/>
            <p:cNvSpPr txBox="1">
              <a:spLocks noChangeArrowheads="1"/>
            </p:cNvSpPr>
            <p:nvPr/>
          </p:nvSpPr>
          <p:spPr bwMode="auto">
            <a:xfrm>
              <a:off x="4752" y="1968"/>
              <a:ext cx="6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{3.50}</a:t>
              </a:r>
            </a:p>
          </p:txBody>
        </p:sp>
        <p:sp>
          <p:nvSpPr>
            <p:cNvPr id="13326" name="Text Box 11"/>
            <p:cNvSpPr txBox="1">
              <a:spLocks noChangeArrowheads="1"/>
            </p:cNvSpPr>
            <p:nvPr/>
          </p:nvSpPr>
          <p:spPr bwMode="auto">
            <a:xfrm>
              <a:off x="4752" y="235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>
                  <a:solidFill>
                    <a:srgbClr val="FF3300"/>
                  </a:solidFill>
                  <a:latin typeface="Tahoma" pitchFamily="34" charset="0"/>
                </a:rPr>
                <a:t>(min)</a:t>
              </a:r>
            </a:p>
          </p:txBody>
        </p:sp>
        <p:sp>
          <p:nvSpPr>
            <p:cNvPr id="13327" name="Text Box 12"/>
            <p:cNvSpPr txBox="1">
              <a:spLocks noChangeArrowheads="1"/>
            </p:cNvSpPr>
            <p:nvPr/>
          </p:nvSpPr>
          <p:spPr bwMode="auto">
            <a:xfrm>
              <a:off x="4752" y="2688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3.50</a:t>
              </a:r>
            </a:p>
          </p:txBody>
        </p:sp>
      </p:grpSp>
      <p:grpSp>
        <p:nvGrpSpPr>
          <p:cNvPr id="19470" name="Group 14"/>
          <p:cNvGrpSpPr>
            <a:grpSpLocks/>
          </p:cNvGrpSpPr>
          <p:nvPr/>
        </p:nvGrpSpPr>
        <p:grpSpPr bwMode="auto">
          <a:xfrm>
            <a:off x="3200400" y="3124200"/>
            <a:ext cx="1752600" cy="1600200"/>
            <a:chOff x="2016" y="1968"/>
            <a:chExt cx="1104" cy="1008"/>
          </a:xfrm>
        </p:grpSpPr>
        <p:sp>
          <p:nvSpPr>
            <p:cNvPr id="13322" name="Text Box 5"/>
            <p:cNvSpPr txBox="1">
              <a:spLocks noChangeArrowheads="1"/>
            </p:cNvSpPr>
            <p:nvPr/>
          </p:nvSpPr>
          <p:spPr bwMode="auto">
            <a:xfrm>
              <a:off x="2016" y="1968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{2.50,3.00}</a:t>
              </a:r>
            </a:p>
          </p:txBody>
        </p:sp>
        <p:sp>
          <p:nvSpPr>
            <p:cNvPr id="13323" name="Text Box 6"/>
            <p:cNvSpPr txBox="1">
              <a:spLocks noChangeArrowheads="1"/>
            </p:cNvSpPr>
            <p:nvPr/>
          </p:nvSpPr>
          <p:spPr bwMode="auto">
            <a:xfrm>
              <a:off x="2256" y="2352"/>
              <a:ext cx="6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>
                  <a:solidFill>
                    <a:srgbClr val="FF3300"/>
                  </a:solidFill>
                  <a:latin typeface="Tahoma" pitchFamily="34" charset="0"/>
                </a:rPr>
                <a:t>(max)</a:t>
              </a:r>
            </a:p>
          </p:txBody>
        </p:sp>
        <p:sp>
          <p:nvSpPr>
            <p:cNvPr id="13324" name="Text Box 13"/>
            <p:cNvSpPr txBox="1">
              <a:spLocks noChangeArrowheads="1"/>
            </p:cNvSpPr>
            <p:nvPr/>
          </p:nvSpPr>
          <p:spPr bwMode="auto">
            <a:xfrm>
              <a:off x="2304" y="2688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>
                  <a:latin typeface="Tahoma" pitchFamily="34" charset="0"/>
                </a:rPr>
                <a:t>3.00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2AFA6A6-C8C9-4E19-B38D-C0C2D72A89A2}" type="slidenum">
              <a:rPr lang="en-US" sz="1400" smtClean="0"/>
              <a:pPr/>
              <a:t>13</a:t>
            </a:fld>
            <a:endParaRPr 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Fixing the Problem by Using Transactions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group Sally’s statements </a:t>
            </a:r>
            <a:r>
              <a:rPr lang="en-US">
                <a:solidFill>
                  <a:srgbClr val="FF3300"/>
                </a:solidFill>
              </a:rPr>
              <a:t>(max)(min)</a:t>
            </a:r>
            <a:r>
              <a:rPr lang="en-US"/>
              <a:t> into one transaction, then she cannot see this inconsistency.</a:t>
            </a:r>
          </a:p>
          <a:p>
            <a:r>
              <a:rPr lang="en-US"/>
              <a:t>She sees Joe’s prices at some fixed time.</a:t>
            </a:r>
          </a:p>
          <a:p>
            <a:pPr lvl="1"/>
            <a:r>
              <a:rPr lang="en-US"/>
              <a:t>Either before or after he changes prices, or in the middle, but the MAX and MIN are computed from the same prices.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865DF60-16A7-4D92-AE63-427D8FB8AA7E}" type="slidenum">
              <a:rPr lang="en-US" sz="1400" smtClean="0"/>
              <a:pPr/>
              <a:t>14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Problem: Rollback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Suppose Joe executes </a:t>
            </a:r>
            <a:r>
              <a:rPr lang="en-US">
                <a:solidFill>
                  <a:srgbClr val="FF3300"/>
                </a:solidFill>
              </a:rPr>
              <a:t>(del)(ins)</a:t>
            </a:r>
            <a:r>
              <a:rPr lang="en-US"/>
              <a:t>, not as a transaction, but after executing these statements, thinks better of it and issues a ROLLBACK statement.</a:t>
            </a:r>
          </a:p>
          <a:p>
            <a:r>
              <a:rPr lang="en-US"/>
              <a:t>If Sally executes her statements after </a:t>
            </a:r>
            <a:r>
              <a:rPr lang="en-US">
                <a:solidFill>
                  <a:srgbClr val="FF3300"/>
                </a:solidFill>
              </a:rPr>
              <a:t>(ins)</a:t>
            </a:r>
            <a:r>
              <a:rPr lang="en-US"/>
              <a:t> but before the rollback, she sees a value, 3.50, that never existed in the database.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ED99589-4A15-4670-B59D-59F80C2A50E7}" type="slidenum">
              <a:rPr lang="en-US" sz="1400" smtClean="0"/>
              <a:pPr/>
              <a:t>15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Joe executes </a:t>
            </a:r>
            <a:r>
              <a:rPr lang="en-US">
                <a:solidFill>
                  <a:srgbClr val="FF3300"/>
                </a:solidFill>
              </a:rPr>
              <a:t>(del)(ins)</a:t>
            </a:r>
            <a:r>
              <a:rPr lang="en-US"/>
              <a:t> as a transaction, its effect cannot be seen by others until the transaction executes COMMIT.</a:t>
            </a:r>
          </a:p>
          <a:p>
            <a:pPr lvl="1"/>
            <a:r>
              <a:rPr lang="en-US"/>
              <a:t>If the transaction executes ROLLBACK instead, then its effects can </a:t>
            </a:r>
            <a:r>
              <a:rPr lang="en-US" i="1"/>
              <a:t>never</a:t>
            </a:r>
            <a:r>
              <a:rPr lang="en-US"/>
              <a:t>  be seen.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FA4EF46-C4F5-4A5A-97B7-497C8A4D1940}" type="slidenum">
              <a:rPr lang="en-US" sz="1400" smtClean="0"/>
              <a:pPr/>
              <a:t>16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 Levels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SQL defines four </a:t>
            </a:r>
            <a:r>
              <a:rPr lang="en-US" i="1">
                <a:solidFill>
                  <a:srgbClr val="FF0066"/>
                </a:solidFill>
              </a:rPr>
              <a:t>isolation levels</a:t>
            </a:r>
            <a:r>
              <a:rPr lang="en-US"/>
              <a:t>  = choices about what interactions are allowed by transactions that execute at about the same time.</a:t>
            </a:r>
          </a:p>
          <a:p>
            <a:r>
              <a:rPr lang="en-US"/>
              <a:t>Only one level (“serializable”) = ACID transactions.</a:t>
            </a:r>
          </a:p>
          <a:p>
            <a:r>
              <a:rPr lang="en-US"/>
              <a:t>Each DBMS implements transactions in its own way.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111FACE-075F-4A99-823F-8F1CD85B67A4}" type="slidenum">
              <a:rPr lang="en-US" sz="1400" smtClean="0"/>
              <a:pPr/>
              <a:t>17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Isolation Level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Within a transaction, we can say: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SET TRANSACTION ISOLATION LEVEL </a:t>
            </a:r>
            <a:r>
              <a:rPr lang="en-US" i="1"/>
              <a:t>X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	where </a:t>
            </a:r>
            <a:r>
              <a:rPr lang="en-US" i="1"/>
              <a:t>X</a:t>
            </a:r>
            <a:r>
              <a:rPr lang="en-US"/>
              <a:t>  =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SERIALIZABLE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REPEATABLE READ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READ COMMITTED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READ UNCOMMITTED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DFD1DD9-12CD-49EA-81A1-A898C6A0B927}" type="slidenum">
              <a:rPr lang="en-US" sz="1400" smtClean="0"/>
              <a:pPr/>
              <a:t>18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Serializable Transactions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4419600"/>
          </a:xfrm>
        </p:spPr>
        <p:txBody>
          <a:bodyPr/>
          <a:lstStyle/>
          <a:p>
            <a:r>
              <a:rPr lang="en-US"/>
              <a:t>If Sally = </a:t>
            </a:r>
            <a:r>
              <a:rPr lang="en-US">
                <a:solidFill>
                  <a:srgbClr val="FF3300"/>
                </a:solidFill>
              </a:rPr>
              <a:t>(max)(min)</a:t>
            </a:r>
            <a:r>
              <a:rPr lang="en-US"/>
              <a:t> and Joe = </a:t>
            </a:r>
            <a:r>
              <a:rPr lang="en-US">
                <a:solidFill>
                  <a:srgbClr val="FF3300"/>
                </a:solidFill>
              </a:rPr>
              <a:t>(del)(ins)</a:t>
            </a:r>
            <a:r>
              <a:rPr lang="en-US"/>
              <a:t> are each transactions, and Sally runs with isolation level SERIALIZABLE, then she will see the database either before or after Joe runs, but not in the middle.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BEE7A61-6E5E-46A7-B3E0-8A909AC5297F}" type="slidenum">
              <a:rPr lang="en-US" sz="1400" smtClean="0"/>
              <a:pPr/>
              <a:t>19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Isolation Level Is Personal Choice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Your choice, e.g., run serializable, affects only how </a:t>
            </a:r>
            <a:r>
              <a:rPr lang="en-US" i="1"/>
              <a:t>you</a:t>
            </a:r>
            <a:r>
              <a:rPr lang="en-US"/>
              <a:t>  see the database, not how others see it.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If Joe Runs serializable, but Sally doesn’t, then Sally might see no prices for Joe’s Bar.</a:t>
            </a:r>
          </a:p>
          <a:p>
            <a:pPr lvl="1"/>
            <a:r>
              <a:rPr lang="en-US"/>
              <a:t>i.e., it looks to Sally as if she ran in the middle of Joe’s transaction.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773BBC5-BC72-43B0-B512-199D4895B422}" type="slidenum">
              <a:rPr lang="en-US" sz="1400" smtClean="0"/>
              <a:pPr/>
              <a:t>2</a:t>
            </a:fld>
            <a:endParaRPr 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Transactions?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Database systems are normally being accessed by many users or processes at the same time.</a:t>
            </a:r>
          </a:p>
          <a:p>
            <a:pPr lvl="1"/>
            <a:r>
              <a:rPr lang="en-US"/>
              <a:t>Both queries and modifications.</a:t>
            </a:r>
          </a:p>
          <a:p>
            <a:r>
              <a:rPr lang="en-US"/>
              <a:t>Unlike operating systems, which </a:t>
            </a:r>
            <a:r>
              <a:rPr lang="en-US" i="1"/>
              <a:t>support </a:t>
            </a:r>
            <a:r>
              <a:rPr lang="en-US"/>
              <a:t> interaction of processes, a DMBS needs to keep processes from troublesome interactions.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33CFB96-99A7-4BB6-9D5A-B2724534081A}" type="slidenum">
              <a:rPr lang="en-US" sz="1400" smtClean="0"/>
              <a:pPr/>
              <a:t>20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Uncommitted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transaction running under READ UNCOMMITTED can see data in the database, even if it was written by a transaction that has not committed (and may never).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If Sally runs under READ UNCOMMITTED, she could see a price 3.50 even if Joe later aborts.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55AE002-DE5F-467D-B5E8-2D61F90C0C71}" type="slidenum">
              <a:rPr lang="en-US" sz="1400" smtClean="0"/>
              <a:pPr/>
              <a:t>21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Read-Commited Transactions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Sally runs with isolation level READ COMMITTED, then she can see only committed data, but not necessarily the same data each time.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Under READ COMMITTED, the interleaving </a:t>
            </a:r>
            <a:r>
              <a:rPr lang="en-US">
                <a:solidFill>
                  <a:srgbClr val="FF3300"/>
                </a:solidFill>
              </a:rPr>
              <a:t>(max)(del)(ins)(min)</a:t>
            </a:r>
            <a:r>
              <a:rPr lang="en-US"/>
              <a:t> is allowed, as long as Joe commits.</a:t>
            </a:r>
          </a:p>
          <a:p>
            <a:pPr lvl="1"/>
            <a:r>
              <a:rPr lang="en-US"/>
              <a:t>Sally sees MAX &lt; MIN.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4CE5206-9DF9-4C01-A701-E603285F4E4A}" type="slidenum">
              <a:rPr lang="en-US" sz="1400" smtClean="0"/>
              <a:pPr/>
              <a:t>22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Repeatable-Read Transactions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Requirement is like read-committed, plus: if data is read again, then everything seen the first time will be seen the second time.</a:t>
            </a:r>
          </a:p>
          <a:p>
            <a:pPr lvl="1"/>
            <a:r>
              <a:rPr lang="en-US"/>
              <a:t>But the second and subsequent reads may see </a:t>
            </a:r>
            <a:r>
              <a:rPr lang="en-US" i="1"/>
              <a:t>more</a:t>
            </a:r>
            <a:r>
              <a:rPr lang="en-US"/>
              <a:t>  tuples as well.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FF36A0D-9A6C-493F-87AF-84ED091D300E}" type="slidenum">
              <a:rPr lang="en-US" sz="1400" smtClean="0"/>
              <a:pPr/>
              <a:t>23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Repeatable Read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Sally runs under REPEATABLE READ, and the order of execution is </a:t>
            </a:r>
            <a:r>
              <a:rPr lang="en-US">
                <a:solidFill>
                  <a:srgbClr val="FF3300"/>
                </a:solidFill>
              </a:rPr>
              <a:t>(max)(del)(ins)(min)</a:t>
            </a:r>
            <a:r>
              <a:rPr lang="en-US"/>
              <a:t>.</a:t>
            </a:r>
          </a:p>
          <a:p>
            <a:pPr lvl="1"/>
            <a:r>
              <a:rPr lang="en-US">
                <a:solidFill>
                  <a:srgbClr val="FF3300"/>
                </a:solidFill>
              </a:rPr>
              <a:t>(max)</a:t>
            </a:r>
            <a:r>
              <a:rPr lang="en-US"/>
              <a:t> sees prices 2.50 and 3.00.</a:t>
            </a:r>
          </a:p>
          <a:p>
            <a:pPr lvl="1"/>
            <a:r>
              <a:rPr lang="en-US">
                <a:solidFill>
                  <a:srgbClr val="FF3300"/>
                </a:solidFill>
              </a:rPr>
              <a:t>(min)</a:t>
            </a:r>
            <a:r>
              <a:rPr lang="en-US"/>
              <a:t> can see 3.50, but must also see 2.50 and 3.00, because they were seen on the earlier read by </a:t>
            </a:r>
            <a:r>
              <a:rPr lang="en-US">
                <a:solidFill>
                  <a:srgbClr val="FF3300"/>
                </a:solidFill>
              </a:rPr>
              <a:t>(max)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F0FC80C-4350-4AA1-94E0-8075D281B8A3}" type="slidenum">
              <a:rPr lang="en-US" sz="1400" smtClean="0"/>
              <a:pPr/>
              <a:t>3</a:t>
            </a:fld>
            <a:endParaRPr 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Bad Interaction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and your domestic partner each take $100 from different ATM’s at about the same time.</a:t>
            </a:r>
          </a:p>
          <a:p>
            <a:pPr lvl="1"/>
            <a:r>
              <a:rPr lang="en-US"/>
              <a:t>The DBMS better make sure one account deduction doesn’t get lost.</a:t>
            </a:r>
          </a:p>
          <a:p>
            <a:r>
              <a:rPr lang="en-US">
                <a:solidFill>
                  <a:srgbClr val="FF3300"/>
                </a:solidFill>
              </a:rPr>
              <a:t>Compare</a:t>
            </a:r>
            <a:r>
              <a:rPr lang="en-US"/>
              <a:t>: An OS allows two people to edit a document at the same time.  If both write, one’s changes get lost.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3DAAC23-0718-4FA8-9DDC-7FCAD83C6D5F}" type="slidenum">
              <a:rPr lang="en-US" sz="1400" smtClean="0"/>
              <a:pPr/>
              <a:t>4</a:t>
            </a:fld>
            <a:endParaRPr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FF0066"/>
                </a:solidFill>
              </a:rPr>
              <a:t>Transaction</a:t>
            </a:r>
            <a:r>
              <a:rPr lang="en-US"/>
              <a:t>  = process involving database queries and/or modification.</a:t>
            </a:r>
          </a:p>
          <a:p>
            <a:r>
              <a:rPr lang="en-US"/>
              <a:t>Normally with some strong properties regarding concurrency.</a:t>
            </a:r>
          </a:p>
          <a:p>
            <a:r>
              <a:rPr lang="en-US"/>
              <a:t>Formed in SQL from single statements or explicit programmer control.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008B297-3FE1-40EF-97DD-EEE5F61BEC11}" type="slidenum">
              <a:rPr lang="en-US" sz="1400" smtClean="0"/>
              <a:pPr/>
              <a:t>5</a:t>
            </a:fld>
            <a:endParaRPr 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ACID Transactions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86800" cy="4343400"/>
          </a:xfrm>
        </p:spPr>
        <p:txBody>
          <a:bodyPr/>
          <a:lstStyle/>
          <a:p>
            <a:r>
              <a:rPr lang="en-US" i="1">
                <a:solidFill>
                  <a:srgbClr val="FF0066"/>
                </a:solidFill>
              </a:rPr>
              <a:t>ACID transactions</a:t>
            </a:r>
            <a:r>
              <a:rPr lang="en-US"/>
              <a:t>  are:</a:t>
            </a:r>
          </a:p>
          <a:p>
            <a:pPr lvl="1"/>
            <a:r>
              <a:rPr lang="en-US" i="1">
                <a:solidFill>
                  <a:srgbClr val="33CC33"/>
                </a:solidFill>
              </a:rPr>
              <a:t>Atomic</a:t>
            </a:r>
            <a:r>
              <a:rPr lang="en-US"/>
              <a:t> : Whole transaction or none is done.</a:t>
            </a:r>
          </a:p>
          <a:p>
            <a:pPr lvl="1"/>
            <a:r>
              <a:rPr lang="en-US" i="1">
                <a:solidFill>
                  <a:srgbClr val="33CC33"/>
                </a:solidFill>
              </a:rPr>
              <a:t>Consistent</a:t>
            </a:r>
            <a:r>
              <a:rPr lang="en-US"/>
              <a:t> : Database constraints preserved.</a:t>
            </a:r>
          </a:p>
          <a:p>
            <a:pPr lvl="1"/>
            <a:r>
              <a:rPr lang="en-US" i="1">
                <a:solidFill>
                  <a:srgbClr val="33CC33"/>
                </a:solidFill>
              </a:rPr>
              <a:t>Isolated </a:t>
            </a:r>
            <a:r>
              <a:rPr lang="en-US"/>
              <a:t>: It appears to the user as if only one process executes at a time.</a:t>
            </a:r>
          </a:p>
          <a:p>
            <a:pPr lvl="1"/>
            <a:r>
              <a:rPr lang="en-US" i="1">
                <a:solidFill>
                  <a:srgbClr val="33CC33"/>
                </a:solidFill>
              </a:rPr>
              <a:t>Durable</a:t>
            </a:r>
            <a:r>
              <a:rPr lang="en-US">
                <a:solidFill>
                  <a:srgbClr val="33CC33"/>
                </a:solidFill>
              </a:rPr>
              <a:t> </a:t>
            </a:r>
            <a:r>
              <a:rPr lang="en-US"/>
              <a:t>: Effects of a process survive a crash.</a:t>
            </a:r>
          </a:p>
          <a:p>
            <a:r>
              <a:rPr lang="en-US">
                <a:solidFill>
                  <a:srgbClr val="000066"/>
                </a:solidFill>
              </a:rPr>
              <a:t>Optional</a:t>
            </a:r>
            <a:r>
              <a:rPr lang="en-US"/>
              <a:t>: weaker forms of transactions are often supported as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C519829-B787-4269-B4A5-09B89319609E}" type="slidenum">
              <a:rPr lang="en-US" sz="1400" smtClean="0"/>
              <a:pPr/>
              <a:t>6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The SQL statement COMMIT causes a transaction to complete.</a:t>
            </a:r>
          </a:p>
          <a:p>
            <a:pPr lvl="1"/>
            <a:r>
              <a:rPr lang="en-US"/>
              <a:t>It’s database modifications are now permanent in the database.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1243F2D-162F-402A-8FCC-19A604A6BBA8}" type="slidenum">
              <a:rPr lang="en-US" sz="1400" smtClean="0"/>
              <a:pPr/>
              <a:t>7</a:t>
            </a:fld>
            <a:endParaRPr 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ROLLBACK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543800" cy="4343400"/>
          </a:xfrm>
        </p:spPr>
        <p:txBody>
          <a:bodyPr/>
          <a:lstStyle/>
          <a:p>
            <a:r>
              <a:rPr lang="en-US"/>
              <a:t>The SQL statement ROLLBACK also causes the transaction to end, but by </a:t>
            </a:r>
            <a:r>
              <a:rPr lang="en-US" i="1">
                <a:solidFill>
                  <a:srgbClr val="FF0066"/>
                </a:solidFill>
              </a:rPr>
              <a:t>aborting</a:t>
            </a:r>
            <a:r>
              <a:rPr lang="en-US"/>
              <a:t>.</a:t>
            </a:r>
          </a:p>
          <a:p>
            <a:pPr lvl="1"/>
            <a:r>
              <a:rPr lang="en-US"/>
              <a:t>No effects on the database.</a:t>
            </a:r>
          </a:p>
          <a:p>
            <a:r>
              <a:rPr lang="en-US"/>
              <a:t>Failures like division by 0 or a constraint violation can also cause rollback, even if the programmer does not request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2B2415C-9EDA-4177-ACCB-95A59790B0BE}" type="slidenum">
              <a:rPr lang="en-US" sz="1400" smtClean="0"/>
              <a:pPr/>
              <a:t>8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Interacting Processes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Assume the usual </a:t>
            </a:r>
            <a:r>
              <a:rPr lang="en-US">
                <a:solidFill>
                  <a:srgbClr val="CC00CC"/>
                </a:solidFill>
              </a:rPr>
              <a:t>Sells(bar,beer,price)</a:t>
            </a:r>
            <a:r>
              <a:rPr lang="en-US"/>
              <a:t> relation, and suppose that Joe’s Bar sells only Bud for $2.50 and Miller for $3.00.</a:t>
            </a:r>
          </a:p>
          <a:p>
            <a:r>
              <a:rPr lang="en-US"/>
              <a:t>Sally is querying </a:t>
            </a:r>
            <a:r>
              <a:rPr lang="en-US">
                <a:solidFill>
                  <a:srgbClr val="CC00CC"/>
                </a:solidFill>
              </a:rPr>
              <a:t>Sells</a:t>
            </a:r>
            <a:r>
              <a:rPr lang="en-US"/>
              <a:t> for the highest and lowest price Joe charges.</a:t>
            </a:r>
          </a:p>
          <a:p>
            <a:r>
              <a:rPr lang="en-US"/>
              <a:t>Joe decides to stop selling Bud and Miller, but to sell only Heineken at $3.50.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7F0DC33-5D92-4126-AAEE-1CB63CFDB9FE}" type="slidenum">
              <a:rPr lang="en-US" sz="1400" smtClean="0"/>
              <a:pPr/>
              <a:t>9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Sally’s Program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Sally executes the following two SQL statements called </a:t>
            </a:r>
            <a:r>
              <a:rPr lang="en-US">
                <a:solidFill>
                  <a:srgbClr val="FF3300"/>
                </a:solidFill>
              </a:rPr>
              <a:t>(min)</a:t>
            </a:r>
            <a:r>
              <a:rPr lang="en-US"/>
              <a:t> and </a:t>
            </a:r>
            <a:r>
              <a:rPr lang="en-US">
                <a:solidFill>
                  <a:srgbClr val="FF3300"/>
                </a:solidFill>
              </a:rPr>
              <a:t>(max)</a:t>
            </a:r>
            <a:r>
              <a:rPr lang="en-US"/>
              <a:t> to help us remember what they do.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FF3300"/>
                </a:solidFill>
              </a:rPr>
              <a:t>(max)</a:t>
            </a:r>
            <a:r>
              <a:rPr lang="en-US"/>
              <a:t>	SELECT MAX(price) FROM Sells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WHERE bar = ’Joe’’s Bar’;</a:t>
            </a:r>
          </a:p>
          <a:p>
            <a:pPr>
              <a:buFont typeface="Monotype Sorts" pitchFamily="2" charset="2"/>
              <a:buNone/>
            </a:pPr>
            <a:r>
              <a:rPr lang="en-US">
                <a:solidFill>
                  <a:srgbClr val="FF3300"/>
                </a:solidFill>
              </a:rPr>
              <a:t>(min)</a:t>
            </a:r>
            <a:r>
              <a:rPr lang="en-US"/>
              <a:t>	SELECT MIN(price) FROM Sells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WHERE bar = ’Joe’’s Bar’;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1068</Words>
  <Application>Microsoft Office PowerPoint</Application>
  <PresentationFormat>On-screen Show (4:3)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Monotype Sorts</vt:lpstr>
      <vt:lpstr>Courier New</vt:lpstr>
      <vt:lpstr>Tahoma</vt:lpstr>
      <vt:lpstr>Times New Roman</vt:lpstr>
      <vt:lpstr>Wingdings</vt:lpstr>
      <vt:lpstr>Default Design</vt:lpstr>
      <vt:lpstr>Transactions</vt:lpstr>
      <vt:lpstr>Why Transactions?</vt:lpstr>
      <vt:lpstr>Example: Bad Interaction</vt:lpstr>
      <vt:lpstr>Transactions</vt:lpstr>
      <vt:lpstr>ACID Transactions</vt:lpstr>
      <vt:lpstr>COMMIT</vt:lpstr>
      <vt:lpstr>ROLLBACK</vt:lpstr>
      <vt:lpstr>Example: Interacting Processes</vt:lpstr>
      <vt:lpstr>Sally’s Program</vt:lpstr>
      <vt:lpstr>Joe’s Program</vt:lpstr>
      <vt:lpstr>Interleaving of Statements</vt:lpstr>
      <vt:lpstr>Example: Strange Interleaving</vt:lpstr>
      <vt:lpstr>Fixing the Problem by Using Transactions</vt:lpstr>
      <vt:lpstr>Another Problem: Rollback</vt:lpstr>
      <vt:lpstr>Solution</vt:lpstr>
      <vt:lpstr>Isolation Levels</vt:lpstr>
      <vt:lpstr>Choosing the Isolation Level</vt:lpstr>
      <vt:lpstr>Serializable Transactions</vt:lpstr>
      <vt:lpstr>Isolation Level Is Personal Choice</vt:lpstr>
      <vt:lpstr>Read Uncommitted</vt:lpstr>
      <vt:lpstr>Read-Commited Transactions</vt:lpstr>
      <vt:lpstr>Repeatable-Read Transactions</vt:lpstr>
      <vt:lpstr>Example: Repeatable Read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98</cp:revision>
  <dcterms:created xsi:type="dcterms:W3CDTF">2002-03-23T20:14:09Z</dcterms:created>
  <dcterms:modified xsi:type="dcterms:W3CDTF">2017-05-15T18:38:40Z</dcterms:modified>
</cp:coreProperties>
</file>