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260" r:id="rId51"/>
    <p:sldId id="261" r:id="rId52"/>
    <p:sldId id="262" r:id="rId53"/>
    <p:sldId id="263" r:id="rId54"/>
    <p:sldId id="264" r:id="rId55"/>
    <p:sldId id="265" r:id="rId56"/>
    <p:sldId id="266" r:id="rId57"/>
    <p:sldId id="267" r:id="rId58"/>
    <p:sldId id="268" r:id="rId59"/>
    <p:sldId id="269" r:id="rId60"/>
    <p:sldId id="270" r:id="rId61"/>
    <p:sldId id="271" r:id="rId62"/>
    <p:sldId id="272" r:id="rId63"/>
    <p:sldId id="273" r:id="rId64"/>
    <p:sldId id="274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95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8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9168DB-0D93-49C8-AC9B-9C485504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7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852F1E8-3D3E-4783-9535-7E0F6282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92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2F1E8-3D3E-4783-9535-7E0F6282AC2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F43A-65E4-48FF-AF67-E8B1B6320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88182-9521-48E5-A7B6-34B4F1F35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FC8D8-6124-44B9-B3CD-B69F5E9BF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47B2-BEC6-4F5D-905E-4BEDFD066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1148-EA8C-4937-9B51-03C0D29F7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B285F-6940-4589-8300-F1D088884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74B9-F03A-448B-A18C-B9AA9EB17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7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55B2B-99A1-4F63-91AD-67ED63652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7D950-36C1-4C9B-92F1-6BF27FBD2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3CEC-8217-4F82-8B5D-2ACBA18DC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0D2DC-44B9-4C90-B3A9-6EF437154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89F9F4-6FC8-405B-A67F-D0ACE334C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20DDCB3-11A3-4F12-A28F-CE0BB2FDB570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Real SQL Programming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Persistent Stored Modules (PSM)</a:t>
            </a:r>
          </a:p>
          <a:p>
            <a:r>
              <a:rPr lang="en-US"/>
              <a:t>PL/SQL</a:t>
            </a:r>
          </a:p>
          <a:p>
            <a:r>
              <a:rPr lang="en-US"/>
              <a:t>Embedded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6B96D24-01D4-4426-9064-999EF8ECB9A4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Kinds of PSM statements – (1)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r>
              <a:rPr lang="en-US"/>
              <a:t>RETURN &lt;expression&gt; sets the return value of a function.</a:t>
            </a:r>
          </a:p>
          <a:p>
            <a:pPr lvl="1"/>
            <a:r>
              <a:rPr lang="en-US"/>
              <a:t>Unlike C, etc., RETURN </a:t>
            </a:r>
            <a:r>
              <a:rPr lang="en-US" i="1">
                <a:solidFill>
                  <a:srgbClr val="33CC33"/>
                </a:solidFill>
              </a:rPr>
              <a:t>does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 i="1">
                <a:solidFill>
                  <a:srgbClr val="33CC33"/>
                </a:solidFill>
              </a:rPr>
              <a:t>not</a:t>
            </a:r>
            <a:r>
              <a:rPr lang="en-US"/>
              <a:t>  terminate function execution.</a:t>
            </a:r>
          </a:p>
          <a:p>
            <a:r>
              <a:rPr lang="en-US"/>
              <a:t>DECLARE &lt;name&gt; &lt;type&gt; used to declare local variables.</a:t>
            </a:r>
          </a:p>
          <a:p>
            <a:r>
              <a:rPr lang="en-US"/>
              <a:t>BEGIN . . . END for groups of statements.</a:t>
            </a:r>
          </a:p>
          <a:p>
            <a:pPr lvl="1"/>
            <a:r>
              <a:rPr lang="en-US"/>
              <a:t>Separate statements by semicolons.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550368E-FEBC-4650-86EA-1B6514217BA3}" type="slidenum">
              <a:rPr lang="en-US" sz="1400" smtClean="0"/>
              <a:pPr/>
              <a:t>11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Kinds of PSM Statements – (2)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Assignment statements</a:t>
            </a:r>
            <a:r>
              <a:rPr lang="en-US"/>
              <a:t>:                  	SET &lt;variable&gt; = &lt;expression&gt;;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 pitchFamily="49" charset="0"/>
              </a:rPr>
              <a:t>SET b = ’Bud’;</a:t>
            </a:r>
          </a:p>
          <a:p>
            <a:r>
              <a:rPr lang="en-US">
                <a:solidFill>
                  <a:srgbClr val="33CC33"/>
                </a:solidFill>
              </a:rPr>
              <a:t>Statement labels</a:t>
            </a:r>
            <a:r>
              <a:rPr lang="en-US"/>
              <a:t>: give a statement a label by prefixing a name and a colon.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652C8DF-5A31-4073-A655-6006AEC61160}" type="slidenum">
              <a:rPr lang="en-US" sz="1400" smtClean="0"/>
              <a:pPr/>
              <a:t>12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IF Statements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800600"/>
          </a:xfrm>
        </p:spPr>
        <p:txBody>
          <a:bodyPr/>
          <a:lstStyle/>
          <a:p>
            <a:r>
              <a:rPr lang="en-US"/>
              <a:t>Simplest form:                                                 	IF &lt;condition&gt; THEN              				    &lt;statements(s)&gt;                                	END IF;</a:t>
            </a:r>
          </a:p>
          <a:p>
            <a:r>
              <a:rPr lang="en-US"/>
              <a:t>Add ELSE &lt;statement(s)&gt; if desired, as             	IF . . . THEN . . . ELSE . . . END IF;</a:t>
            </a:r>
          </a:p>
          <a:p>
            <a:r>
              <a:rPr lang="en-US"/>
              <a:t>Add additional cases by ELSEIF &lt;statements(s)&gt;: IF … THEN … ELSEIF … THEN … ELSEIF … THEN … ELSE … END IF;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31D98CE-F9AA-42A0-8724-371979C2F2C0}" type="slidenum">
              <a:rPr lang="en-US" sz="1400" smtClean="0"/>
              <a:pPr/>
              <a:t>13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IF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4419600"/>
          </a:xfrm>
        </p:spPr>
        <p:txBody>
          <a:bodyPr/>
          <a:lstStyle/>
          <a:p>
            <a:r>
              <a:rPr lang="en-US"/>
              <a:t>Let’s rate bars by how many customers they have, based on </a:t>
            </a:r>
            <a:r>
              <a:rPr lang="en-US">
                <a:solidFill>
                  <a:srgbClr val="CC00CC"/>
                </a:solidFill>
              </a:rPr>
              <a:t>Frequents(drinker,bar)</a:t>
            </a:r>
            <a:r>
              <a:rPr lang="en-US"/>
              <a:t>.</a:t>
            </a:r>
          </a:p>
          <a:p>
            <a:pPr lvl="1"/>
            <a:r>
              <a:rPr lang="en-US"/>
              <a:t>&lt;100 customers: ‘unpopular’.</a:t>
            </a:r>
          </a:p>
          <a:p>
            <a:pPr lvl="1"/>
            <a:r>
              <a:rPr lang="en-US"/>
              <a:t>100-199 customers: ‘average’.</a:t>
            </a:r>
          </a:p>
          <a:p>
            <a:pPr lvl="1"/>
            <a:r>
              <a:rPr lang="en-US"/>
              <a:t>&gt;= 200 customers: ‘popular’.</a:t>
            </a:r>
          </a:p>
          <a:p>
            <a:r>
              <a:rPr lang="en-US"/>
              <a:t>Function </a:t>
            </a:r>
            <a:r>
              <a:rPr lang="en-US">
                <a:solidFill>
                  <a:srgbClr val="CC6600"/>
                </a:solidFill>
              </a:rPr>
              <a:t>Rate(b)</a:t>
            </a:r>
            <a:r>
              <a:rPr lang="en-US"/>
              <a:t> rates bar 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AC04154-8F3F-4742-AB76-C5592033CA54}" type="slidenum">
              <a:rPr lang="en-US" sz="1400" smtClean="0"/>
              <a:pPr/>
              <a:t>14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IF (continued)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CREATE FUNCTION Rate (IN b CHAR(20) )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RETURNS CHAR(10)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DECLARE cust INTEGER;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BEGIN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SET cust = (SELECT COUNT(*) FROM Frequents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		WHERE bar = b);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IF cust &lt; 100 THEN RETURN ’unpopular’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ELSEIF cust &lt; 200 THEN RETURN ’average’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ELSE RETURN ’popular’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END IF;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END;</a:t>
            </a: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3124200" y="2057400"/>
            <a:ext cx="5270500" cy="2362200"/>
            <a:chOff x="1968" y="1296"/>
            <a:chExt cx="3320" cy="1488"/>
          </a:xfrm>
        </p:grpSpPr>
        <p:sp>
          <p:nvSpPr>
            <p:cNvPr id="15374" name="Rectangle 5"/>
            <p:cNvSpPr>
              <a:spLocks noChangeArrowheads="1"/>
            </p:cNvSpPr>
            <p:nvPr/>
          </p:nvSpPr>
          <p:spPr bwMode="auto">
            <a:xfrm>
              <a:off x="1968" y="2156"/>
              <a:ext cx="3216" cy="62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Text Box 6"/>
            <p:cNvSpPr txBox="1">
              <a:spLocks noChangeArrowheads="1"/>
            </p:cNvSpPr>
            <p:nvPr/>
          </p:nvSpPr>
          <p:spPr bwMode="auto">
            <a:xfrm>
              <a:off x="4262" y="1296"/>
              <a:ext cx="102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Number of</a:t>
              </a:r>
            </a:p>
            <a:p>
              <a:r>
                <a:rPr lang="en-US" sz="2000">
                  <a:latin typeface="Tahoma" pitchFamily="34" charset="0"/>
                </a:rPr>
                <a:t>customers of</a:t>
              </a:r>
            </a:p>
            <a:p>
              <a:r>
                <a:rPr lang="en-US" sz="2000">
                  <a:latin typeface="Tahoma" pitchFamily="34" charset="0"/>
                </a:rPr>
                <a:t>bar b</a:t>
              </a:r>
            </a:p>
          </p:txBody>
        </p:sp>
        <p:sp>
          <p:nvSpPr>
            <p:cNvPr id="15376" name="Line 7"/>
            <p:cNvSpPr>
              <a:spLocks noChangeShapeType="1"/>
            </p:cNvSpPr>
            <p:nvPr/>
          </p:nvSpPr>
          <p:spPr bwMode="auto">
            <a:xfrm flipH="1">
              <a:off x="3696" y="163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768" name="Group 8"/>
          <p:cNvGrpSpPr>
            <a:grpSpLocks/>
          </p:cNvGrpSpPr>
          <p:nvPr/>
        </p:nvGrpSpPr>
        <p:grpSpPr bwMode="auto">
          <a:xfrm>
            <a:off x="990600" y="6102350"/>
            <a:ext cx="6018213" cy="701675"/>
            <a:chOff x="624" y="3844"/>
            <a:chExt cx="3791" cy="442"/>
          </a:xfrm>
        </p:grpSpPr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624" y="3888"/>
              <a:ext cx="480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2102" y="3844"/>
              <a:ext cx="23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Return occurs here, not at</a:t>
              </a:r>
            </a:p>
            <a:p>
              <a:r>
                <a:rPr lang="en-US" sz="2000">
                  <a:latin typeface="Tahoma" pitchFamily="34" charset="0"/>
                </a:rPr>
                <a:t>one of the RETURN statements</a:t>
              </a:r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 flipH="1" flipV="1">
              <a:off x="1104" y="403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1524000" y="4419600"/>
            <a:ext cx="7620000" cy="1997075"/>
            <a:chOff x="960" y="2784"/>
            <a:chExt cx="4800" cy="1258"/>
          </a:xfrm>
        </p:grpSpPr>
        <p:sp>
          <p:nvSpPr>
            <p:cNvPr id="15368" name="Rectangle 13"/>
            <p:cNvSpPr>
              <a:spLocks noChangeArrowheads="1"/>
            </p:cNvSpPr>
            <p:nvPr/>
          </p:nvSpPr>
          <p:spPr bwMode="auto">
            <a:xfrm>
              <a:off x="960" y="2784"/>
              <a:ext cx="3792" cy="105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Text Box 14"/>
            <p:cNvSpPr txBox="1">
              <a:spLocks noChangeArrowheads="1"/>
            </p:cNvSpPr>
            <p:nvPr/>
          </p:nvSpPr>
          <p:spPr bwMode="auto">
            <a:xfrm>
              <a:off x="4743" y="3600"/>
              <a:ext cx="10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Nested</a:t>
              </a:r>
            </a:p>
            <a:p>
              <a:r>
                <a:rPr lang="en-US" sz="2000">
                  <a:latin typeface="Tahoma" pitchFamily="34" charset="0"/>
                </a:rPr>
                <a:t>IF statement</a:t>
              </a:r>
            </a:p>
          </p:txBody>
        </p:sp>
        <p:sp>
          <p:nvSpPr>
            <p:cNvPr id="15370" name="Line 15"/>
            <p:cNvSpPr>
              <a:spLocks noChangeShapeType="1"/>
            </p:cNvSpPr>
            <p:nvPr/>
          </p:nvSpPr>
          <p:spPr bwMode="auto">
            <a:xfrm flipH="1" flipV="1">
              <a:off x="4752" y="331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1ED03A6-C59B-4293-B578-D6D9C38FB351}" type="slidenum">
              <a:rPr lang="en-US" sz="1400" smtClean="0"/>
              <a:pPr/>
              <a:t>15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form: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&lt;loop name&gt;: LOOP &lt;statements&gt; 				  END LOOP;</a:t>
            </a:r>
          </a:p>
          <a:p>
            <a:r>
              <a:rPr lang="en-US"/>
              <a:t>Exit from a loop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LEAVE &lt;loop name&gt;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4923AAE-17DD-475D-8607-CF1784B7B3E2}" type="slidenum">
              <a:rPr lang="en-US" sz="1400" smtClean="0"/>
              <a:pPr/>
              <a:t>16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Exiting a Loop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loop1: LOOP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. . 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LEAVE loop1;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. . 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END LOOP;</a:t>
            </a:r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4191000" y="3276600"/>
            <a:ext cx="4610100" cy="396875"/>
            <a:chOff x="2640" y="2064"/>
            <a:chExt cx="2904" cy="250"/>
          </a:xfrm>
        </p:grpSpPr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3120" y="2064"/>
              <a:ext cx="2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If this statement is executed . . .</a:t>
              </a:r>
            </a:p>
          </p:txBody>
        </p:sp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 flipH="1">
              <a:off x="2640" y="22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914400" y="5035550"/>
            <a:ext cx="4311650" cy="396875"/>
            <a:chOff x="576" y="3172"/>
            <a:chExt cx="2716" cy="250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1622" y="3172"/>
              <a:ext cx="1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Control winds up here</a:t>
              </a: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576" y="33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10BD6F9-EAAB-49EA-AB55-8865D17DE497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Loop Forms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&lt;condition&gt;                         	DO &lt;statements&gt;                     END WHILE;</a:t>
            </a:r>
          </a:p>
          <a:p>
            <a:r>
              <a:rPr lang="en-US"/>
              <a:t>REPEAT &lt;statements&gt;                        	UNTIL &lt;condition&gt;                    END REPEAT;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750E416-7F10-4A7A-9551-7BF691AE488A}" type="slidenum">
              <a:rPr lang="en-US" sz="1400" smtClean="0"/>
              <a:pPr/>
              <a:t>18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Queries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General SELECT-FROM-WHERE queries are </a:t>
            </a:r>
            <a:r>
              <a:rPr lang="en-US" i="1">
                <a:solidFill>
                  <a:srgbClr val="33CC33"/>
                </a:solidFill>
              </a:rPr>
              <a:t>not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/>
              <a:t> permitted in PSM.</a:t>
            </a:r>
          </a:p>
          <a:p>
            <a:pPr marL="609600" indent="-609600"/>
            <a:r>
              <a:rPr lang="en-US"/>
              <a:t>There are three ways to get the effect of a query: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Queries producing one value can be the expression in an assignment.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Single-row SELECT . . . INTO.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Cursors.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116C02F-446C-49BE-B937-6CE6E1EED02A}" type="slidenum">
              <a:rPr lang="en-US" sz="1400" smtClean="0"/>
              <a:pPr/>
              <a:t>19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Assignment/Query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/>
              <a:t>Using local variable </a:t>
            </a:r>
            <a:r>
              <a:rPr lang="en-US" i="1"/>
              <a:t>p</a:t>
            </a:r>
            <a:r>
              <a:rPr lang="en-US"/>
              <a:t>  and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we can get the price Joe charges for Bud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SET p = (SELECT price 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bar = ’Joe’’s Bar’ AND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beer = ’Bud’);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C95EDAE-BC19-49D0-B723-CC1474543A70}" type="slidenum">
              <a:rPr lang="en-US" sz="1400" smtClean="0"/>
              <a:pPr/>
              <a:t>2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 Real Programs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seen only how SQL is used at the generic query interface --- an environment where we sit at a terminal and ask queries of a database.</a:t>
            </a:r>
          </a:p>
          <a:p>
            <a:r>
              <a:rPr lang="en-US"/>
              <a:t>Reality is almost always different: conventional programs interacting with SQL.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A2D15B1-87FE-40EF-847B-F12716279423}" type="slidenum">
              <a:rPr lang="en-US" sz="1400" smtClean="0"/>
              <a:pPr/>
              <a:t>20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. . . INTO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19600"/>
          </a:xfrm>
        </p:spPr>
        <p:txBody>
          <a:bodyPr/>
          <a:lstStyle/>
          <a:p>
            <a:r>
              <a:rPr lang="en-US"/>
              <a:t>Another way to get the value of a query that returns one tuple is by placing </a:t>
            </a:r>
            <a:r>
              <a:rPr lang="en-US">
                <a:solidFill>
                  <a:srgbClr val="CC6600"/>
                </a:solidFill>
              </a:rPr>
              <a:t>INTO &lt;variable&gt;</a:t>
            </a:r>
            <a:r>
              <a:rPr lang="en-US"/>
              <a:t> after the SELECT clause.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price INTO p 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bar = ’Joe’’s Bar’ AND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beer = ’Bud’;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4CC93CC-E55B-489F-AECC-2166E22B25A3}" type="slidenum">
              <a:rPr lang="en-US" sz="1400" smtClean="0"/>
              <a:pPr/>
              <a:t>21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cursor</a:t>
            </a:r>
            <a:r>
              <a:rPr lang="en-US"/>
              <a:t>  is essentially a tuple-variable that ranges over all tuples in the result of some query.</a:t>
            </a:r>
          </a:p>
          <a:p>
            <a:r>
              <a:rPr lang="en-US"/>
              <a:t>Declare a cursor </a:t>
            </a:r>
            <a:r>
              <a:rPr lang="en-US" i="1"/>
              <a:t>c</a:t>
            </a:r>
            <a:r>
              <a:rPr lang="en-US"/>
              <a:t> 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DECLARE c CURSOR FOR &lt;query&gt;;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957E6BB-851F-483A-8247-2037EA3F9FB5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Cursors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use cursor </a:t>
            </a:r>
            <a:r>
              <a:rPr lang="en-US" i="1"/>
              <a:t>c</a:t>
            </a:r>
            <a:r>
              <a:rPr lang="en-US"/>
              <a:t>, we must issue the command: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OPEN c;</a:t>
            </a:r>
          </a:p>
          <a:p>
            <a:pPr lvl="1"/>
            <a:r>
              <a:rPr lang="en-US"/>
              <a:t>The query of </a:t>
            </a:r>
            <a:r>
              <a:rPr lang="en-US" i="1"/>
              <a:t>c</a:t>
            </a:r>
            <a:r>
              <a:rPr lang="en-US"/>
              <a:t>  is evaluated, and </a:t>
            </a:r>
            <a:r>
              <a:rPr lang="en-US" i="1"/>
              <a:t>c </a:t>
            </a:r>
            <a:r>
              <a:rPr lang="en-US"/>
              <a:t> is set to point to the first tuple of the result.</a:t>
            </a:r>
          </a:p>
          <a:p>
            <a:r>
              <a:rPr lang="en-US"/>
              <a:t>When finished with </a:t>
            </a:r>
            <a:r>
              <a:rPr lang="en-US" i="1"/>
              <a:t>c</a:t>
            </a:r>
            <a:r>
              <a:rPr lang="en-US"/>
              <a:t>, issue command: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CLOSE c;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0E75EA1-F6B6-494E-8967-522A15BA41C2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Tuples From a Cursor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To get the next tuple from cursor c, issue command: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FETCH FROM c INTO x1, x2,…,x</a:t>
            </a:r>
            <a:r>
              <a:rPr lang="en-US" i="1"/>
              <a:t>n </a:t>
            </a:r>
            <a:r>
              <a:rPr lang="en-US"/>
              <a:t>;</a:t>
            </a:r>
          </a:p>
          <a:p>
            <a:r>
              <a:rPr lang="en-US"/>
              <a:t>The </a:t>
            </a:r>
            <a:r>
              <a:rPr lang="en-US" i="1"/>
              <a:t>x </a:t>
            </a:r>
            <a:r>
              <a:rPr lang="en-US"/>
              <a:t>’s are a list of variables, one for each component of the tuples referred to by </a:t>
            </a:r>
            <a:r>
              <a:rPr lang="en-US" i="1"/>
              <a:t>c</a:t>
            </a:r>
            <a:r>
              <a:rPr lang="en-US"/>
              <a:t>.</a:t>
            </a:r>
          </a:p>
          <a:p>
            <a:r>
              <a:rPr lang="en-US"/>
              <a:t>c is moved automatically to the next tuple.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7DF8294-7D6E-4BA9-A550-9BD386BC2C4F}" type="slidenum">
              <a:rPr lang="en-US" sz="1400" smtClean="0"/>
              <a:pPr/>
              <a:t>24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Cursor Loops – (1)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usual way to use a cursor is to create a loop with a FETCH statement, and do something with each tuple fetched.</a:t>
            </a:r>
          </a:p>
          <a:p>
            <a:r>
              <a:rPr lang="en-US"/>
              <a:t>A tricky point is how we get out of the loop when the cursor has no more tuples to deliver.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479414C-3C54-4B68-A41F-1A14D7B08FFD}" type="slidenum">
              <a:rPr lang="en-US" sz="1400" smtClean="0"/>
              <a:pPr/>
              <a:t>25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Cursor Loops – (2)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SQL operation returns a </a:t>
            </a:r>
            <a:r>
              <a:rPr lang="en-US" i="1">
                <a:solidFill>
                  <a:srgbClr val="FF0066"/>
                </a:solidFill>
              </a:rPr>
              <a:t>status</a:t>
            </a:r>
            <a:r>
              <a:rPr lang="en-US"/>
              <a:t>, which is a 5-digit character string.</a:t>
            </a:r>
          </a:p>
          <a:p>
            <a:pPr lvl="1"/>
            <a:r>
              <a:rPr lang="en-US"/>
              <a:t>For example, 00000 = “Everything OK,” and 02000 = “Failed to find a tuple.”</a:t>
            </a:r>
          </a:p>
          <a:p>
            <a:r>
              <a:rPr lang="en-US"/>
              <a:t>In PSM, we can get the value of the status in a variable called SQLSTATE.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616DE0D-37FA-441E-9B2F-1B281A35515C}" type="slidenum">
              <a:rPr lang="en-US" sz="1400" smtClean="0"/>
              <a:pPr/>
              <a:t>26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Cursor Loops – (3)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may declare a </a:t>
            </a:r>
            <a:r>
              <a:rPr lang="en-US" i="1">
                <a:solidFill>
                  <a:srgbClr val="FF0066"/>
                </a:solidFill>
              </a:rPr>
              <a:t>condition</a:t>
            </a:r>
            <a:r>
              <a:rPr lang="en-US"/>
              <a:t>, which is a boolean variable that is true if and only if SQLSTATE has a particular value.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We can declare condition </a:t>
            </a:r>
            <a:r>
              <a:rPr lang="en-US">
                <a:latin typeface="Courier New" pitchFamily="49" charset="0"/>
              </a:rPr>
              <a:t>NotFound</a:t>
            </a:r>
            <a:r>
              <a:rPr lang="en-US"/>
              <a:t> to represent 02000 by: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DECLARE NotFound CONDITION FOR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SQLSTATE ’02000’;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53D8FAC-138A-455B-93A6-7B17771CC06B}" type="slidenum">
              <a:rPr lang="en-US" sz="1400" smtClean="0"/>
              <a:pPr/>
              <a:t>27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Cursor Loops – (4)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structure of a cursor loop is thus: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cursorLoop: LOOP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…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FETCH c INTO … 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IF NotFound THEN LEAVE cursorLoop;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END IF;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…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END LOOP;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6981123-A047-444B-8207-317F837A587E}" type="slidenum">
              <a:rPr lang="en-US" sz="1400" smtClean="0"/>
              <a:pPr/>
              <a:t>28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Cursor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write a procedure that examines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and raises by $1 the price of all beers at Joe’s Bar that are under $3.</a:t>
            </a:r>
          </a:p>
          <a:p>
            <a:pPr lvl="1"/>
            <a:r>
              <a:rPr lang="en-US"/>
              <a:t>Yes, we could write this as a simple UPDATE, but the details are instructive anyway.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29B20E0-973E-4BF2-876E-300A8F4DD864}" type="slidenum">
              <a:rPr lang="en-US" sz="1400" smtClean="0"/>
              <a:pPr/>
              <a:t>29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Needed Declarations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CREATE PROCEDURE JoeGouge( )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DECLARE theBeer CHAR(20);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DECLARE thePrice REAL;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DECLARE NotFound CONDITION FOR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SQLSTATE ’02000’;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DECLARE c CURSOR FOR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(SELECT beer, price FROM Sells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 WHERE bar = ’Joe’’s Bar’);</a:t>
            </a:r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914400" y="2209800"/>
            <a:ext cx="8053388" cy="1311275"/>
            <a:chOff x="576" y="1392"/>
            <a:chExt cx="5073" cy="826"/>
          </a:xfrm>
        </p:grpSpPr>
        <p:sp>
          <p:nvSpPr>
            <p:cNvPr id="30730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3408" cy="67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4368" y="1392"/>
              <a:ext cx="128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Used to hold</a:t>
              </a:r>
            </a:p>
            <a:p>
              <a:r>
                <a:rPr lang="en-US" sz="2000">
                  <a:latin typeface="Tahoma" pitchFamily="34" charset="0"/>
                </a:rPr>
                <a:t>beer-price pairs</a:t>
              </a:r>
            </a:p>
            <a:p>
              <a:r>
                <a:rPr lang="en-US" sz="2000">
                  <a:latin typeface="Tahoma" pitchFamily="34" charset="0"/>
                </a:rPr>
                <a:t>when fetching</a:t>
              </a:r>
            </a:p>
            <a:p>
              <a:r>
                <a:rPr lang="en-US" sz="2000">
                  <a:latin typeface="Tahoma" pitchFamily="34" charset="0"/>
                </a:rPr>
                <a:t>through cursor c</a:t>
              </a:r>
            </a:p>
          </p:txBody>
        </p:sp>
        <p:sp>
          <p:nvSpPr>
            <p:cNvPr id="30732" name="Line 7"/>
            <p:cNvSpPr>
              <a:spLocks noChangeShapeType="1"/>
            </p:cNvSpPr>
            <p:nvPr/>
          </p:nvSpPr>
          <p:spPr bwMode="auto">
            <a:xfrm flipH="1">
              <a:off x="3984" y="1824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28" name="Group 8"/>
          <p:cNvGrpSpPr>
            <a:grpSpLocks/>
          </p:cNvGrpSpPr>
          <p:nvPr/>
        </p:nvGrpSpPr>
        <p:grpSpPr bwMode="auto">
          <a:xfrm>
            <a:off x="1524000" y="4419600"/>
            <a:ext cx="7332663" cy="1828800"/>
            <a:chOff x="960" y="2784"/>
            <a:chExt cx="4619" cy="1152"/>
          </a:xfrm>
        </p:grpSpPr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960" y="3216"/>
              <a:ext cx="3648" cy="72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4080" y="2784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Returns Joe’s menu</a:t>
              </a:r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 flipH="1">
              <a:off x="3696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5685594-B231-45DF-8E0B-6BDF7720C7D1}" type="slidenum">
              <a:rPr lang="en-US" sz="1400" smtClean="0"/>
              <a:pPr/>
              <a:t>3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Code in a specialized language is stored in the database itself (e.g., PSM, PL/SQL).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SQL statements are embedded in a </a:t>
            </a:r>
            <a:r>
              <a:rPr lang="en-US" i="1">
                <a:solidFill>
                  <a:srgbClr val="FF0066"/>
                </a:solidFill>
              </a:rPr>
              <a:t>host language</a:t>
            </a:r>
            <a:r>
              <a:rPr lang="en-US"/>
              <a:t> (e.g., C).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Connection tools are used to allow a conventional language to access a database (e.g., CLI, JDBC, PHP/DB).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51DDD6B-6154-4DED-BC17-02EDBE8430B1}" type="slidenum">
              <a:rPr lang="en-US" sz="1400" smtClean="0"/>
              <a:pPr/>
              <a:t>30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The Procedure Body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BEGIN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OPEN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menuLoop: LOOP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FETCH c INTO theBeer, thePrice;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IF NotFound THEN LEAVE menuLoop END IF;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IF thePrice &lt; 3.00 THEN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    UPDATE Sells SET price = thePrice + 1.00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    WHERE bar = ’Joe’’s Bar’ AND beer = theBeer;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END IF;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END LOOP;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CLOSE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END;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1600200" y="1758950"/>
            <a:ext cx="7310438" cy="1746250"/>
            <a:chOff x="1008" y="1108"/>
            <a:chExt cx="4605" cy="1100"/>
          </a:xfrm>
        </p:grpSpPr>
        <p:sp>
          <p:nvSpPr>
            <p:cNvPr id="31754" name="Rectangle 5"/>
            <p:cNvSpPr>
              <a:spLocks noChangeArrowheads="1"/>
            </p:cNvSpPr>
            <p:nvPr/>
          </p:nvSpPr>
          <p:spPr bwMode="auto">
            <a:xfrm>
              <a:off x="1008" y="1920"/>
              <a:ext cx="3936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Text Box 6"/>
            <p:cNvSpPr txBox="1">
              <a:spLocks noChangeArrowheads="1"/>
            </p:cNvSpPr>
            <p:nvPr/>
          </p:nvSpPr>
          <p:spPr bwMode="auto">
            <a:xfrm>
              <a:off x="4166" y="1108"/>
              <a:ext cx="144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Check if the recent</a:t>
              </a:r>
            </a:p>
            <a:p>
              <a:r>
                <a:rPr lang="en-US" sz="2000">
                  <a:latin typeface="Tahoma" pitchFamily="34" charset="0"/>
                </a:rPr>
                <a:t>FETCH failed to</a:t>
              </a:r>
            </a:p>
            <a:p>
              <a:r>
                <a:rPr lang="en-US" sz="2000">
                  <a:latin typeface="Tahoma" pitchFamily="34" charset="0"/>
                </a:rPr>
                <a:t>get a tuple</a:t>
              </a:r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 flipH="1">
              <a:off x="4368" y="177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152" name="Group 8"/>
          <p:cNvGrpSpPr>
            <a:grpSpLocks/>
          </p:cNvGrpSpPr>
          <p:nvPr/>
        </p:nvGrpSpPr>
        <p:grpSpPr bwMode="auto">
          <a:xfrm>
            <a:off x="1600200" y="3505200"/>
            <a:ext cx="6858000" cy="2765425"/>
            <a:chOff x="1008" y="2208"/>
            <a:chExt cx="4320" cy="1742"/>
          </a:xfrm>
        </p:grpSpPr>
        <p:sp>
          <p:nvSpPr>
            <p:cNvPr id="31751" name="Rectangle 9"/>
            <p:cNvSpPr>
              <a:spLocks noChangeArrowheads="1"/>
            </p:cNvSpPr>
            <p:nvPr/>
          </p:nvSpPr>
          <p:spPr bwMode="auto">
            <a:xfrm>
              <a:off x="1008" y="2208"/>
              <a:ext cx="4320" cy="96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2918" y="3316"/>
              <a:ext cx="22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If Joe charges less than $3 for</a:t>
              </a:r>
            </a:p>
            <a:p>
              <a:r>
                <a:rPr lang="en-US" sz="2000">
                  <a:latin typeface="Tahoma" pitchFamily="34" charset="0"/>
                </a:rPr>
                <a:t>the beer, raise its price at</a:t>
              </a:r>
            </a:p>
            <a:p>
              <a:r>
                <a:rPr lang="en-US" sz="2000">
                  <a:latin typeface="Tahoma" pitchFamily="34" charset="0"/>
                </a:rPr>
                <a:t>Joe’s Bar by $1.</a:t>
              </a:r>
            </a:p>
          </p:txBody>
        </p:sp>
        <p:sp>
          <p:nvSpPr>
            <p:cNvPr id="31753" name="Line 11"/>
            <p:cNvSpPr>
              <a:spLocks noChangeShapeType="1"/>
            </p:cNvSpPr>
            <p:nvPr/>
          </p:nvSpPr>
          <p:spPr bwMode="auto">
            <a:xfrm flipH="1" flipV="1">
              <a:off x="3216" y="31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F8A7FC1-CD68-4E54-B112-E516D9F95CA2}" type="slidenum">
              <a:rPr lang="en-US" sz="1400" smtClean="0"/>
              <a:pPr/>
              <a:t>31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/>
              <a:t>Oracle uses a variant of SQL/PSM which it calls PL/SQL.</a:t>
            </a:r>
          </a:p>
          <a:p>
            <a:r>
              <a:rPr lang="en-US"/>
              <a:t>PL/SQL not only allows you to create and store procedures or functions, but it can be run from the </a:t>
            </a:r>
            <a:r>
              <a:rPr lang="en-US" i="1">
                <a:solidFill>
                  <a:srgbClr val="FF0066"/>
                </a:solidFill>
              </a:rPr>
              <a:t>generic query interface</a:t>
            </a:r>
            <a:r>
              <a:rPr lang="en-US"/>
              <a:t> (sqlplus), like any SQL statement.</a:t>
            </a:r>
          </a:p>
          <a:p>
            <a:r>
              <a:rPr lang="en-US"/>
              <a:t>Triggers are a part of PL/SQL.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AE6E23-2DD5-4F57-BBE9-DCDA890EEE60}" type="slidenum">
              <a:rPr lang="en-US" sz="1400" smtClean="0"/>
              <a:pPr/>
              <a:t>32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Differences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Compared with SQL standard triggers, Oracle has the following differences: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Action is a PL/SQL statement.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New/old tuples referenced automatically.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Strong constraints on trigger actions designed to make certain you can’t fire off an infinite sequence of triggers.</a:t>
            </a:r>
          </a:p>
          <a:p>
            <a:pPr marL="609600" indent="-609600"/>
            <a:r>
              <a:rPr lang="en-US" dirty="0"/>
              <a:t>See on-line or-triggers.html document.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171DB0F-E5AB-496C-BA52-F32047F30273}" type="slidenum">
              <a:rPr lang="en-US" sz="1400" smtClean="0"/>
              <a:pPr/>
              <a:t>33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SQLPlus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addition to stored procedures, one can write a PL/SQL statement that looks like the body of a procedure, but is executed once, like any SQL statement typed to the generic interface.</a:t>
            </a:r>
          </a:p>
          <a:p>
            <a:pPr lvl="1"/>
            <a:r>
              <a:rPr lang="en-US"/>
              <a:t>Oracle calls the generic interface “sqlplus.”</a:t>
            </a:r>
          </a:p>
          <a:p>
            <a:pPr lvl="1"/>
            <a:r>
              <a:rPr lang="en-US"/>
              <a:t>PL/SQL is really the “plus.”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67423DD-3589-4053-B09E-4DB5F1C8512D}" type="slidenum">
              <a:rPr lang="en-US" sz="1400" smtClean="0"/>
              <a:pPr/>
              <a:t>34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of PL/SQL Statements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DECLARE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&lt;declarations&gt;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BEGIN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&lt;statements&gt;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END;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run</a:t>
            </a:r>
          </a:p>
          <a:p>
            <a:r>
              <a:rPr lang="en-US" sz="2800"/>
              <a:t>The DECLARE section is optional.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2F36070-12DE-406D-BE04-BBAE4BBEA3DE}" type="slidenum">
              <a:rPr lang="en-US" sz="1400" smtClean="0"/>
              <a:pPr/>
              <a:t>35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of PL/SQL Procedure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CREATE OR REPLACE PROCEDURE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&lt;name&gt; (&lt;arguments&gt;) AS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&lt;optional declarations&gt;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BEGIN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&lt;PL/SQL statements&gt;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END;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run</a:t>
            </a:r>
          </a:p>
        </p:txBody>
      </p:sp>
      <p:grpSp>
        <p:nvGrpSpPr>
          <p:cNvPr id="149508" name="Group 4"/>
          <p:cNvGrpSpPr>
            <a:grpSpLocks/>
          </p:cNvGrpSpPr>
          <p:nvPr/>
        </p:nvGrpSpPr>
        <p:grpSpPr bwMode="auto">
          <a:xfrm>
            <a:off x="5105400" y="2514600"/>
            <a:ext cx="3016250" cy="708025"/>
            <a:chOff x="3216" y="1584"/>
            <a:chExt cx="1900" cy="446"/>
          </a:xfrm>
        </p:grpSpPr>
        <p:sp>
          <p:nvSpPr>
            <p:cNvPr id="36874" name="Rectangle 5"/>
            <p:cNvSpPr>
              <a:spLocks noChangeArrowheads="1"/>
            </p:cNvSpPr>
            <p:nvPr/>
          </p:nvSpPr>
          <p:spPr bwMode="auto">
            <a:xfrm>
              <a:off x="3216" y="1584"/>
              <a:ext cx="38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Text Box 6"/>
            <p:cNvSpPr txBox="1">
              <a:spLocks noChangeArrowheads="1"/>
            </p:cNvSpPr>
            <p:nvPr/>
          </p:nvSpPr>
          <p:spPr bwMode="auto">
            <a:xfrm>
              <a:off x="4118" y="1588"/>
              <a:ext cx="9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Notice AS</a:t>
              </a:r>
            </a:p>
            <a:p>
              <a:r>
                <a:rPr lang="en-US" sz="2000">
                  <a:latin typeface="Tahoma" pitchFamily="34" charset="0"/>
                </a:rPr>
                <a:t>needed here</a:t>
              </a:r>
            </a:p>
          </p:txBody>
        </p:sp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 flipH="1" flipV="1">
              <a:off x="3600" y="1728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512" name="Group 8"/>
          <p:cNvGrpSpPr>
            <a:grpSpLocks/>
          </p:cNvGrpSpPr>
          <p:nvPr/>
        </p:nvGrpSpPr>
        <p:grpSpPr bwMode="auto">
          <a:xfrm>
            <a:off x="685800" y="5105400"/>
            <a:ext cx="5346700" cy="1006475"/>
            <a:chOff x="432" y="3220"/>
            <a:chExt cx="3368" cy="634"/>
          </a:xfrm>
        </p:grpSpPr>
        <p:sp>
          <p:nvSpPr>
            <p:cNvPr id="36871" name="Rectangle 9"/>
            <p:cNvSpPr>
              <a:spLocks noChangeArrowheads="1"/>
            </p:cNvSpPr>
            <p:nvPr/>
          </p:nvSpPr>
          <p:spPr bwMode="auto">
            <a:xfrm>
              <a:off x="432" y="3312"/>
              <a:ext cx="480" cy="52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10"/>
            <p:cNvSpPr txBox="1">
              <a:spLocks noChangeArrowheads="1"/>
            </p:cNvSpPr>
            <p:nvPr/>
          </p:nvSpPr>
          <p:spPr bwMode="auto">
            <a:xfrm>
              <a:off x="2054" y="3220"/>
              <a:ext cx="174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Needed to store</a:t>
              </a:r>
            </a:p>
            <a:p>
              <a:r>
                <a:rPr lang="en-US" sz="2000">
                  <a:latin typeface="Tahoma" pitchFamily="34" charset="0"/>
                </a:rPr>
                <a:t>procedure in database;</a:t>
              </a:r>
            </a:p>
            <a:p>
              <a:r>
                <a:rPr lang="en-US" sz="2000">
                  <a:latin typeface="Tahoma" pitchFamily="34" charset="0"/>
                </a:rPr>
                <a:t>does not really run it.</a:t>
              </a:r>
            </a:p>
          </p:txBody>
        </p: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 flipH="1">
              <a:off x="912" y="3456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B152B92-673F-483C-84C7-A8F8ED39897F}" type="slidenum">
              <a:rPr lang="en-US" sz="1400" smtClean="0"/>
              <a:pPr/>
              <a:t>36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1143000"/>
          </a:xfrm>
        </p:spPr>
        <p:txBody>
          <a:bodyPr/>
          <a:lstStyle/>
          <a:p>
            <a:r>
              <a:rPr lang="en-US"/>
              <a:t>PL/SQL Declarations and Assignments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word DECLARE does not appear in front of each local declaration.</a:t>
            </a:r>
          </a:p>
          <a:p>
            <a:pPr lvl="1"/>
            <a:r>
              <a:rPr lang="en-US"/>
              <a:t>Just use the variable name and its type.</a:t>
            </a:r>
          </a:p>
          <a:p>
            <a:r>
              <a:rPr lang="en-US"/>
              <a:t>There is no word SET in assignments, and := is used in place of =.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x := y;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905869B-B7ED-40CD-B369-D2B091753F22}" type="slidenum">
              <a:rPr lang="en-US" sz="1400" smtClean="0"/>
              <a:pPr/>
              <a:t>37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Procedure Parameters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There are several differences in the forms of PL/SQL argument or local-variable declarations, compared with the SQL/PSM standard: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Order is name-mode-type, not mode-name-type.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INOUT is replaced by IN OUT in PL/SQL.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Several new types.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ED25910-B322-493F-AE29-AA7236D90F4D}" type="slidenum">
              <a:rPr lang="en-US" sz="1400" smtClean="0"/>
              <a:pPr/>
              <a:t>38</a:t>
            </a:fld>
            <a:endParaRPr 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r>
              <a:rPr lang="en-US"/>
              <a:t>In addition to the SQL types, NUMBER can be used to mean INT or REAL, as appropriate.</a:t>
            </a:r>
          </a:p>
          <a:p>
            <a:r>
              <a:rPr lang="en-US"/>
              <a:t>You can refer to the type of attribute </a:t>
            </a:r>
            <a:r>
              <a:rPr lang="en-US" i="1"/>
              <a:t>x</a:t>
            </a:r>
            <a:r>
              <a:rPr lang="en-US"/>
              <a:t>  of relation </a:t>
            </a:r>
            <a:r>
              <a:rPr lang="en-US" i="1"/>
              <a:t>R</a:t>
            </a:r>
            <a:r>
              <a:rPr lang="en-US"/>
              <a:t>  by R.x%TYPE.</a:t>
            </a:r>
          </a:p>
          <a:p>
            <a:pPr lvl="1"/>
            <a:r>
              <a:rPr lang="en-US"/>
              <a:t>Useful to avoid type mismatches.</a:t>
            </a:r>
          </a:p>
          <a:p>
            <a:pPr lvl="1"/>
            <a:r>
              <a:rPr lang="en-US"/>
              <a:t>Also, R%ROWTYPE is a tuple whose components have the types of R’s attributes.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A48436C-40E1-4B0A-9079-DFDAEF0B35AB}" type="slidenum">
              <a:rPr lang="en-US" sz="1400" smtClean="0"/>
              <a:pPr/>
              <a:t>39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Example:JoeMenu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procedure </a:t>
            </a:r>
            <a:r>
              <a:rPr lang="en-US">
                <a:solidFill>
                  <a:srgbClr val="CC6600"/>
                </a:solidFill>
              </a:rPr>
              <a:t>JoeMenu(b,p)</a:t>
            </a:r>
            <a:r>
              <a:rPr lang="en-US"/>
              <a:t> that adds beer </a:t>
            </a:r>
            <a:r>
              <a:rPr lang="en-US" i="1"/>
              <a:t>b</a:t>
            </a:r>
            <a:r>
              <a:rPr lang="en-US"/>
              <a:t>  at price </a:t>
            </a:r>
            <a:r>
              <a:rPr lang="en-US" i="1"/>
              <a:t>p</a:t>
            </a:r>
            <a:r>
              <a:rPr lang="en-US"/>
              <a:t>  to the beers sold by Joe (in relation Sells).</a:t>
            </a:r>
          </a:p>
          <a:p>
            <a:r>
              <a:rPr lang="en-US"/>
              <a:t>Here is the PL/SQL version.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8479150-0664-4EA8-8845-6E5656D0DA49}" type="slidenum">
              <a:rPr lang="en-US" sz="1400" smtClean="0"/>
              <a:pPr/>
              <a:t>4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r>
              <a:rPr lang="en-US"/>
              <a:t>PSM, or “</a:t>
            </a:r>
            <a:r>
              <a:rPr lang="en-US" i="1">
                <a:solidFill>
                  <a:srgbClr val="FF0066"/>
                </a:solidFill>
              </a:rPr>
              <a:t>persistent stored modules</a:t>
            </a:r>
            <a:r>
              <a:rPr lang="en-US"/>
              <a:t>,” allows us to store procedures as database schema elements.</a:t>
            </a:r>
          </a:p>
          <a:p>
            <a:r>
              <a:rPr lang="en-US"/>
              <a:t>PSM =  a mixture of conventional statements (if, while, etc.) and SQL.</a:t>
            </a:r>
          </a:p>
          <a:p>
            <a:r>
              <a:rPr lang="en-US"/>
              <a:t>Lets us do things we cannot do in SQL alone.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435B7C0-4C12-4E17-8DF5-5A3C97EA75BC}" type="slidenum">
              <a:rPr lang="en-US" sz="1400" smtClean="0"/>
              <a:pPr/>
              <a:t>40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JoeMenu in PL/SQL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CREATE OR REPLACE PROCEDURE </a:t>
            </a:r>
            <a:r>
              <a:rPr lang="en-US" sz="2800" dirty="0" err="1"/>
              <a:t>JoeMenu</a:t>
            </a:r>
            <a:r>
              <a:rPr lang="en-US" sz="2800" dirty="0"/>
              <a:t>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b IN </a:t>
            </a:r>
            <a:r>
              <a:rPr lang="en-US" sz="2800" dirty="0" err="1"/>
              <a:t>Sells.beer%TYPE</a:t>
            </a:r>
            <a:r>
              <a:rPr lang="en-US" sz="2800" dirty="0"/>
              <a:t>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p IN </a:t>
            </a:r>
            <a:r>
              <a:rPr lang="en-US" sz="2800" dirty="0" err="1"/>
              <a:t>Sells.price%TYPE</a:t>
            </a:r>
            <a:endParaRPr lang="en-US" sz="28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)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BEGIN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	INSERT INTO Sells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	VALUES (’</a:t>
            </a:r>
            <a:r>
              <a:rPr lang="en-US" sz="2800" dirty="0" err="1"/>
              <a:t>Joe’’s</a:t>
            </a:r>
            <a:r>
              <a:rPr lang="en-US" sz="2800" dirty="0"/>
              <a:t> Bar’, b, p);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END;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run</a:t>
            </a:r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1828800" y="2438400"/>
            <a:ext cx="6121400" cy="2003425"/>
            <a:chOff x="1152" y="1536"/>
            <a:chExt cx="3856" cy="1262"/>
          </a:xfrm>
        </p:grpSpPr>
        <p:sp>
          <p:nvSpPr>
            <p:cNvPr id="41990" name="Rectangle 5"/>
            <p:cNvSpPr>
              <a:spLocks noChangeArrowheads="1"/>
            </p:cNvSpPr>
            <p:nvPr/>
          </p:nvSpPr>
          <p:spPr bwMode="auto">
            <a:xfrm>
              <a:off x="1152" y="1536"/>
              <a:ext cx="1824" cy="5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Text Box 6"/>
            <p:cNvSpPr txBox="1">
              <a:spLocks noChangeArrowheads="1"/>
            </p:cNvSpPr>
            <p:nvPr/>
          </p:nvSpPr>
          <p:spPr bwMode="auto">
            <a:xfrm>
              <a:off x="3590" y="1972"/>
              <a:ext cx="141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Notice these types</a:t>
              </a:r>
            </a:p>
            <a:p>
              <a:r>
                <a:rPr lang="en-US" sz="2000">
                  <a:latin typeface="Tahoma" pitchFamily="34" charset="0"/>
                </a:rPr>
                <a:t>will be suitable</a:t>
              </a:r>
            </a:p>
            <a:p>
              <a:r>
                <a:rPr lang="en-US" sz="2000">
                  <a:latin typeface="Tahoma" pitchFamily="34" charset="0"/>
                </a:rPr>
                <a:t>for the intended</a:t>
              </a:r>
            </a:p>
            <a:p>
              <a:r>
                <a:rPr lang="en-US" sz="2000">
                  <a:latin typeface="Tahoma" pitchFamily="34" charset="0"/>
                </a:rPr>
                <a:t>uses of</a:t>
              </a:r>
              <a:r>
                <a:rPr lang="en-US" sz="2000" i="1">
                  <a:latin typeface="Tahoma" pitchFamily="34" charset="0"/>
                </a:rPr>
                <a:t> b</a:t>
              </a:r>
              <a:r>
                <a:rPr lang="en-US" sz="2000">
                  <a:latin typeface="Tahoma" pitchFamily="34" charset="0"/>
                </a:rPr>
                <a:t> and </a:t>
              </a:r>
              <a:r>
                <a:rPr lang="en-US" sz="2000" i="1">
                  <a:latin typeface="Tahoma" pitchFamily="34" charset="0"/>
                </a:rPr>
                <a:t>p</a:t>
              </a:r>
              <a:r>
                <a:rPr lang="en-US" sz="2000">
                  <a:latin typeface="Tahoma" pitchFamily="34" charset="0"/>
                </a:rPr>
                <a:t>.</a:t>
              </a:r>
            </a:p>
          </p:txBody>
        </p:sp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 flipV="1">
              <a:off x="2976" y="182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1715DAF-D43F-41DD-BC71-DC673ED8D85A}" type="slidenum">
              <a:rPr lang="en-US" sz="1400" smtClean="0"/>
              <a:pPr/>
              <a:t>41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Branching Statements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IF … in SQL/PSM, but:</a:t>
            </a:r>
          </a:p>
          <a:p>
            <a:r>
              <a:rPr lang="en-US"/>
              <a:t>Use ELSIF in place of ELSEIF.</a:t>
            </a:r>
          </a:p>
          <a:p>
            <a:r>
              <a:rPr lang="en-US"/>
              <a:t>Viz.: IF … THEN … ELSIF … THEN … ELSIF … THEN … ELSE … END IF;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994FA2D-07F0-47ED-BA62-9174140D0346}" type="slidenum">
              <a:rPr lang="en-US" sz="1400" smtClean="0"/>
              <a:pPr/>
              <a:t>42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Loops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LOOP … END LOOP as in SQL/PSM.</a:t>
            </a:r>
          </a:p>
          <a:p>
            <a:r>
              <a:rPr lang="en-US"/>
              <a:t>Instead of LEAVE … , PL/SQL uses  	EXIT WHEN &lt;condition&gt;</a:t>
            </a:r>
          </a:p>
          <a:p>
            <a:r>
              <a:rPr lang="en-US"/>
              <a:t>And when the condition is that cursor </a:t>
            </a:r>
            <a:r>
              <a:rPr lang="en-US" i="1"/>
              <a:t>c</a:t>
            </a:r>
            <a:r>
              <a:rPr lang="en-US"/>
              <a:t>  has found no tuple, we can write c%NOTFOUND as the condition.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C3C710C-8328-4C3E-94F4-3E3BD86E2750}" type="slidenum">
              <a:rPr lang="en-US" sz="1400" smtClean="0"/>
              <a:pPr/>
              <a:t>43</a:t>
            </a:fld>
            <a:endParaRPr 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Cursors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form of a PL/SQL cursor declaration is:                                 	CURSOR &lt;name&gt; IS &lt;query&gt;;</a:t>
            </a:r>
          </a:p>
          <a:p>
            <a:r>
              <a:rPr lang="en-US"/>
              <a:t>To fetch from cursor c, say:             	FETCH c INTO &lt;variable(s)&gt;;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5890C53-703A-4865-AE33-7476EFCC8FC0}" type="slidenum">
              <a:rPr lang="en-US" sz="1400" smtClean="0"/>
              <a:pPr/>
              <a:t>44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JoeGouge() in PL/SQL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</a:t>
            </a:r>
            <a:r>
              <a:rPr lang="en-US">
                <a:solidFill>
                  <a:srgbClr val="CC6600"/>
                </a:solidFill>
              </a:rPr>
              <a:t>JoeGouge()</a:t>
            </a:r>
            <a:r>
              <a:rPr lang="en-US"/>
              <a:t> sends a cursor through the Joe’s-Bar portion of Sells, and raises by $1 the price of each beer Joe’s Bar sells, if that price was initially under $3.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0D5EDD1-0980-495D-8722-89CFC44039F6}" type="slidenum">
              <a:rPr lang="en-US" sz="1400" smtClean="0"/>
              <a:pPr/>
              <a:t>45</a:t>
            </a:fld>
            <a:endParaRPr 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solidFill>
                  <a:schemeClr val="tx1"/>
                </a:solidFill>
              </a:rPr>
              <a:t>JoeGouge()</a:t>
            </a:r>
            <a:r>
              <a:rPr lang="en-US"/>
              <a:t> Declarations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OR REPLACE PROCEDURE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JoeGouge() AS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theBeer Sells.beer%TYPE;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thePrice Sells.price%TYPE;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CURSOR c IS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SELECT beer, price FROM Sells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WHERE bar = ’Joe’’s Bar’;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0214E77-B4D2-4C38-A032-9F02729C74E7}" type="slidenum">
              <a:rPr lang="en-US" sz="1400" smtClean="0"/>
              <a:pPr/>
              <a:t>46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JoeGouge() Body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BEGIN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OPEN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LOOP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	FETCH c INTO </a:t>
            </a:r>
            <a:r>
              <a:rPr lang="en-US" sz="2400" dirty="0" err="1"/>
              <a:t>theBeer</a:t>
            </a:r>
            <a:r>
              <a:rPr lang="en-US" sz="2400" dirty="0"/>
              <a:t>, </a:t>
            </a:r>
            <a:r>
              <a:rPr lang="en-US" sz="2400" dirty="0" err="1"/>
              <a:t>thePrice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	EXIT WHEN </a:t>
            </a:r>
            <a:r>
              <a:rPr lang="en-US" sz="2400" dirty="0" err="1"/>
              <a:t>c%NOTFOUND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	IF </a:t>
            </a:r>
            <a:r>
              <a:rPr lang="en-US" sz="2400" dirty="0" err="1"/>
              <a:t>thePrice</a:t>
            </a:r>
            <a:r>
              <a:rPr lang="en-US" sz="2400" dirty="0"/>
              <a:t> &lt; 3.00 THEN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	   UPDATE Sells SET price = </a:t>
            </a:r>
            <a:r>
              <a:rPr lang="en-US" sz="2400" dirty="0" err="1"/>
              <a:t>thePrice</a:t>
            </a:r>
            <a:r>
              <a:rPr lang="en-US" sz="2400" dirty="0"/>
              <a:t> + 1.00;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	   WHERE bar = ’</a:t>
            </a:r>
            <a:r>
              <a:rPr lang="en-US" sz="2400" dirty="0" err="1"/>
              <a:t>Joe’’s</a:t>
            </a:r>
            <a:r>
              <a:rPr lang="en-US" sz="2400" dirty="0"/>
              <a:t> Bar’ AND beer = </a:t>
            </a:r>
            <a:r>
              <a:rPr lang="en-US" sz="2400" dirty="0" err="1"/>
              <a:t>theBeer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	END IF;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END LOOP;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CLOSE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END;</a:t>
            </a:r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1600200" y="2520950"/>
            <a:ext cx="6921500" cy="1212850"/>
            <a:chOff x="1008" y="1588"/>
            <a:chExt cx="4360" cy="764"/>
          </a:xfrm>
        </p:grpSpPr>
        <p:sp>
          <p:nvSpPr>
            <p:cNvPr id="48138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249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Text Box 6"/>
            <p:cNvSpPr txBox="1">
              <a:spLocks noChangeArrowheads="1"/>
            </p:cNvSpPr>
            <p:nvPr/>
          </p:nvSpPr>
          <p:spPr bwMode="auto">
            <a:xfrm>
              <a:off x="4166" y="1588"/>
              <a:ext cx="120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How PL/SQL</a:t>
              </a:r>
            </a:p>
            <a:p>
              <a:r>
                <a:rPr lang="en-US" sz="2000">
                  <a:latin typeface="Tahoma" pitchFamily="34" charset="0"/>
                </a:rPr>
                <a:t>breaks a cursor</a:t>
              </a:r>
            </a:p>
            <a:p>
              <a:r>
                <a:rPr lang="en-US" sz="2000">
                  <a:latin typeface="Tahoma" pitchFamily="34" charset="0"/>
                </a:rPr>
                <a:t>loop</a:t>
              </a:r>
            </a:p>
          </p:txBody>
        </p:sp>
        <p:sp>
          <p:nvSpPr>
            <p:cNvPr id="48140" name="Line 7"/>
            <p:cNvSpPr>
              <a:spLocks noChangeShapeType="1"/>
            </p:cNvSpPr>
            <p:nvPr/>
          </p:nvSpPr>
          <p:spPr bwMode="auto">
            <a:xfrm flipH="1">
              <a:off x="3504" y="206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3886200" y="4191000"/>
            <a:ext cx="4559300" cy="2003425"/>
            <a:chOff x="2448" y="2640"/>
            <a:chExt cx="2872" cy="1262"/>
          </a:xfrm>
        </p:grpSpPr>
        <p:sp>
          <p:nvSpPr>
            <p:cNvPr id="48135" name="Rectangle 9"/>
            <p:cNvSpPr>
              <a:spLocks noChangeArrowheads="1"/>
            </p:cNvSpPr>
            <p:nvPr/>
          </p:nvSpPr>
          <p:spPr bwMode="auto">
            <a:xfrm>
              <a:off x="2448" y="2640"/>
              <a:ext cx="244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Text Box 10"/>
            <p:cNvSpPr txBox="1">
              <a:spLocks noChangeArrowheads="1"/>
            </p:cNvSpPr>
            <p:nvPr/>
          </p:nvSpPr>
          <p:spPr bwMode="auto">
            <a:xfrm>
              <a:off x="2774" y="3268"/>
              <a:ext cx="254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Note this is a SET clause</a:t>
              </a:r>
            </a:p>
            <a:p>
              <a:r>
                <a:rPr lang="en-US" sz="2000">
                  <a:latin typeface="Tahoma" pitchFamily="34" charset="0"/>
                </a:rPr>
                <a:t>in an UPDATE, not an assignment.</a:t>
              </a:r>
            </a:p>
            <a:p>
              <a:r>
                <a:rPr lang="en-US" sz="2000">
                  <a:latin typeface="Tahoma" pitchFamily="34" charset="0"/>
                </a:rPr>
                <a:t>PL/SQL uses := for assignments.</a:t>
              </a:r>
            </a:p>
          </p:txBody>
        </p:sp>
        <p:sp>
          <p:nvSpPr>
            <p:cNvPr id="48137" name="Line 11"/>
            <p:cNvSpPr>
              <a:spLocks noChangeShapeType="1"/>
            </p:cNvSpPr>
            <p:nvPr/>
          </p:nvSpPr>
          <p:spPr bwMode="auto">
            <a:xfrm flipV="1">
              <a:off x="3024" y="288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C49F925-93E4-4C7A-83D2-D584ECFE0F28}" type="slidenum">
              <a:rPr lang="en-US" sz="1400" smtClean="0"/>
              <a:pPr/>
              <a:t>47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Tuple-Valued Variables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PL/SQL allows a variable </a:t>
            </a:r>
            <a:r>
              <a:rPr lang="en-US" i="1"/>
              <a:t>x</a:t>
            </a:r>
            <a:r>
              <a:rPr lang="en-US"/>
              <a:t>  to have a tuple type.</a:t>
            </a:r>
          </a:p>
          <a:p>
            <a:r>
              <a:rPr lang="en-US"/>
              <a:t>x R%ROWTYPE gives </a:t>
            </a:r>
            <a:r>
              <a:rPr lang="en-US" i="1"/>
              <a:t>x</a:t>
            </a:r>
            <a:r>
              <a:rPr lang="en-US"/>
              <a:t>  the type of R’s tuples.</a:t>
            </a:r>
          </a:p>
          <a:p>
            <a:r>
              <a:rPr lang="en-US" i="1"/>
              <a:t>R</a:t>
            </a:r>
            <a:r>
              <a:rPr lang="en-US"/>
              <a:t> could be either a relation or a cursor.</a:t>
            </a:r>
          </a:p>
          <a:p>
            <a:r>
              <a:rPr lang="en-US"/>
              <a:t>x.a gives the value of the component for attribute </a:t>
            </a:r>
            <a:r>
              <a:rPr lang="en-US" i="1"/>
              <a:t>a</a:t>
            </a:r>
            <a:r>
              <a:rPr lang="en-US"/>
              <a:t>  in the tuple </a:t>
            </a:r>
            <a:r>
              <a:rPr lang="en-US" i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2163BF-CC0D-4D19-A58C-4C50FD0B8335}" type="slidenum">
              <a:rPr lang="en-US" sz="1400" smtClean="0"/>
              <a:pPr/>
              <a:t>48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Tuple Type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Repeat of JoeGouge() declarations with variable </a:t>
            </a:r>
            <a:r>
              <a:rPr lang="en-US" i="1"/>
              <a:t>bp</a:t>
            </a:r>
            <a:r>
              <a:rPr lang="en-US"/>
              <a:t>  of type beer-price pairs.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OR REPLACE PROCEDURE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JoeGouge()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CURSOR c IS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SELECT beer, price FROM Sells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WHERE bar = ’Joe’’s Bar’;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bp c%ROWTYPE;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E5FE463-9A99-4544-BDE9-9FD16E8BE508}" type="slidenum">
              <a:rPr lang="en-US" sz="1400" smtClean="0"/>
              <a:pPr/>
              <a:t>49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JoeGouge()</a:t>
            </a:r>
            <a:r>
              <a:rPr lang="en-US"/>
              <a:t> Body Using </a:t>
            </a:r>
            <a:r>
              <a:rPr lang="en-US" i="1"/>
              <a:t>bp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BEGIN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OPEN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LOOP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FETCH c INTO bp;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EXIT WHEN c%NOTFOUND;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IF bp.price &lt; 3.00 THEN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   UPDATE Sells SET price = bp.price + 1.00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   WHERE bar = ’Joe’’s Bar’ AND beer =bp.beer;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END IF;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END LOOP;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CLOSE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END;</a:t>
            </a:r>
          </a:p>
        </p:txBody>
      </p:sp>
      <p:grpSp>
        <p:nvGrpSpPr>
          <p:cNvPr id="163844" name="Group 4"/>
          <p:cNvGrpSpPr>
            <a:grpSpLocks/>
          </p:cNvGrpSpPr>
          <p:nvPr/>
        </p:nvGrpSpPr>
        <p:grpSpPr bwMode="auto">
          <a:xfrm>
            <a:off x="1981200" y="3733800"/>
            <a:ext cx="6096000" cy="2613025"/>
            <a:chOff x="1248" y="2352"/>
            <a:chExt cx="3840" cy="1646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1248" y="2352"/>
              <a:ext cx="768" cy="288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3456" y="2592"/>
              <a:ext cx="768" cy="288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Rectangle 7"/>
            <p:cNvSpPr>
              <a:spLocks noChangeArrowheads="1"/>
            </p:cNvSpPr>
            <p:nvPr/>
          </p:nvSpPr>
          <p:spPr bwMode="auto">
            <a:xfrm>
              <a:off x="4368" y="2880"/>
              <a:ext cx="720" cy="288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Text Box 8"/>
            <p:cNvSpPr txBox="1">
              <a:spLocks noChangeArrowheads="1"/>
            </p:cNvSpPr>
            <p:nvPr/>
          </p:nvSpPr>
          <p:spPr bwMode="auto">
            <a:xfrm>
              <a:off x="3254" y="3364"/>
              <a:ext cx="18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Components of bp are</a:t>
              </a:r>
            </a:p>
            <a:p>
              <a:r>
                <a:rPr lang="en-US" sz="2000">
                  <a:latin typeface="Tahoma" pitchFamily="34" charset="0"/>
                </a:rPr>
                <a:t>obtained with a dot and</a:t>
              </a:r>
            </a:p>
            <a:p>
              <a:r>
                <a:rPr lang="en-US" sz="2000">
                  <a:latin typeface="Tahoma" pitchFamily="34" charset="0"/>
                </a:rPr>
                <a:t>the attribute name</a:t>
              </a:r>
            </a:p>
          </p:txBody>
        </p:sp>
        <p:sp>
          <p:nvSpPr>
            <p:cNvPr id="51210" name="Line 9"/>
            <p:cNvSpPr>
              <a:spLocks noChangeShapeType="1"/>
            </p:cNvSpPr>
            <p:nvPr/>
          </p:nvSpPr>
          <p:spPr bwMode="auto">
            <a:xfrm flipH="1" flipV="1">
              <a:off x="1680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 flipV="1">
              <a:off x="3696" y="288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1"/>
            <p:cNvSpPr>
              <a:spLocks noChangeShapeType="1"/>
            </p:cNvSpPr>
            <p:nvPr/>
          </p:nvSpPr>
          <p:spPr bwMode="auto">
            <a:xfrm flipV="1">
              <a:off x="4128" y="31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8BBB4B4-82F5-401B-86DD-A3E5F116844D}" type="slidenum">
              <a:rPr lang="en-US" sz="1400" smtClean="0"/>
              <a:pPr/>
              <a:t>5</a:t>
            </a:fld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PSM Form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CREATE PROCEDURE &lt;name&gt;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&lt;parameter list&gt; 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&lt;optional local declarations&gt;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&lt;body&gt;;</a:t>
            </a:r>
          </a:p>
          <a:p>
            <a:r>
              <a:rPr lang="en-US"/>
              <a:t>Function alternative: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CREATE FUNCTION &lt;name&gt;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&lt;parameter list&gt; ) RETURNS &lt;type&gt;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7C85D52-5E5A-45F3-BB20-2610B0F093A7}" type="slidenum">
              <a:rPr lang="en-US" sz="1400" smtClean="0"/>
              <a:pPr/>
              <a:t>50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SQL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Key idea</a:t>
            </a:r>
            <a:r>
              <a:rPr lang="en-US"/>
              <a:t>: A preprocessor turns SQL statements into procedure calls that fit with the surrounding host-language code.</a:t>
            </a:r>
          </a:p>
          <a:p>
            <a:r>
              <a:rPr lang="en-US"/>
              <a:t>All embedded SQL statements begin with EXEC SQL, so the preprocessor can find them easily.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043D6D5-6879-4001-BC1C-84D49A94A6D5}" type="slidenum">
              <a:rPr lang="en-US" sz="1400" smtClean="0"/>
              <a:pPr/>
              <a:t>51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To connect SQL and the host-language program, the two parts must share some variables.</a:t>
            </a:r>
          </a:p>
          <a:p>
            <a:r>
              <a:rPr lang="en-US"/>
              <a:t>Declarations of shared variables are bracketed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EXEC SQL BEGIN DECLARE SECTION;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&lt;host-language declarations&gt;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EXEC SQL END DECLARE SECTION;</a:t>
            </a:r>
          </a:p>
        </p:txBody>
      </p:sp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0" y="4648200"/>
            <a:ext cx="2895600" cy="1676400"/>
            <a:chOff x="0" y="2928"/>
            <a:chExt cx="1824" cy="1056"/>
          </a:xfrm>
        </p:grpSpPr>
        <p:sp>
          <p:nvSpPr>
            <p:cNvPr id="53254" name="Rectangle 4"/>
            <p:cNvSpPr>
              <a:spLocks noChangeArrowheads="1"/>
            </p:cNvSpPr>
            <p:nvPr/>
          </p:nvSpPr>
          <p:spPr bwMode="auto">
            <a:xfrm>
              <a:off x="672" y="2928"/>
              <a:ext cx="1152" cy="336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672" y="3648"/>
              <a:ext cx="1152" cy="336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Text Box 7"/>
            <p:cNvSpPr txBox="1">
              <a:spLocks noChangeArrowheads="1"/>
            </p:cNvSpPr>
            <p:nvPr/>
          </p:nvSpPr>
          <p:spPr bwMode="auto">
            <a:xfrm>
              <a:off x="0" y="3216"/>
              <a:ext cx="63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Always</a:t>
              </a:r>
            </a:p>
            <a:p>
              <a:r>
                <a:rPr lang="en-US" sz="2000">
                  <a:latin typeface="Tahoma" pitchFamily="34" charset="0"/>
                </a:rPr>
                <a:t>needed</a:t>
              </a:r>
            </a:p>
          </p:txBody>
        </p:sp>
        <p:sp>
          <p:nvSpPr>
            <p:cNvPr id="53257" name="Line 8"/>
            <p:cNvSpPr>
              <a:spLocks noChangeShapeType="1"/>
            </p:cNvSpPr>
            <p:nvPr/>
          </p:nvSpPr>
          <p:spPr bwMode="auto">
            <a:xfrm flipV="1">
              <a:off x="384" y="307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9"/>
            <p:cNvSpPr>
              <a:spLocks noChangeShapeType="1"/>
            </p:cNvSpPr>
            <p:nvPr/>
          </p:nvSpPr>
          <p:spPr bwMode="auto">
            <a:xfrm>
              <a:off x="384" y="36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CE17555-B8CB-4609-A5F3-86E9503903A1}" type="slidenum">
              <a:rPr lang="en-US" sz="1400" smtClean="0"/>
              <a:pPr/>
              <a:t>52</a:t>
            </a:fld>
            <a:endParaRPr 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Shared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SQL, the shared variables must be preceded by a colon.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may be used as constants provided by the host-language program.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may get values from SQL statements and pass those values to the host-language program.</a:t>
            </a:r>
          </a:p>
          <a:p>
            <a:pPr>
              <a:lnSpc>
                <a:spcPct val="90000"/>
              </a:lnSpc>
            </a:pPr>
            <a:r>
              <a:rPr lang="en-US" dirty="0"/>
              <a:t>In the host language, shared variables behave like any other variable.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35802E5-EE40-4679-8B69-D3E1B86BFF58}" type="slidenum">
              <a:rPr lang="en-US" sz="1400" smtClean="0"/>
              <a:pPr/>
              <a:t>53</a:t>
            </a:fld>
            <a:endParaRPr 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Looking Up Prices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We’ll use C with embedded SQL to sketch the important parts of a function that obtains a beer and a bar, and looks up the price of that beer at that bar.</a:t>
            </a:r>
          </a:p>
          <a:p>
            <a:r>
              <a:rPr lang="en-US"/>
              <a:t>Assumes database has our usual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relation.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035D4A7-EDE7-4846-98BB-7C1D597542F1}" type="slidenum">
              <a:rPr lang="en-US" sz="1400" smtClean="0"/>
              <a:pPr/>
              <a:t>54</a:t>
            </a:fld>
            <a:endParaRPr 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 Plus SQL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EXEC SQL BEGIN DECLARE SECTION;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char theBar[21], theBeer[21];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float thePrice;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EXEC SQL END DECLARE SECTION;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/* obtain values for theBar and theBeer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EXEC SQL SELECT price INTO :thePrice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FROM Sells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WHERE bar = :theBar AND beer = :theBeer;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/* do something with thePrice */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1905000" y="2216150"/>
            <a:ext cx="6880225" cy="1311275"/>
            <a:chOff x="1200" y="1396"/>
            <a:chExt cx="4334" cy="826"/>
          </a:xfrm>
        </p:grpSpPr>
        <p:sp>
          <p:nvSpPr>
            <p:cNvPr id="56330" name="Rectangle 4"/>
            <p:cNvSpPr>
              <a:spLocks noChangeArrowheads="1"/>
            </p:cNvSpPr>
            <p:nvPr/>
          </p:nvSpPr>
          <p:spPr bwMode="auto">
            <a:xfrm>
              <a:off x="1200" y="1536"/>
              <a:ext cx="2400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Text Box 5"/>
            <p:cNvSpPr txBox="1">
              <a:spLocks noChangeArrowheads="1"/>
            </p:cNvSpPr>
            <p:nvPr/>
          </p:nvSpPr>
          <p:spPr bwMode="auto">
            <a:xfrm>
              <a:off x="4406" y="1396"/>
              <a:ext cx="112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Note 21-char</a:t>
              </a:r>
            </a:p>
            <a:p>
              <a:r>
                <a:rPr lang="en-US" sz="2000">
                  <a:latin typeface="Tahoma" pitchFamily="34" charset="0"/>
                </a:rPr>
                <a:t>arrays needed</a:t>
              </a:r>
            </a:p>
            <a:p>
              <a:r>
                <a:rPr lang="en-US" sz="2000">
                  <a:latin typeface="Tahoma" pitchFamily="34" charset="0"/>
                </a:rPr>
                <a:t>for 20 chars +</a:t>
              </a:r>
            </a:p>
            <a:p>
              <a:r>
                <a:rPr lang="en-US" sz="2000">
                  <a:latin typeface="Tahoma" pitchFamily="34" charset="0"/>
                </a:rPr>
                <a:t>endmarker</a:t>
              </a:r>
            </a:p>
          </p:txBody>
        </p:sp>
        <p:sp>
          <p:nvSpPr>
            <p:cNvPr id="56332" name="Line 6"/>
            <p:cNvSpPr>
              <a:spLocks noChangeShapeType="1"/>
            </p:cNvSpPr>
            <p:nvPr/>
          </p:nvSpPr>
          <p:spPr bwMode="auto">
            <a:xfrm flipH="1" flipV="1">
              <a:off x="3600" y="1680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1066800" y="4343400"/>
            <a:ext cx="7499350" cy="2232025"/>
            <a:chOff x="672" y="2736"/>
            <a:chExt cx="4534" cy="1406"/>
          </a:xfrm>
        </p:grpSpPr>
        <p:sp>
          <p:nvSpPr>
            <p:cNvPr id="56327" name="Rectangle 8"/>
            <p:cNvSpPr>
              <a:spLocks noChangeArrowheads="1"/>
            </p:cNvSpPr>
            <p:nvPr/>
          </p:nvSpPr>
          <p:spPr bwMode="auto">
            <a:xfrm>
              <a:off x="672" y="2736"/>
              <a:ext cx="4320" cy="86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Text Box 9"/>
            <p:cNvSpPr txBox="1">
              <a:spLocks noChangeArrowheads="1"/>
            </p:cNvSpPr>
            <p:nvPr/>
          </p:nvSpPr>
          <p:spPr bwMode="auto">
            <a:xfrm>
              <a:off x="4165" y="3700"/>
              <a:ext cx="10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SELECT-INTO</a:t>
              </a:r>
            </a:p>
            <a:p>
              <a:r>
                <a:rPr lang="en-US" sz="2000">
                  <a:latin typeface="Tahoma" pitchFamily="34" charset="0"/>
                </a:rPr>
                <a:t>as in PSM</a:t>
              </a:r>
            </a:p>
          </p:txBody>
        </p:sp>
        <p:sp>
          <p:nvSpPr>
            <p:cNvPr id="56329" name="Line 10"/>
            <p:cNvSpPr>
              <a:spLocks noChangeShapeType="1"/>
            </p:cNvSpPr>
            <p:nvPr/>
          </p:nvSpPr>
          <p:spPr bwMode="auto">
            <a:xfrm flipH="1" flipV="1">
              <a:off x="3600" y="360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E8728F0-077E-4203-A462-6F429D495BEE}" type="slidenum">
              <a:rPr lang="en-US" sz="1400" smtClean="0"/>
              <a:pPr/>
              <a:t>55</a:t>
            </a:fld>
            <a:endParaRPr 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Queries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Embedded SQL has the same limitations as PSM regarding queries:</a:t>
            </a:r>
          </a:p>
          <a:p>
            <a:pPr lvl="1"/>
            <a:r>
              <a:rPr lang="en-US"/>
              <a:t>SELECT-INTO for a query guaranteed to produce a single tuple.</a:t>
            </a:r>
          </a:p>
          <a:p>
            <a:pPr lvl="1"/>
            <a:r>
              <a:rPr lang="en-US"/>
              <a:t>Otherwise, you have to use a cursor.</a:t>
            </a:r>
          </a:p>
          <a:p>
            <a:pPr lvl="2"/>
            <a:r>
              <a:rPr lang="en-US"/>
              <a:t>Small syntactic differences, but the key ideas are the same.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B12BD8B-B168-4F0E-A585-6F8F3D501B53}" type="slidenum">
              <a:rPr lang="en-US" sz="1400" smtClean="0"/>
              <a:pPr/>
              <a:t>56</a:t>
            </a:fld>
            <a:endParaRPr 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 Statements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572000"/>
          </a:xfrm>
        </p:spPr>
        <p:txBody>
          <a:bodyPr/>
          <a:lstStyle/>
          <a:p>
            <a:r>
              <a:rPr lang="en-US" sz="2800"/>
              <a:t>Declare a cursor </a:t>
            </a:r>
            <a:r>
              <a:rPr lang="en-US" sz="2800" i="1"/>
              <a:t>c</a:t>
            </a:r>
            <a:r>
              <a:rPr lang="en-US" sz="2800"/>
              <a:t> with: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EXEC SQL DECLARE </a:t>
            </a:r>
            <a:r>
              <a:rPr lang="en-US" sz="2800" i="1"/>
              <a:t>c</a:t>
            </a:r>
            <a:r>
              <a:rPr lang="en-US" sz="2800"/>
              <a:t>  CURSOR FOR &lt;query&gt;;</a:t>
            </a:r>
          </a:p>
          <a:p>
            <a:r>
              <a:rPr lang="en-US" sz="2800"/>
              <a:t>Open and close cursor c with: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EXEC SQL OPEN CURSOR c;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EXEC SQL CLOSE CURSOR c;</a:t>
            </a:r>
          </a:p>
          <a:p>
            <a:r>
              <a:rPr lang="en-US" sz="2800"/>
              <a:t>Fetch from </a:t>
            </a:r>
            <a:r>
              <a:rPr lang="en-US" sz="2800" i="1"/>
              <a:t>c</a:t>
            </a:r>
            <a:r>
              <a:rPr lang="en-US" sz="2800"/>
              <a:t>  by: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EXEC SQL FETCH c INTO &lt;variable(s)&gt;;</a:t>
            </a:r>
          </a:p>
          <a:p>
            <a:pPr lvl="1"/>
            <a:r>
              <a:rPr lang="en-US" sz="2400"/>
              <a:t>Macro NOT FOUND is true if and only if the FETCH fails to find a tuple.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2C701E8-C41A-434B-B374-763DA4A1E75F}" type="slidenum">
              <a:rPr lang="en-US" sz="1400" smtClean="0"/>
              <a:pPr/>
              <a:t>57</a:t>
            </a:fld>
            <a:endParaRPr 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Print Joe’s Menu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write C + SQL to print Joe’s menu – the list of beer-price pairs that we find in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with bar = Joe’s Bar.</a:t>
            </a:r>
          </a:p>
          <a:p>
            <a:r>
              <a:rPr lang="en-US"/>
              <a:t>A cursor will visit each Sells tuple that has bar = Joe’s Bar.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4910BC9-CB6B-4427-849B-8B5320A8C821}" type="slidenum">
              <a:rPr lang="en-US" sz="1400" smtClean="0"/>
              <a:pPr/>
              <a:t>58</a:t>
            </a:fld>
            <a:endParaRPr 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Declarations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EXEC SQL BEGIN DECLARE SECTION;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char theBeer[21]; float thePrice;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EXEC SQL END DECLARE SECTION;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EXEC SQL DECLARE c CURSOR FOR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SELECT beer, price 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 bar = ’Joe’’s Bar’;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685800" y="3810000"/>
            <a:ext cx="6630988" cy="2613025"/>
            <a:chOff x="432" y="2400"/>
            <a:chExt cx="4177" cy="1646"/>
          </a:xfrm>
        </p:grpSpPr>
        <p:sp>
          <p:nvSpPr>
            <p:cNvPr id="60422" name="Rectangle 4"/>
            <p:cNvSpPr>
              <a:spLocks noChangeArrowheads="1"/>
            </p:cNvSpPr>
            <p:nvPr/>
          </p:nvSpPr>
          <p:spPr bwMode="auto">
            <a:xfrm>
              <a:off x="432" y="2400"/>
              <a:ext cx="4128" cy="105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Text Box 5"/>
            <p:cNvSpPr txBox="1">
              <a:spLocks noChangeArrowheads="1"/>
            </p:cNvSpPr>
            <p:nvPr/>
          </p:nvSpPr>
          <p:spPr bwMode="auto">
            <a:xfrm>
              <a:off x="2534" y="3604"/>
              <a:ext cx="207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The cursor declaration goes</a:t>
              </a:r>
            </a:p>
            <a:p>
              <a:r>
                <a:rPr lang="en-US" sz="2000">
                  <a:latin typeface="Tahoma" pitchFamily="34" charset="0"/>
                </a:rPr>
                <a:t>outside the declare-section</a:t>
              </a:r>
            </a:p>
          </p:txBody>
        </p:sp>
        <p:sp>
          <p:nvSpPr>
            <p:cNvPr id="60424" name="Line 6"/>
            <p:cNvSpPr>
              <a:spLocks noChangeShapeType="1"/>
            </p:cNvSpPr>
            <p:nvPr/>
          </p:nvSpPr>
          <p:spPr bwMode="auto">
            <a:xfrm flipH="1" flipV="1">
              <a:off x="2208" y="34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545DD24-544A-4B0E-9AF8-276D7B89CC95}" type="slidenum">
              <a:rPr lang="en-US" sz="1400" smtClean="0"/>
              <a:pPr/>
              <a:t>59</a:t>
            </a:fld>
            <a:endParaRPr 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Executable Part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EXEC SQL OPEN CURSOR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while(1)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EXEC SQL FETCH 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INTO :theBeer, :thePrice;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if (NOT FOUND) break;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/* format and print theBeer and thePrice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EXEC SQL CLOSE CURSOR c;</a:t>
            </a:r>
          </a:p>
        </p:txBody>
      </p:sp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685800" y="2286000"/>
            <a:ext cx="7391400" cy="2362200"/>
            <a:chOff x="432" y="1440"/>
            <a:chExt cx="4656" cy="1488"/>
          </a:xfrm>
        </p:grpSpPr>
        <p:sp>
          <p:nvSpPr>
            <p:cNvPr id="61446" name="Rectangle 4"/>
            <p:cNvSpPr>
              <a:spLocks noChangeArrowheads="1"/>
            </p:cNvSpPr>
            <p:nvPr/>
          </p:nvSpPr>
          <p:spPr bwMode="auto">
            <a:xfrm>
              <a:off x="624" y="2592"/>
              <a:ext cx="2736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4176" y="1440"/>
              <a:ext cx="91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The C style</a:t>
              </a:r>
            </a:p>
            <a:p>
              <a:r>
                <a:rPr lang="en-US" sz="2000">
                  <a:latin typeface="Tahoma" pitchFamily="34" charset="0"/>
                </a:rPr>
                <a:t>of breaking</a:t>
              </a:r>
            </a:p>
            <a:p>
              <a:r>
                <a:rPr lang="en-US" sz="2000">
                  <a:latin typeface="Tahoma" pitchFamily="34" charset="0"/>
                </a:rPr>
                <a:t>loops</a:t>
              </a:r>
            </a:p>
          </p:txBody>
        </p:sp>
        <p:sp>
          <p:nvSpPr>
            <p:cNvPr id="61448" name="Rectangle 6"/>
            <p:cNvSpPr>
              <a:spLocks noChangeArrowheads="1"/>
            </p:cNvSpPr>
            <p:nvPr/>
          </p:nvSpPr>
          <p:spPr bwMode="auto">
            <a:xfrm>
              <a:off x="432" y="1584"/>
              <a:ext cx="100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Line 7"/>
            <p:cNvSpPr>
              <a:spLocks noChangeShapeType="1"/>
            </p:cNvSpPr>
            <p:nvPr/>
          </p:nvSpPr>
          <p:spPr bwMode="auto">
            <a:xfrm flipH="1">
              <a:off x="1440" y="1680"/>
              <a:ext cx="26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8"/>
            <p:cNvSpPr>
              <a:spLocks noChangeShapeType="1"/>
            </p:cNvSpPr>
            <p:nvPr/>
          </p:nvSpPr>
          <p:spPr bwMode="auto">
            <a:xfrm flipH="1">
              <a:off x="3360" y="1824"/>
              <a:ext cx="72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0566AF2-11EA-417D-8013-3B160B529668}" type="slidenum">
              <a:rPr lang="en-US" sz="1400" smtClean="0"/>
              <a:pPr/>
              <a:t>6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 in PSM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Unlike the usual name-type pairs in languages like C, PSM uses mode-name-type triples, where the </a:t>
            </a:r>
            <a:r>
              <a:rPr lang="en-US" i="1">
                <a:solidFill>
                  <a:srgbClr val="FF0066"/>
                </a:solidFill>
              </a:rPr>
              <a:t>mode</a:t>
            </a:r>
            <a:r>
              <a:rPr lang="en-US" i="1"/>
              <a:t> </a:t>
            </a:r>
            <a:r>
              <a:rPr lang="en-US"/>
              <a:t> can be:</a:t>
            </a:r>
          </a:p>
          <a:p>
            <a:pPr lvl="1"/>
            <a:r>
              <a:rPr lang="en-US"/>
              <a:t>IN = procedure uses value, does not change value.</a:t>
            </a:r>
          </a:p>
          <a:p>
            <a:pPr lvl="1"/>
            <a:r>
              <a:rPr lang="en-US"/>
              <a:t>OUT = procedure changes, does not use.</a:t>
            </a:r>
          </a:p>
          <a:p>
            <a:pPr lvl="1"/>
            <a:r>
              <a:rPr lang="en-US"/>
              <a:t>INOUT = both.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7675B7C-782A-487B-A3A1-EFC0847D9650}" type="slidenum">
              <a:rPr lang="en-US" sz="1400" smtClean="0"/>
              <a:pPr/>
              <a:t>60</a:t>
            </a:fld>
            <a:endParaRPr 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Need for Dynamic SQL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4572000"/>
          </a:xfrm>
        </p:spPr>
        <p:txBody>
          <a:bodyPr/>
          <a:lstStyle/>
          <a:p>
            <a:r>
              <a:rPr lang="en-US"/>
              <a:t>Most applications use specific queries and modification statements to interact with the database.</a:t>
            </a:r>
          </a:p>
          <a:p>
            <a:pPr lvl="1"/>
            <a:r>
              <a:rPr lang="en-US"/>
              <a:t>The DBMS compiles EXEC SQL … statements into specific procedure calls and produces an ordinary host-language program that uses a library.</a:t>
            </a:r>
          </a:p>
          <a:p>
            <a:r>
              <a:rPr lang="en-US"/>
              <a:t>What about sqlplus, which doesn’t know what it needs to do until it runs?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6FB3CF2-0F97-452E-9FDC-BFA38EC4754C}" type="slidenum">
              <a:rPr lang="en-US" sz="1400" smtClean="0"/>
              <a:pPr/>
              <a:t>61</a:t>
            </a:fld>
            <a:endParaRPr 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SQL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Preparing a query: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EXEC SQL PREPARE &lt;query-name&gt;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FROM &lt;text of the query&gt;;</a:t>
            </a:r>
          </a:p>
          <a:p>
            <a:r>
              <a:rPr lang="en-US"/>
              <a:t>Executing a query: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EXEC SQL EXECUTE &lt;query-name&gt;;</a:t>
            </a:r>
          </a:p>
          <a:p>
            <a:r>
              <a:rPr lang="en-US"/>
              <a:t>“Prepare” = optimize query.</a:t>
            </a:r>
          </a:p>
          <a:p>
            <a:r>
              <a:rPr lang="en-US"/>
              <a:t>Prepare once, execute many times.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98EDE7C-EE4D-46C0-B014-0FD2D232D615}" type="slidenum">
              <a:rPr lang="en-US" sz="1400" smtClean="0"/>
              <a:pPr/>
              <a:t>62</a:t>
            </a:fld>
            <a:endParaRPr 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Generic Interface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EXEC SQL BEGIN DECLARE SECTION;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char query[MAX_LENGTH];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EXEC SQL END DECLARE SECTION;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while(1)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/* issue SQL&gt; prompt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/* read user’s query into array query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EXEC SQL PREPARE q FROM :query;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EXEC SQL EXECUTE q;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}</a:t>
            </a:r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4267200" y="4800600"/>
            <a:ext cx="4467225" cy="1844675"/>
            <a:chOff x="2688" y="3024"/>
            <a:chExt cx="2814" cy="1162"/>
          </a:xfrm>
        </p:grpSpPr>
        <p:sp>
          <p:nvSpPr>
            <p:cNvPr id="64518" name="Rectangle 4"/>
            <p:cNvSpPr>
              <a:spLocks noChangeArrowheads="1"/>
            </p:cNvSpPr>
            <p:nvPr/>
          </p:nvSpPr>
          <p:spPr bwMode="auto">
            <a:xfrm>
              <a:off x="2688" y="3024"/>
              <a:ext cx="240" cy="57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3408" y="3360"/>
              <a:ext cx="209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q is an SQL variable</a:t>
              </a:r>
            </a:p>
            <a:p>
              <a:r>
                <a:rPr lang="en-US" sz="2000">
                  <a:latin typeface="Tahoma" pitchFamily="34" charset="0"/>
                </a:rPr>
                <a:t>representing the optimized</a:t>
              </a:r>
            </a:p>
            <a:p>
              <a:r>
                <a:rPr lang="en-US" sz="2000">
                  <a:latin typeface="Tahoma" pitchFamily="34" charset="0"/>
                </a:rPr>
                <a:t>form of whatever statement</a:t>
              </a:r>
            </a:p>
            <a:p>
              <a:r>
                <a:rPr lang="en-US" sz="2000">
                  <a:latin typeface="Tahoma" pitchFamily="34" charset="0"/>
                </a:rPr>
                <a:t>is typed into :query</a:t>
              </a:r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H="1" flipV="1">
              <a:off x="2928" y="3360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6C121C2-F131-41E8-94C0-F944A2C46186}" type="slidenum">
              <a:rPr lang="en-US" sz="1400" smtClean="0"/>
              <a:pPr/>
              <a:t>63</a:t>
            </a:fld>
            <a:endParaRPr 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Execute-Immediate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are only going to execute the query once, we can combine the PREPARE and EXECUTE steps into one.</a:t>
            </a:r>
          </a:p>
          <a:p>
            <a:r>
              <a:rPr lang="en-US"/>
              <a:t>Use: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EXEC SQL EXECUTE IMMEDIATE &lt;text&gt;;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A5AEC94-A482-47E1-9D93-EAC1D5E71AC0}" type="slidenum">
              <a:rPr lang="en-US" sz="1400" smtClean="0"/>
              <a:pPr/>
              <a:t>64</a:t>
            </a:fld>
            <a:endParaRPr 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Generic Interface Again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3962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EXEC SQL BEGIN DECLARE SECTION;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char query[MAX_LENGTH];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EXEC SQL END DECLARE SECTION;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while(1)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/* issue SQL&gt; prompt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/* read user’s query into array query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EXEC SQL EXECUTE IMMEDIATE :query;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A3B570A-41A0-4A4A-BA0F-EC1980540982}" type="slidenum">
              <a:rPr lang="en-US" sz="1400" smtClean="0"/>
              <a:pPr/>
              <a:t>7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Stored Procedure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write a procedure that takes two arguments </a:t>
            </a:r>
            <a:r>
              <a:rPr lang="en-US" i="1"/>
              <a:t>b</a:t>
            </a:r>
            <a:r>
              <a:rPr lang="en-US"/>
              <a:t>  and </a:t>
            </a:r>
            <a:r>
              <a:rPr lang="en-US" i="1"/>
              <a:t>p</a:t>
            </a:r>
            <a:r>
              <a:rPr lang="en-US"/>
              <a:t>, and adds a tuple to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that has bar = ’Joe’’s Bar’, beer = </a:t>
            </a:r>
            <a:r>
              <a:rPr lang="en-US" i="1"/>
              <a:t>b</a:t>
            </a:r>
            <a:r>
              <a:rPr lang="en-US"/>
              <a:t>, and price = </a:t>
            </a:r>
            <a:r>
              <a:rPr lang="en-US" i="1"/>
              <a:t>p</a:t>
            </a:r>
            <a:r>
              <a:rPr lang="en-US"/>
              <a:t>.</a:t>
            </a:r>
          </a:p>
          <a:p>
            <a:pPr lvl="1"/>
            <a:r>
              <a:rPr lang="en-US"/>
              <a:t>Used by Joe to add to his menu more easily.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5925CBE-1B11-4E50-BF23-69B51A57739A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Procedure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CREATE PROCEDURE JoeMenu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IN	b	CHAR(20),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IN p	REAL</a:t>
            </a:r>
          </a:p>
          <a:p>
            <a:pPr>
              <a:buFont typeface="Monotype Sorts" pitchFamily="2" charset="2"/>
              <a:buNone/>
            </a:pP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INSERT INTO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VALUES(’Joe’’s Bar’, b, p);</a:t>
            </a:r>
          </a:p>
        </p:txBody>
      </p:sp>
      <p:grpSp>
        <p:nvGrpSpPr>
          <p:cNvPr id="111620" name="Group 4"/>
          <p:cNvGrpSpPr>
            <a:grpSpLocks/>
          </p:cNvGrpSpPr>
          <p:nvPr/>
        </p:nvGrpSpPr>
        <p:grpSpPr bwMode="auto">
          <a:xfrm>
            <a:off x="1066800" y="2667000"/>
            <a:ext cx="7037388" cy="1066800"/>
            <a:chOff x="672" y="1680"/>
            <a:chExt cx="4433" cy="672"/>
          </a:xfrm>
        </p:grpSpPr>
        <p:sp>
          <p:nvSpPr>
            <p:cNvPr id="9226" name="Rectangle 5"/>
            <p:cNvSpPr>
              <a:spLocks noChangeArrowheads="1"/>
            </p:cNvSpPr>
            <p:nvPr/>
          </p:nvSpPr>
          <p:spPr bwMode="auto">
            <a:xfrm>
              <a:off x="672" y="1680"/>
              <a:ext cx="2208" cy="67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6"/>
            <p:cNvSpPr txBox="1">
              <a:spLocks noChangeArrowheads="1"/>
            </p:cNvSpPr>
            <p:nvPr/>
          </p:nvSpPr>
          <p:spPr bwMode="auto">
            <a:xfrm>
              <a:off x="3350" y="1780"/>
              <a:ext cx="17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Parameters are both</a:t>
              </a:r>
            </a:p>
            <a:p>
              <a:r>
                <a:rPr lang="en-US" sz="2000">
                  <a:latin typeface="Tahoma" pitchFamily="34" charset="0"/>
                </a:rPr>
                <a:t>read-only, not changed</a:t>
              </a:r>
            </a:p>
          </p:txBody>
        </p:sp>
        <p:sp>
          <p:nvSpPr>
            <p:cNvPr id="9228" name="Line 7"/>
            <p:cNvSpPr>
              <a:spLocks noChangeShapeType="1"/>
            </p:cNvSpPr>
            <p:nvPr/>
          </p:nvSpPr>
          <p:spPr bwMode="auto">
            <a:xfrm flipH="1" flipV="1">
              <a:off x="2880" y="1920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24" name="Group 8"/>
          <p:cNvGrpSpPr>
            <a:grpSpLocks/>
          </p:cNvGrpSpPr>
          <p:nvPr/>
        </p:nvGrpSpPr>
        <p:grpSpPr bwMode="auto">
          <a:xfrm>
            <a:off x="685800" y="4419600"/>
            <a:ext cx="7629525" cy="1143000"/>
            <a:chOff x="432" y="2784"/>
            <a:chExt cx="4806" cy="720"/>
          </a:xfrm>
        </p:grpSpPr>
        <p:sp>
          <p:nvSpPr>
            <p:cNvPr id="9223" name="Rectangle 9"/>
            <p:cNvSpPr>
              <a:spLocks noChangeArrowheads="1"/>
            </p:cNvSpPr>
            <p:nvPr/>
          </p:nvSpPr>
          <p:spPr bwMode="auto">
            <a:xfrm>
              <a:off x="432" y="2784"/>
              <a:ext cx="2976" cy="72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10"/>
            <p:cNvSpPr txBox="1">
              <a:spLocks noChangeArrowheads="1"/>
            </p:cNvSpPr>
            <p:nvPr/>
          </p:nvSpPr>
          <p:spPr bwMode="auto">
            <a:xfrm>
              <a:off x="3926" y="2884"/>
              <a:ext cx="13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The body ---</a:t>
              </a:r>
            </a:p>
            <a:p>
              <a:r>
                <a:rPr lang="en-US" sz="2000">
                  <a:latin typeface="Tahoma" pitchFamily="34" charset="0"/>
                </a:rPr>
                <a:t>a single insertion</a:t>
              </a:r>
            </a:p>
          </p:txBody>
        </p:sp>
        <p:sp>
          <p:nvSpPr>
            <p:cNvPr id="9225" name="Line 11"/>
            <p:cNvSpPr>
              <a:spLocks noChangeShapeType="1"/>
            </p:cNvSpPr>
            <p:nvPr/>
          </p:nvSpPr>
          <p:spPr bwMode="auto">
            <a:xfrm flipH="1">
              <a:off x="3408" y="312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B3931C7-1394-451E-9CF1-FED6F93F51BE}" type="slidenum">
              <a:rPr lang="en-US" sz="1400" smtClean="0"/>
              <a:pPr/>
              <a:t>9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Invoking Procedures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419600"/>
          </a:xfrm>
        </p:spPr>
        <p:txBody>
          <a:bodyPr/>
          <a:lstStyle/>
          <a:p>
            <a:r>
              <a:rPr lang="en-US"/>
              <a:t>Use SQL/PSM statement CALL, with the name of the desired procedure and arguments.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CALL JoeMenu(’Moosedrool’, 5.00);</a:t>
            </a:r>
          </a:p>
          <a:p>
            <a:r>
              <a:rPr lang="en-US"/>
              <a:t>Functions used in SQL expressions wherever a value of their return type is appropriate.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2280</Words>
  <Application>Microsoft Office PowerPoint</Application>
  <PresentationFormat>On-screen Show (4:3)</PresentationFormat>
  <Paragraphs>509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Monotype Sorts</vt:lpstr>
      <vt:lpstr>Courier New</vt:lpstr>
      <vt:lpstr>Tahoma</vt:lpstr>
      <vt:lpstr>Times New Roman</vt:lpstr>
      <vt:lpstr>Wingdings</vt:lpstr>
      <vt:lpstr>Default Design</vt:lpstr>
      <vt:lpstr>Real SQL Programming</vt:lpstr>
      <vt:lpstr>SQL in Real Programs</vt:lpstr>
      <vt:lpstr>Options</vt:lpstr>
      <vt:lpstr>Stored Procedures</vt:lpstr>
      <vt:lpstr>Basic PSM Form</vt:lpstr>
      <vt:lpstr>Parameters in PSM</vt:lpstr>
      <vt:lpstr>Example: Stored Procedure</vt:lpstr>
      <vt:lpstr>The Procedure</vt:lpstr>
      <vt:lpstr>Invoking Procedures</vt:lpstr>
      <vt:lpstr>Kinds of PSM statements – (1)</vt:lpstr>
      <vt:lpstr>Kinds of PSM Statements – (2)</vt:lpstr>
      <vt:lpstr>IF Statements</vt:lpstr>
      <vt:lpstr>Example: IF</vt:lpstr>
      <vt:lpstr>Example: IF (continued)</vt:lpstr>
      <vt:lpstr>Loops</vt:lpstr>
      <vt:lpstr>Example: Exiting a Loop</vt:lpstr>
      <vt:lpstr>Other Loop Forms</vt:lpstr>
      <vt:lpstr>Queries</vt:lpstr>
      <vt:lpstr>Example: Assignment/Query</vt:lpstr>
      <vt:lpstr>SELECT . . . INTO</vt:lpstr>
      <vt:lpstr>Cursors</vt:lpstr>
      <vt:lpstr>Opening and Closing Cursors</vt:lpstr>
      <vt:lpstr>Fetching Tuples From a Cursor</vt:lpstr>
      <vt:lpstr>Breaking Cursor Loops – (1)</vt:lpstr>
      <vt:lpstr>Breaking Cursor Loops – (2)</vt:lpstr>
      <vt:lpstr>Breaking Cursor Loops – (3)</vt:lpstr>
      <vt:lpstr>Breaking Cursor Loops – (4)</vt:lpstr>
      <vt:lpstr>Example: Cursor</vt:lpstr>
      <vt:lpstr>The Needed Declarations</vt:lpstr>
      <vt:lpstr>The Procedure Body</vt:lpstr>
      <vt:lpstr>PL/SQL</vt:lpstr>
      <vt:lpstr>Trigger Differences</vt:lpstr>
      <vt:lpstr>SQLPlus</vt:lpstr>
      <vt:lpstr>Form of PL/SQL Statements</vt:lpstr>
      <vt:lpstr>Form of PL/SQL Procedure</vt:lpstr>
      <vt:lpstr>PL/SQL Declarations and Assignments</vt:lpstr>
      <vt:lpstr>PL/SQL Procedure Parameters</vt:lpstr>
      <vt:lpstr>PL/SQL Types</vt:lpstr>
      <vt:lpstr>Example:JoeMenu</vt:lpstr>
      <vt:lpstr>Procedure JoeMenu in PL/SQL</vt:lpstr>
      <vt:lpstr>PL/SQL Branching Statements</vt:lpstr>
      <vt:lpstr>PL/SQL Loops</vt:lpstr>
      <vt:lpstr>PL/SQL Cursors</vt:lpstr>
      <vt:lpstr>Example: JoeGouge() in PL/SQL</vt:lpstr>
      <vt:lpstr>Example: JoeGouge() Declarations</vt:lpstr>
      <vt:lpstr>Example: JoeGouge() Body</vt:lpstr>
      <vt:lpstr>Tuple-Valued Variables</vt:lpstr>
      <vt:lpstr>Example: Tuple Type</vt:lpstr>
      <vt:lpstr>JoeGouge() Body Using bp</vt:lpstr>
      <vt:lpstr>Embedded SQL</vt:lpstr>
      <vt:lpstr>Shared Variables</vt:lpstr>
      <vt:lpstr>Use of Shared Variables</vt:lpstr>
      <vt:lpstr>Example: Looking Up Prices</vt:lpstr>
      <vt:lpstr>Example: C Plus SQL</vt:lpstr>
      <vt:lpstr>Embedded Queries</vt:lpstr>
      <vt:lpstr>Cursor Statements</vt:lpstr>
      <vt:lpstr>Example: Print Joe’s Menu</vt:lpstr>
      <vt:lpstr>Example: Declarations</vt:lpstr>
      <vt:lpstr>Example: Executable Part</vt:lpstr>
      <vt:lpstr>Need for Dynamic SQL</vt:lpstr>
      <vt:lpstr>Dynamic SQL</vt:lpstr>
      <vt:lpstr>Example: A Generic Interface</vt:lpstr>
      <vt:lpstr>Execute-Immediate</vt:lpstr>
      <vt:lpstr>Example: Generic Interface Again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105</cp:revision>
  <dcterms:created xsi:type="dcterms:W3CDTF">2002-03-23T20:14:09Z</dcterms:created>
  <dcterms:modified xsi:type="dcterms:W3CDTF">2017-05-15T18:42:32Z</dcterms:modified>
</cp:coreProperties>
</file>