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314" r:id="rId3"/>
    <p:sldId id="315" r:id="rId4"/>
    <p:sldId id="316" r:id="rId5"/>
    <p:sldId id="317" r:id="rId6"/>
    <p:sldId id="313" r:id="rId7"/>
    <p:sldId id="296" r:id="rId8"/>
    <p:sldId id="297" r:id="rId9"/>
    <p:sldId id="298" r:id="rId10"/>
    <p:sldId id="299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30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95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310A80-D928-4454-B00F-76C35A71E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FECA-46CF-4067-868F-1A152A02F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DCD9F-7083-4D2F-97F5-9545FCB43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5F3F-3C15-4203-BEB8-32B662EA3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38F7-CAC6-46F7-88B7-AF238FCE5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0D63B-F568-4D24-AE5D-F3012AED2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AC9E-39A0-4B70-945D-6B7C9F536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F05C2-0FC6-44EF-A754-440D5A63B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CA5D9-6E2B-4FB2-A69C-DD76F0072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5F0D3-D6D2-4085-9CCE-64DE0F253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63EB0-D6EA-47CE-9E88-2584B6C55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22134-F78D-42C9-803D-7D62267B1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A11121AD-29A0-41F7-9B5D-3B368D9A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855004-D88C-4AF8-A4C0-CD58F14AA1BC}" type="slidenum">
              <a:rPr lang="en-US" sz="1400" smtClean="0">
                <a:latin typeface="Times New Roman" charset="0"/>
              </a:rPr>
              <a:pPr/>
              <a:t>1</a:t>
            </a:fld>
            <a:endParaRPr lang="en-US" sz="1400"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Database-Connection Libraries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Call-Level Interface</a:t>
            </a:r>
          </a:p>
          <a:p>
            <a:r>
              <a:rPr lang="en-US"/>
              <a:t>Java Database Connectivity</a:t>
            </a:r>
          </a:p>
          <a:p>
            <a:r>
              <a:rPr lang="en-US"/>
              <a:t>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CC99B7-B763-4DD3-B59C-098D337EBB14}" type="slidenum">
              <a:rPr lang="en-US" sz="1400" smtClean="0">
                <a:latin typeface="Times New Roman" charset="0"/>
              </a:rPr>
              <a:pPr/>
              <a:t>10</a:t>
            </a:fld>
            <a:endParaRPr lang="en-US" sz="140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to Remember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524000" y="1828800"/>
            <a:ext cx="5791200" cy="411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Environment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905000" y="2590800"/>
            <a:ext cx="4648200" cy="2895600"/>
            <a:chOff x="1248" y="1584"/>
            <a:chExt cx="2928" cy="1824"/>
          </a:xfrm>
        </p:grpSpPr>
        <p:sp>
          <p:nvSpPr>
            <p:cNvPr id="11274" name="Oval 4"/>
            <p:cNvSpPr>
              <a:spLocks noChangeArrowheads="1"/>
            </p:cNvSpPr>
            <p:nvPr/>
          </p:nvSpPr>
          <p:spPr bwMode="auto">
            <a:xfrm>
              <a:off x="1872" y="1584"/>
              <a:ext cx="1824" cy="182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Connection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1248" y="2112"/>
              <a:ext cx="432" cy="43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3744" y="1824"/>
              <a:ext cx="432" cy="43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9"/>
            <p:cNvSpPr>
              <a:spLocks noChangeArrowheads="1"/>
            </p:cNvSpPr>
            <p:nvPr/>
          </p:nvSpPr>
          <p:spPr bwMode="auto">
            <a:xfrm>
              <a:off x="3648" y="2880"/>
              <a:ext cx="432" cy="432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3124200" y="3124200"/>
            <a:ext cx="2438400" cy="1676400"/>
            <a:chOff x="1968" y="1968"/>
            <a:chExt cx="1536" cy="1056"/>
          </a:xfrm>
        </p:grpSpPr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2304" y="1968"/>
              <a:ext cx="960" cy="72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Statement</a:t>
              </a:r>
            </a:p>
          </p:txBody>
        </p:sp>
        <p:sp>
          <p:nvSpPr>
            <p:cNvPr id="11272" name="Oval 11"/>
            <p:cNvSpPr>
              <a:spLocks noChangeArrowheads="1"/>
            </p:cNvSpPr>
            <p:nvPr/>
          </p:nvSpPr>
          <p:spPr bwMode="auto">
            <a:xfrm>
              <a:off x="1968" y="2496"/>
              <a:ext cx="432" cy="384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Oval 12"/>
            <p:cNvSpPr>
              <a:spLocks noChangeArrowheads="1"/>
            </p:cNvSpPr>
            <p:nvPr/>
          </p:nvSpPr>
          <p:spPr bwMode="auto">
            <a:xfrm>
              <a:off x="3072" y="2640"/>
              <a:ext cx="432" cy="384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DBF5C1-8A9A-47F9-A7A8-F75BA9706244}" type="slidenum">
              <a:rPr lang="en-US" sz="1400" smtClean="0">
                <a:latin typeface="Times New Roman" charset="0"/>
              </a:rPr>
              <a:pPr/>
              <a:t>11</a:t>
            </a:fld>
            <a:endParaRPr lang="en-US" sz="1400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SQL/CLI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using a preprocessor (as in embedded SQL), we can use a library of functions.</a:t>
            </a:r>
          </a:p>
          <a:p>
            <a:pPr lvl="1"/>
            <a:r>
              <a:rPr lang="en-US"/>
              <a:t>The library for C is called SQL/CLI = “</a:t>
            </a:r>
            <a:r>
              <a:rPr lang="en-US" i="1">
                <a:solidFill>
                  <a:srgbClr val="FF0066"/>
                </a:solidFill>
              </a:rPr>
              <a:t>Call-Level Interface</a:t>
            </a:r>
            <a:r>
              <a:rPr lang="en-US"/>
              <a:t>.”</a:t>
            </a:r>
          </a:p>
          <a:p>
            <a:pPr lvl="1"/>
            <a:r>
              <a:rPr lang="en-US"/>
              <a:t>Embedded SQL’s preprocessor will translate the EXEC SQL … statements into CLI or similar calls, anyway.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6A4294-9F48-4BCD-A0D1-2503588F5660}" type="slidenum">
              <a:rPr lang="en-US" sz="1400" smtClean="0">
                <a:latin typeface="Times New Roman" charset="0"/>
              </a:rPr>
              <a:pPr/>
              <a:t>12</a:t>
            </a:fld>
            <a:endParaRPr lang="en-US" sz="140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343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C connects to the database by structs of the following types: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Environments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represent the DBMS installation.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Connections</a:t>
            </a:r>
            <a:r>
              <a:rPr lang="en-US"/>
              <a:t> : logins to the database.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Statements</a:t>
            </a:r>
            <a:r>
              <a:rPr lang="en-US"/>
              <a:t> : SQL statements to be passed to a connection.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Descriptions</a:t>
            </a:r>
            <a:r>
              <a:rPr lang="en-US"/>
              <a:t> : records about tuples from a query, or parameters of a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E0993D-77E7-4A8A-BF81-49B89A493CAA}" type="slidenum">
              <a:rPr lang="en-US" sz="1400" smtClean="0">
                <a:latin typeface="Times New Roman" charset="0"/>
              </a:rPr>
              <a:pPr/>
              <a:t>13</a:t>
            </a:fld>
            <a:endParaRPr lang="en-US" sz="140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/>
              <a:t>Function </a:t>
            </a:r>
            <a:r>
              <a:rPr lang="en-US">
                <a:solidFill>
                  <a:srgbClr val="CC6600"/>
                </a:solidFill>
              </a:rPr>
              <a:t>SQLAllocHandle(T,I,O)</a:t>
            </a:r>
            <a:r>
              <a:rPr lang="en-US"/>
              <a:t> is used to create these structs, which are called environment, connection, and statement </a:t>
            </a:r>
            <a:r>
              <a:rPr lang="en-US" i="1">
                <a:solidFill>
                  <a:srgbClr val="FF0066"/>
                </a:solidFill>
              </a:rPr>
              <a:t>handles</a:t>
            </a:r>
            <a:r>
              <a:rPr lang="en-US"/>
              <a:t>.</a:t>
            </a:r>
          </a:p>
          <a:p>
            <a:pPr lvl="1"/>
            <a:r>
              <a:rPr lang="en-US" i="1"/>
              <a:t>T</a:t>
            </a:r>
            <a:r>
              <a:rPr lang="en-US"/>
              <a:t> = type, e.g., SQL_HANDLE_STMT.</a:t>
            </a:r>
          </a:p>
          <a:p>
            <a:pPr lvl="1"/>
            <a:r>
              <a:rPr lang="en-US" i="1"/>
              <a:t>I</a:t>
            </a:r>
            <a:r>
              <a:rPr lang="en-US"/>
              <a:t> = input handle = struct at next higher level (statement &lt; connection &lt; environment).</a:t>
            </a:r>
          </a:p>
          <a:p>
            <a:pPr lvl="1"/>
            <a:r>
              <a:rPr lang="en-US" i="1"/>
              <a:t>O</a:t>
            </a:r>
            <a:r>
              <a:rPr lang="en-US"/>
              <a:t> = (address of) output handle.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D2EDAD-993D-4037-8C6E-615A64D93616}" type="slidenum">
              <a:rPr lang="en-US" sz="1400" smtClean="0">
                <a:latin typeface="Times New Roman" charset="0"/>
              </a:rPr>
              <a:pPr/>
              <a:t>14</a:t>
            </a:fld>
            <a:endParaRPr lang="en-US" sz="140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SQLAllocHandle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SQLAllocHandle(SQL_HANDLE_STMT,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myCon, &amp;myStat);</a:t>
            </a:r>
          </a:p>
          <a:p>
            <a:r>
              <a:rPr lang="en-US">
                <a:latin typeface="Courier New" pitchFamily="49" charset="0"/>
              </a:rPr>
              <a:t>myCon</a:t>
            </a:r>
            <a:r>
              <a:rPr lang="en-US"/>
              <a:t> is a previously created connection handle.</a:t>
            </a:r>
          </a:p>
          <a:p>
            <a:r>
              <a:rPr lang="en-US">
                <a:latin typeface="Courier New" pitchFamily="49" charset="0"/>
              </a:rPr>
              <a:t>myStat</a:t>
            </a:r>
            <a:r>
              <a:rPr lang="en-US"/>
              <a:t> is the name of the statement handle that will be created.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55138A-54F6-4688-ADFC-787BCD3A26FB}" type="slidenum">
              <a:rPr lang="en-US" sz="1400" smtClean="0">
                <a:latin typeface="Times New Roman" charset="0"/>
              </a:rPr>
              <a:pPr/>
              <a:t>15</a:t>
            </a:fld>
            <a:endParaRPr lang="en-US" sz="140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and Executing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6600"/>
                </a:solidFill>
              </a:rPr>
              <a:t>SQLPrepare(H, S, L)</a:t>
            </a:r>
            <a:r>
              <a:rPr lang="en-US"/>
              <a:t> causes the string </a:t>
            </a:r>
            <a:r>
              <a:rPr lang="en-US" i="1"/>
              <a:t>S</a:t>
            </a:r>
            <a:r>
              <a:rPr lang="en-US"/>
              <a:t>, of length </a:t>
            </a:r>
            <a:r>
              <a:rPr lang="en-US" i="1"/>
              <a:t>L</a:t>
            </a:r>
            <a:r>
              <a:rPr lang="en-US"/>
              <a:t>, to be interpreted as a SQL statement and optimized; the executable statement is placed in statement handle </a:t>
            </a:r>
            <a:r>
              <a:rPr lang="en-US" i="1"/>
              <a:t>H</a:t>
            </a:r>
            <a:r>
              <a:rPr lang="en-US"/>
              <a:t>.</a:t>
            </a:r>
          </a:p>
          <a:p>
            <a:r>
              <a:rPr lang="en-US">
                <a:solidFill>
                  <a:srgbClr val="CC6600"/>
                </a:solidFill>
              </a:rPr>
              <a:t>SQLExecute(H)</a:t>
            </a:r>
            <a:r>
              <a:rPr lang="en-US"/>
              <a:t> causes the SQL statement represented by statement handle </a:t>
            </a:r>
            <a:r>
              <a:rPr lang="en-US" i="1"/>
              <a:t>H</a:t>
            </a:r>
            <a:r>
              <a:rPr lang="en-US"/>
              <a:t>  to be executed.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BA0F62F-FD63-454E-B048-DFBEEB14814E}" type="slidenum">
              <a:rPr lang="en-US" sz="1400" smtClean="0">
                <a:latin typeface="Times New Roman" charset="0"/>
              </a:rPr>
              <a:pPr/>
              <a:t>16</a:t>
            </a:fld>
            <a:endParaRPr lang="en-US" sz="14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Prepare and Execute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SQLPrepare(myStat, ”SELECT beer, price 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WHERE bar = ’Joe’’s Bar’”,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SQL_NTS);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SQLExecute(myStat);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066800" y="3581400"/>
            <a:ext cx="6689725" cy="2613025"/>
            <a:chOff x="672" y="2016"/>
            <a:chExt cx="4214" cy="1646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672" y="2016"/>
              <a:ext cx="110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718" y="3028"/>
              <a:ext cx="31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This constant says the second argument</a:t>
              </a:r>
            </a:p>
            <a:p>
              <a:r>
                <a:rPr lang="en-US" sz="2000"/>
                <a:t>is a “null-terminated string”; i.e., figure out</a:t>
              </a:r>
            </a:p>
            <a:p>
              <a:r>
                <a:rPr lang="en-US" sz="2000"/>
                <a:t>the length by counting characters.</a:t>
              </a:r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 flipH="1" flipV="1">
              <a:off x="1488" y="2352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569AFD-9175-4736-9C1A-99D291B3B494}" type="slidenum">
              <a:rPr lang="en-US" sz="1400" smtClean="0">
                <a:latin typeface="Times New Roman" charset="0"/>
              </a:rPr>
              <a:pPr/>
              <a:t>17</a:t>
            </a:fld>
            <a:endParaRPr lang="en-US" sz="140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Execution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shall execute a statement </a:t>
            </a:r>
            <a:r>
              <a:rPr lang="en-US" i="1"/>
              <a:t>S</a:t>
            </a:r>
            <a:r>
              <a:rPr lang="en-US"/>
              <a:t>  only once, we can combine PREPARE and EXECUTE with: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6600"/>
                </a:solidFill>
              </a:rPr>
              <a:t>SQLExecuteDirect(H,S,L)</a:t>
            </a:r>
            <a:r>
              <a:rPr lang="en-US"/>
              <a:t>;</a:t>
            </a:r>
          </a:p>
          <a:p>
            <a:pPr lvl="1"/>
            <a:r>
              <a:rPr lang="en-US"/>
              <a:t>As before, </a:t>
            </a:r>
            <a:r>
              <a:rPr lang="en-US" i="1"/>
              <a:t>H</a:t>
            </a:r>
            <a:r>
              <a:rPr lang="en-US"/>
              <a:t>  is a statement handle and </a:t>
            </a:r>
            <a:r>
              <a:rPr lang="en-US" i="1"/>
              <a:t>L</a:t>
            </a:r>
            <a:r>
              <a:rPr lang="en-US"/>
              <a:t>  is the length of string </a:t>
            </a:r>
            <a:r>
              <a:rPr lang="en-US" i="1"/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F9D0258-848E-43C7-A885-BEB868FA1DF8}" type="slidenum">
              <a:rPr lang="en-US" sz="1400" smtClean="0">
                <a:latin typeface="Times New Roman" charset="0"/>
              </a:rPr>
              <a:pPr/>
              <a:t>18</a:t>
            </a:fld>
            <a:endParaRPr lang="en-US" sz="140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Tuples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When the SQL statement executed is a query, we need to fetch the tuples of the result.</a:t>
            </a:r>
          </a:p>
          <a:p>
            <a:pPr lvl="1"/>
            <a:r>
              <a:rPr lang="en-US"/>
              <a:t>A cursor is implied by the fact we executed a query; the cursor need not be declared.</a:t>
            </a:r>
          </a:p>
          <a:p>
            <a:r>
              <a:rPr lang="en-US">
                <a:solidFill>
                  <a:srgbClr val="CC6600"/>
                </a:solidFill>
              </a:rPr>
              <a:t>SQLFetch(H)</a:t>
            </a:r>
            <a:r>
              <a:rPr lang="en-US"/>
              <a:t> gets the next tuple from the result of the statement with handle </a:t>
            </a:r>
            <a:r>
              <a:rPr lang="en-US" i="1"/>
              <a:t>H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1DB701-AFE6-4155-9A0F-9255D13A0649}" type="slidenum">
              <a:rPr lang="en-US" sz="1400" smtClean="0">
                <a:latin typeface="Times New Roman" charset="0"/>
              </a:rPr>
              <a:pPr/>
              <a:t>19</a:t>
            </a:fld>
            <a:endParaRPr lang="en-US" sz="14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Query Results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/>
              <a:t>When we fetch a tuple, we need to put the components somewhere.</a:t>
            </a:r>
          </a:p>
          <a:p>
            <a:pPr marL="609600" indent="-609600"/>
            <a:r>
              <a:rPr lang="en-US"/>
              <a:t>Each component is bound to a variable by the function </a:t>
            </a:r>
            <a:r>
              <a:rPr lang="en-US">
                <a:solidFill>
                  <a:srgbClr val="CC6600"/>
                </a:solidFill>
              </a:rPr>
              <a:t>SQLBindCol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This function has 6 arguments, of which we shall show only 1, 2, and 4:</a:t>
            </a:r>
          </a:p>
          <a:p>
            <a:pPr marL="1371600" lvl="2" indent="-457200">
              <a:buFontTx/>
              <a:buNone/>
            </a:pPr>
            <a:r>
              <a:rPr lang="en-US"/>
              <a:t>1 = handle of the query statement.</a:t>
            </a:r>
          </a:p>
          <a:p>
            <a:pPr marL="1371600" lvl="2" indent="-457200">
              <a:buFontTx/>
              <a:buNone/>
            </a:pPr>
            <a:r>
              <a:rPr lang="en-US"/>
              <a:t>2 = column number.</a:t>
            </a:r>
          </a:p>
          <a:p>
            <a:pPr marL="1371600" lvl="2" indent="-457200">
              <a:buFontTx/>
              <a:buNone/>
            </a:pPr>
            <a:r>
              <a:rPr lang="en-US"/>
              <a:t>4 = address of the variable.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777CEC-F0AF-43A7-9A93-8269F9636826}" type="slidenum">
              <a:rPr lang="en-US" sz="1400" smtClean="0">
                <a:latin typeface="Times New Roman" charset="0"/>
              </a:rPr>
              <a:pPr/>
              <a:t>2</a:t>
            </a:fld>
            <a:endParaRPr lang="en-US" sz="1400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An Aside</a:t>
            </a:r>
            <a:r>
              <a:rPr lang="en-US"/>
              <a:t>: SQL Injection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queries are often constructed by programs.</a:t>
            </a:r>
          </a:p>
          <a:p>
            <a:r>
              <a:rPr lang="en-US"/>
              <a:t>These queries may take constants from user input.</a:t>
            </a:r>
          </a:p>
          <a:p>
            <a:r>
              <a:rPr lang="en-US"/>
              <a:t>Careless code can allow rather unexpected queries to be constructed and executed.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03C118-2C5E-4A39-945A-4A236112FCDB}" type="slidenum">
              <a:rPr lang="en-US" sz="1400" smtClean="0">
                <a:latin typeface="Times New Roman" charset="0"/>
              </a:rPr>
              <a:pPr/>
              <a:t>20</a:t>
            </a:fld>
            <a:endParaRPr lang="en-US" sz="140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Binding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/>
              <a:t>Suppose we have just done </a:t>
            </a:r>
            <a:r>
              <a:rPr lang="en-US">
                <a:solidFill>
                  <a:srgbClr val="CC6600"/>
                </a:solidFill>
              </a:rPr>
              <a:t>SQLExecute(myStat)</a:t>
            </a:r>
            <a:r>
              <a:rPr lang="en-US"/>
              <a:t>, where myStat is the handle for query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beer, price 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bar = ’Joe’’s Bar’</a:t>
            </a:r>
          </a:p>
          <a:p>
            <a:r>
              <a:rPr lang="en-US"/>
              <a:t>Bind the result to theBeer and thePrice: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SQLBindCol(myStat, 1, , &amp;theBeer, , 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SQLBindCol(myStat, 2, , &amp;thePrice, , 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CCB889D-79E3-409E-884B-779512127C03}" type="slidenum">
              <a:rPr lang="en-US" sz="1400" smtClean="0">
                <a:latin typeface="Times New Roman" charset="0"/>
              </a:rPr>
              <a:pPr/>
              <a:t>21</a:t>
            </a:fld>
            <a:endParaRPr lang="en-US" sz="14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Fetching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/>
              <a:t>Now, we can fetch all the tuples of the answer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while ( SQLFetch(myStat) != SQL_NO_DATA)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{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/* do something with theBeer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thePrice */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}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5089525" y="3124200"/>
            <a:ext cx="3673475" cy="3146425"/>
            <a:chOff x="3206" y="1968"/>
            <a:chExt cx="2314" cy="1982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744" y="1968"/>
              <a:ext cx="177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206" y="3316"/>
              <a:ext cx="217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CLI macro representing</a:t>
              </a:r>
            </a:p>
            <a:p>
              <a:r>
                <a:rPr lang="en-US" sz="2000"/>
                <a:t>SQLSTATE = 02000 = “failed</a:t>
              </a:r>
            </a:p>
            <a:p>
              <a:r>
                <a:rPr lang="en-US" sz="2000"/>
                <a:t>to find a tuple.”</a:t>
              </a:r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V="1">
              <a:off x="4272" y="2304"/>
              <a:ext cx="28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CB34F6-C028-43BD-AFAC-438A1121D980}" type="slidenum">
              <a:rPr lang="en-US" sz="1400" smtClean="0">
                <a:latin typeface="Times New Roman" charset="0"/>
              </a:rPr>
              <a:pPr/>
              <a:t>22</a:t>
            </a:fld>
            <a:endParaRPr lang="en-US" sz="140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Java Database Connectivity</a:t>
            </a:r>
            <a:r>
              <a:rPr lang="en-US"/>
              <a:t> (JDBC) is a library similar to SQL/CLI, but with Java as the host language.</a:t>
            </a:r>
          </a:p>
          <a:p>
            <a:r>
              <a:rPr lang="en-US"/>
              <a:t>Like CLI, but with a few differences for us to cover.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CB7ABF-B082-4FC2-BCA5-4EF929DAAA69}" type="slidenum">
              <a:rPr lang="en-US" sz="1400" smtClean="0">
                <a:latin typeface="Times New Roman" charset="0"/>
              </a:rPr>
              <a:pPr/>
              <a:t>23</a:t>
            </a:fld>
            <a:endParaRPr lang="en-US" sz="14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Connection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sz="2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import java.sql.*;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Class.forName(com.mysql.jdbc.Driver);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Connection myCon =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DriverManager.getConnection(…);</a:t>
            </a:r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1905000" y="2057400"/>
            <a:ext cx="5856288" cy="881063"/>
            <a:chOff x="1200" y="1029"/>
            <a:chExt cx="3689" cy="555"/>
          </a:xfrm>
        </p:grpSpPr>
        <p:sp>
          <p:nvSpPr>
            <p:cNvPr id="24594" name="Rectangle 4"/>
            <p:cNvSpPr>
              <a:spLocks noChangeArrowheads="1"/>
            </p:cNvSpPr>
            <p:nvPr/>
          </p:nvSpPr>
          <p:spPr bwMode="auto">
            <a:xfrm>
              <a:off x="1200" y="1248"/>
              <a:ext cx="148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5"/>
            <p:cNvSpPr txBox="1">
              <a:spLocks noChangeArrowheads="1"/>
            </p:cNvSpPr>
            <p:nvPr/>
          </p:nvSpPr>
          <p:spPr bwMode="auto">
            <a:xfrm>
              <a:off x="3302" y="1029"/>
              <a:ext cx="15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JDBC classes</a:t>
              </a:r>
            </a:p>
          </p:txBody>
        </p:sp>
        <p:sp>
          <p:nvSpPr>
            <p:cNvPr id="24596" name="Line 6"/>
            <p:cNvSpPr>
              <a:spLocks noChangeShapeType="1"/>
            </p:cNvSpPr>
            <p:nvPr/>
          </p:nvSpPr>
          <p:spPr bwMode="auto">
            <a:xfrm flipH="1">
              <a:off x="2688" y="115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3429000" y="3048000"/>
            <a:ext cx="5611813" cy="3049588"/>
            <a:chOff x="2160" y="1920"/>
            <a:chExt cx="3535" cy="1921"/>
          </a:xfrm>
        </p:grpSpPr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2160" y="1920"/>
              <a:ext cx="2880" cy="33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9"/>
            <p:cNvSpPr txBox="1">
              <a:spLocks noChangeArrowheads="1"/>
            </p:cNvSpPr>
            <p:nvPr/>
          </p:nvSpPr>
          <p:spPr bwMode="auto">
            <a:xfrm>
              <a:off x="4598" y="3093"/>
              <a:ext cx="109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driver</a:t>
              </a:r>
            </a:p>
            <a:p>
              <a:r>
                <a:rPr lang="en-US"/>
                <a:t>for mySql;</a:t>
              </a:r>
            </a:p>
            <a:p>
              <a:r>
                <a:rPr lang="en-US"/>
                <a:t>others exist</a:t>
              </a:r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 flipH="1" flipV="1">
              <a:off x="4512" y="2256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7" name="Group 15"/>
          <p:cNvGrpSpPr>
            <a:grpSpLocks/>
          </p:cNvGrpSpPr>
          <p:nvPr/>
        </p:nvGrpSpPr>
        <p:grpSpPr bwMode="auto">
          <a:xfrm>
            <a:off x="2422525" y="4038600"/>
            <a:ext cx="4740275" cy="2211388"/>
            <a:chOff x="1526" y="2544"/>
            <a:chExt cx="2986" cy="1393"/>
          </a:xfrm>
        </p:grpSpPr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526" y="3189"/>
              <a:ext cx="231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URL of the database</a:t>
              </a:r>
            </a:p>
            <a:p>
              <a:r>
                <a:rPr lang="en-US"/>
                <a:t>your name, and password</a:t>
              </a:r>
            </a:p>
            <a:p>
              <a:r>
                <a:rPr lang="en-US"/>
                <a:t>go here.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4080" y="2544"/>
              <a:ext cx="432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3504" y="2832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152400" y="4038600"/>
            <a:ext cx="3429000" cy="1965325"/>
            <a:chOff x="96" y="2544"/>
            <a:chExt cx="2160" cy="1238"/>
          </a:xfrm>
        </p:grpSpPr>
        <p:sp>
          <p:nvSpPr>
            <p:cNvPr id="24585" name="Text Box 16"/>
            <p:cNvSpPr txBox="1">
              <a:spLocks noChangeArrowheads="1"/>
            </p:cNvSpPr>
            <p:nvPr/>
          </p:nvSpPr>
          <p:spPr bwMode="auto">
            <a:xfrm>
              <a:off x="96" y="3264"/>
              <a:ext cx="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Loaded by</a:t>
              </a:r>
            </a:p>
            <a:p>
              <a:r>
                <a:rPr lang="en-US"/>
                <a:t>forName</a:t>
              </a:r>
            </a:p>
          </p:txBody>
        </p:sp>
        <p:sp>
          <p:nvSpPr>
            <p:cNvPr id="24586" name="Rectangle 17"/>
            <p:cNvSpPr>
              <a:spLocks noChangeArrowheads="1"/>
            </p:cNvSpPr>
            <p:nvPr/>
          </p:nvSpPr>
          <p:spPr bwMode="auto">
            <a:xfrm>
              <a:off x="480" y="2544"/>
              <a:ext cx="1776" cy="336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8"/>
            <p:cNvSpPr>
              <a:spLocks noChangeShapeType="1"/>
            </p:cNvSpPr>
            <p:nvPr/>
          </p:nvSpPr>
          <p:spPr bwMode="auto">
            <a:xfrm flipV="1">
              <a:off x="768" y="288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214C0D-F644-44E6-9DDF-5D5AB8A7BBFA}" type="slidenum">
              <a:rPr lang="en-US" sz="1400" smtClean="0">
                <a:latin typeface="Times New Roman" charset="0"/>
              </a:rPr>
              <a:pPr/>
              <a:t>24</a:t>
            </a:fld>
            <a:endParaRPr lang="en-US" sz="14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JDBC provides two classes: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Statement</a:t>
            </a:r>
            <a:r>
              <a:rPr lang="en-US"/>
              <a:t>  = an object that can accept a string that is a SQL statement and can execute such a string.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PreparedStatement</a:t>
            </a:r>
            <a:r>
              <a:rPr lang="en-US"/>
              <a:t>  = an object that has an associated SQL statement ready to execute.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4D0D27-BF18-4D86-9D4E-769308A1591E}" type="slidenum">
              <a:rPr lang="en-US" sz="1400" smtClean="0">
                <a:latin typeface="Times New Roman" charset="0"/>
              </a:rPr>
              <a:pPr/>
              <a:t>25</a:t>
            </a:fld>
            <a:endParaRPr lang="en-US" sz="14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Statements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343400"/>
          </a:xfrm>
        </p:spPr>
        <p:txBody>
          <a:bodyPr/>
          <a:lstStyle/>
          <a:p>
            <a:r>
              <a:rPr lang="en-US" sz="2800"/>
              <a:t>The Connection class has methods to create Statements and PreparedStatements.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Statement stat1 = myCon.createStatement();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PreparedStatement stat2 =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myCon.createStatement(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”SELECT beer, price FROM Sells ” +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”WHERE bar = ’Joe’ ’s Bar’ ”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);</a:t>
            </a: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2133600" y="3048000"/>
            <a:ext cx="6413500" cy="3527425"/>
            <a:chOff x="1440" y="1920"/>
            <a:chExt cx="4040" cy="2222"/>
          </a:xfrm>
        </p:grpSpPr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3120" y="1920"/>
              <a:ext cx="1632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1440" y="2544"/>
              <a:ext cx="1632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Text Box 10"/>
            <p:cNvSpPr txBox="1">
              <a:spLocks noChangeArrowheads="1"/>
            </p:cNvSpPr>
            <p:nvPr/>
          </p:nvSpPr>
          <p:spPr bwMode="auto">
            <a:xfrm>
              <a:off x="2342" y="3508"/>
              <a:ext cx="313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>
                  <a:solidFill>
                    <a:srgbClr val="CC6600"/>
                  </a:solidFill>
                </a:rPr>
                <a:t>createStatement</a:t>
              </a:r>
              <a:r>
                <a:rPr lang="en-US" sz="2000"/>
                <a:t> with no argument returns</a:t>
              </a:r>
            </a:p>
            <a:p>
              <a:r>
                <a:rPr lang="en-US" sz="2000"/>
                <a:t>a Statement; with one argument it returns</a:t>
              </a:r>
            </a:p>
            <a:p>
              <a:r>
                <a:rPr lang="en-US" sz="2000"/>
                <a:t>a PreparedStatement.</a:t>
              </a:r>
            </a:p>
          </p:txBody>
        </p:sp>
        <p:sp>
          <p:nvSpPr>
            <p:cNvPr id="26633" name="Line 11"/>
            <p:cNvSpPr>
              <a:spLocks noChangeShapeType="1"/>
            </p:cNvSpPr>
            <p:nvPr/>
          </p:nvSpPr>
          <p:spPr bwMode="auto">
            <a:xfrm flipH="1" flipV="1">
              <a:off x="2448" y="2784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 flipV="1">
              <a:off x="2928" y="2160"/>
              <a:ext cx="86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021CCB-7CE7-458F-937C-8DDD6DCA0CCB}" type="slidenum">
              <a:rPr lang="en-US" sz="1400" smtClean="0">
                <a:latin typeface="Times New Roman" charset="0"/>
              </a:rPr>
              <a:pPr/>
              <a:t>26</a:t>
            </a:fld>
            <a:endParaRPr lang="en-US" sz="14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SQL Statements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343400"/>
          </a:xfrm>
        </p:spPr>
        <p:txBody>
          <a:bodyPr/>
          <a:lstStyle/>
          <a:p>
            <a:r>
              <a:rPr lang="en-US"/>
              <a:t>JDBC distinguishes queries from modifications, which it calls “updates.”</a:t>
            </a:r>
          </a:p>
          <a:p>
            <a:r>
              <a:rPr lang="en-US"/>
              <a:t>Statement and PreparedStatement each have methods </a:t>
            </a:r>
            <a:r>
              <a:rPr lang="en-US">
                <a:solidFill>
                  <a:srgbClr val="CC6600"/>
                </a:solidFill>
              </a:rPr>
              <a:t>executeQuery</a:t>
            </a:r>
            <a:r>
              <a:rPr lang="en-US"/>
              <a:t> and </a:t>
            </a:r>
            <a:r>
              <a:rPr lang="en-US">
                <a:solidFill>
                  <a:srgbClr val="CC6600"/>
                </a:solidFill>
              </a:rPr>
              <a:t>executeUpdate</a:t>
            </a:r>
            <a:r>
              <a:rPr lang="en-US"/>
              <a:t>.</a:t>
            </a:r>
          </a:p>
          <a:p>
            <a:pPr lvl="1"/>
            <a:r>
              <a:rPr lang="en-US"/>
              <a:t>For Statements: one argument: the query or modification to be executed.</a:t>
            </a:r>
          </a:p>
          <a:p>
            <a:pPr lvl="1"/>
            <a:r>
              <a:rPr lang="en-US"/>
              <a:t>For PreparedStatements: no argument.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E66549-9F38-4FD5-BA8F-EAB8D4387DFA}" type="slidenum">
              <a:rPr lang="en-US" sz="1400" smtClean="0">
                <a:latin typeface="Times New Roman" charset="0"/>
              </a:rPr>
              <a:pPr/>
              <a:t>27</a:t>
            </a:fld>
            <a:endParaRPr lang="en-US" sz="14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Update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114800"/>
          </a:xfrm>
        </p:spPr>
        <p:txBody>
          <a:bodyPr/>
          <a:lstStyle/>
          <a:p>
            <a:r>
              <a:rPr lang="en-US"/>
              <a:t>stat1 is a Statement.</a:t>
            </a:r>
          </a:p>
          <a:p>
            <a:r>
              <a:rPr lang="en-US"/>
              <a:t>We can use it to insert a tuple as: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stat1.executeUpdate(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”INSERT INTO Sells ” +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”VALUES(’Brass Rail’,’Bud’,3.00)”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DE65BF-7524-4039-AE93-B6B16AFCD9CF}" type="slidenum">
              <a:rPr lang="en-US" sz="1400" smtClean="0">
                <a:latin typeface="Times New Roman" charset="0"/>
              </a:rPr>
              <a:pPr/>
              <a:t>28</a:t>
            </a:fld>
            <a:endParaRPr lang="en-US" sz="14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Query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stat2 is a PreparedStatement holding the query ”SELECT beer, price FROM Sells WHERE bar = ’Joe’’s Bar’ ”.</a:t>
            </a:r>
          </a:p>
          <a:p>
            <a:r>
              <a:rPr lang="en-US">
                <a:solidFill>
                  <a:srgbClr val="CC6600"/>
                </a:solidFill>
              </a:rPr>
              <a:t>executeQuery</a:t>
            </a:r>
            <a:r>
              <a:rPr lang="en-US"/>
              <a:t> returns an object of class ResultSet – we’ll examine it later.</a:t>
            </a:r>
          </a:p>
          <a:p>
            <a:r>
              <a:rPr lang="en-US"/>
              <a:t>The query: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ResultSet menu = stat2.executeQuery();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89D508-8D9E-4BD4-A9E8-651629455907}" type="slidenum">
              <a:rPr lang="en-US" sz="1400" smtClean="0">
                <a:latin typeface="Times New Roman" charset="0"/>
              </a:rPr>
              <a:pPr/>
              <a:t>29</a:t>
            </a:fld>
            <a:endParaRPr lang="en-US" sz="14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ResultSet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object of type ResultSet is something like a cursor.</a:t>
            </a:r>
          </a:p>
          <a:p>
            <a:r>
              <a:rPr lang="en-US"/>
              <a:t>Method </a:t>
            </a:r>
            <a:r>
              <a:rPr lang="en-US">
                <a:solidFill>
                  <a:srgbClr val="CC6600"/>
                </a:solidFill>
              </a:rPr>
              <a:t>next()</a:t>
            </a:r>
            <a:r>
              <a:rPr lang="en-US"/>
              <a:t> advances the “cursor” to the next tuple.</a:t>
            </a:r>
          </a:p>
          <a:p>
            <a:pPr lvl="1"/>
            <a:r>
              <a:rPr lang="en-US"/>
              <a:t>The first time </a:t>
            </a:r>
            <a:r>
              <a:rPr lang="en-US">
                <a:solidFill>
                  <a:srgbClr val="CC6600"/>
                </a:solidFill>
              </a:rPr>
              <a:t>next()</a:t>
            </a:r>
            <a:r>
              <a:rPr lang="en-US"/>
              <a:t> is applied, it gets the first tuple.</a:t>
            </a:r>
          </a:p>
          <a:p>
            <a:pPr lvl="1"/>
            <a:r>
              <a:rPr lang="en-US"/>
              <a:t>If there are no more tuples, </a:t>
            </a:r>
            <a:r>
              <a:rPr lang="en-US">
                <a:solidFill>
                  <a:srgbClr val="CC6600"/>
                </a:solidFill>
              </a:rPr>
              <a:t>next()</a:t>
            </a:r>
            <a:r>
              <a:rPr lang="en-US"/>
              <a:t> returns the value </a:t>
            </a:r>
            <a:r>
              <a:rPr lang="en-US">
                <a:solidFill>
                  <a:srgbClr val="CC6600"/>
                </a:solidFill>
              </a:rPr>
              <a:t>false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42A43D-916C-4AF3-8B2A-5CF7997F63A4}" type="slidenum">
              <a:rPr lang="en-US" sz="1400" smtClean="0">
                <a:latin typeface="Times New Roman" charset="0"/>
              </a:rPr>
              <a:pPr/>
              <a:t>3</a:t>
            </a:fld>
            <a:endParaRPr lang="en-US" sz="14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SQL Injection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>
                <a:solidFill>
                  <a:srgbClr val="CC6600"/>
                </a:solidFill>
              </a:rPr>
              <a:t>Accounts(name, passwd, acct)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Web interface</a:t>
            </a:r>
            <a:r>
              <a:rPr lang="en-US"/>
              <a:t>: get name and password from user, store in strings </a:t>
            </a:r>
            <a:r>
              <a:rPr lang="en-US" i="1">
                <a:solidFill>
                  <a:srgbClr val="CC6600"/>
                </a:solidFill>
              </a:rPr>
              <a:t>n</a:t>
            </a:r>
            <a:r>
              <a:rPr lang="en-US"/>
              <a:t>  and </a:t>
            </a:r>
            <a:r>
              <a:rPr lang="en-US" i="1">
                <a:solidFill>
                  <a:srgbClr val="CC6600"/>
                </a:solidFill>
              </a:rPr>
              <a:t>p</a:t>
            </a:r>
            <a:r>
              <a:rPr lang="en-US"/>
              <a:t>, issue query, display account number.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acct FROM Accounts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name = :n AND passwd = :p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5F9626-17EF-466B-AA9B-6F94C0C6D056}" type="slidenum">
              <a:rPr lang="en-US" sz="1400" smtClean="0">
                <a:latin typeface="Times New Roman" charset="0"/>
              </a:rPr>
              <a:pPr/>
              <a:t>30</a:t>
            </a:fld>
            <a:endParaRPr lang="en-US" sz="14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Accessing Components of Tuples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ResultSet is referring to a tuple, we can get the components of that tuple by applying certain methods to the ResultSet.</a:t>
            </a:r>
          </a:p>
          <a:p>
            <a:r>
              <a:rPr lang="en-US"/>
              <a:t>Method </a:t>
            </a:r>
            <a:r>
              <a:rPr lang="en-US">
                <a:solidFill>
                  <a:srgbClr val="CC6600"/>
                </a:solidFill>
              </a:rPr>
              <a:t>get</a:t>
            </a:r>
            <a:r>
              <a:rPr lang="en-US" i="1">
                <a:solidFill>
                  <a:srgbClr val="CC6600"/>
                </a:solidFill>
              </a:rPr>
              <a:t>X </a:t>
            </a:r>
            <a:r>
              <a:rPr lang="en-US">
                <a:solidFill>
                  <a:srgbClr val="CC6600"/>
                </a:solidFill>
              </a:rPr>
              <a:t>(</a:t>
            </a:r>
            <a:r>
              <a:rPr lang="en-US" i="1">
                <a:solidFill>
                  <a:srgbClr val="CC6600"/>
                </a:solidFill>
              </a:rPr>
              <a:t>i</a:t>
            </a:r>
            <a:r>
              <a:rPr lang="en-US">
                <a:solidFill>
                  <a:srgbClr val="CC6600"/>
                </a:solidFill>
              </a:rPr>
              <a:t> )</a:t>
            </a:r>
            <a:r>
              <a:rPr lang="en-US"/>
              <a:t>, where </a:t>
            </a:r>
            <a:r>
              <a:rPr lang="en-US" i="1"/>
              <a:t>X </a:t>
            </a:r>
            <a:r>
              <a:rPr lang="en-US"/>
              <a:t> is some type, and </a:t>
            </a:r>
            <a:r>
              <a:rPr lang="en-US" i="1"/>
              <a:t>i</a:t>
            </a:r>
            <a:r>
              <a:rPr lang="en-US"/>
              <a:t>  is the component number, returns the value of that component.</a:t>
            </a:r>
          </a:p>
          <a:p>
            <a:pPr lvl="1"/>
            <a:r>
              <a:rPr lang="en-US"/>
              <a:t>The value must have type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1E9749-F6FB-44B7-A81B-7A0C894256FF}" type="slidenum">
              <a:rPr lang="en-US" sz="1400" smtClean="0">
                <a:latin typeface="Times New Roman" charset="0"/>
              </a:rPr>
              <a:pPr/>
              <a:t>31</a:t>
            </a:fld>
            <a:endParaRPr lang="en-US" sz="14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Accessing Components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5181600"/>
          </a:xfrm>
        </p:spPr>
        <p:txBody>
          <a:bodyPr/>
          <a:lstStyle/>
          <a:p>
            <a:r>
              <a:rPr lang="en-US"/>
              <a:t>Menu = ResultSet for query “SELECT beer, price FROM Sells WHERE bar = ’Joe’ ’s Bar’ ”.</a:t>
            </a:r>
          </a:p>
          <a:p>
            <a:r>
              <a:rPr lang="en-US"/>
              <a:t>Access beer and price from each tuple by: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while ( menu.next() )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theBeer = Menu.getString(1);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thePrice = Menu.getFloat(2);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/*something with theBeer and 		  thePrice*/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981086-6F87-42E7-B053-7ECA65BA42DA}" type="slidenum">
              <a:rPr lang="en-US" sz="1400" smtClean="0">
                <a:latin typeface="Times New Roman" charset="0"/>
              </a:rPr>
              <a:pPr/>
              <a:t>32</a:t>
            </a:fld>
            <a:endParaRPr lang="en-US" sz="14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 to be used for actions within HTML text.</a:t>
            </a:r>
          </a:p>
          <a:p>
            <a:r>
              <a:rPr lang="en-US" dirty="0"/>
              <a:t>Indicated by &lt;? PHP code ?&gt;.</a:t>
            </a:r>
          </a:p>
          <a:p>
            <a:r>
              <a:rPr lang="en-US" dirty="0"/>
              <a:t>DB library exists within </a:t>
            </a:r>
            <a:r>
              <a:rPr lang="en-US" i="1" dirty="0">
                <a:solidFill>
                  <a:srgbClr val="FF0066"/>
                </a:solidFill>
              </a:rPr>
              <a:t>PEAR</a:t>
            </a:r>
            <a:r>
              <a:rPr lang="en-US" dirty="0"/>
              <a:t>  (PHP Extension and Application Repository).</a:t>
            </a:r>
          </a:p>
          <a:p>
            <a:pPr lvl="1"/>
            <a:r>
              <a:rPr lang="en-US" dirty="0"/>
              <a:t>Include with </a:t>
            </a:r>
            <a:r>
              <a:rPr lang="en-US" dirty="0">
                <a:latin typeface="Courier New" pitchFamily="49" charset="0"/>
              </a:rPr>
              <a:t>include(</a:t>
            </a:r>
            <a:r>
              <a:rPr lang="en-US" dirty="0" err="1">
                <a:latin typeface="Courier New" pitchFamily="49" charset="0"/>
              </a:rPr>
              <a:t>DB.php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 Better Choice: PDO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94C1781-1DEF-4493-BF93-9A0738B39F08}" type="slidenum">
              <a:rPr lang="en-US" sz="1400" smtClean="0">
                <a:latin typeface="Times New Roman" charset="0"/>
              </a:rPr>
              <a:pPr/>
              <a:t>33</a:t>
            </a:fld>
            <a:endParaRPr lang="en-US" sz="14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in PHP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begin with $.</a:t>
            </a:r>
          </a:p>
          <a:p>
            <a:r>
              <a:rPr lang="en-US"/>
              <a:t>OK not to declare a type for a variable.</a:t>
            </a:r>
          </a:p>
          <a:p>
            <a:r>
              <a:rPr lang="en-US"/>
              <a:t>But you give a variable a value that belongs to a “class,” in which case, methods of that class are available to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4FF8C7-BDAE-4D01-A7B0-7EB9E4EAC073}" type="slidenum">
              <a:rPr lang="en-US" sz="1400" smtClean="0">
                <a:latin typeface="Times New Roman" charset="0"/>
              </a:rPr>
              <a:pPr/>
              <a:t>34</a:t>
            </a:fld>
            <a:endParaRPr lang="en-US" sz="14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Values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PHP solves a very important problem for languages that commonly construct strings as values:</a:t>
            </a:r>
          </a:p>
          <a:p>
            <a:pPr lvl="1"/>
            <a:r>
              <a:rPr lang="en-US"/>
              <a:t>How do I tell whether a substring needs to be interpreted as a variable and replaced by its value?</a:t>
            </a:r>
          </a:p>
          <a:p>
            <a:r>
              <a:rPr lang="en-US"/>
              <a:t>PHP solution: Double quotes means replace; single quotes means don’t.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D85F72D-2C4A-4D23-9F64-990719DA8942}" type="slidenum">
              <a:rPr lang="en-US" sz="1400" smtClean="0">
                <a:latin typeface="Times New Roman" charset="0"/>
              </a:rPr>
              <a:pPr/>
              <a:t>35</a:t>
            </a:fld>
            <a:endParaRPr lang="en-US" sz="140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Replace or Not?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$100 = ”one hundred dollars”;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$sue = ’You owe me $100.’;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$joe = ”You owe me $100.”;</a:t>
            </a:r>
          </a:p>
          <a:p>
            <a:r>
              <a:rPr lang="en-US"/>
              <a:t>Value of </a:t>
            </a:r>
            <a:r>
              <a:rPr lang="en-US">
                <a:solidFill>
                  <a:srgbClr val="CC6600"/>
                </a:solidFill>
              </a:rPr>
              <a:t>$sue</a:t>
            </a:r>
            <a:r>
              <a:rPr lang="en-US"/>
              <a:t> is ’You owe me $100’, while the value of </a:t>
            </a:r>
            <a:r>
              <a:rPr lang="en-US">
                <a:solidFill>
                  <a:srgbClr val="CC6600"/>
                </a:solidFill>
              </a:rPr>
              <a:t>$joe</a:t>
            </a:r>
            <a:r>
              <a:rPr lang="en-US"/>
              <a:t> is ’You owe me one hundred dollars’.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8302DF-F338-4C90-B639-19ADC13E0061}" type="slidenum">
              <a:rPr lang="en-US" sz="1400" smtClean="0">
                <a:latin typeface="Times New Roman" charset="0"/>
              </a:rPr>
              <a:pPr/>
              <a:t>36</a:t>
            </a:fld>
            <a:endParaRPr lang="en-US" sz="14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Arrays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kinds: </a:t>
            </a:r>
            <a:r>
              <a:rPr lang="en-US" i="1">
                <a:solidFill>
                  <a:srgbClr val="FF0066"/>
                </a:solidFill>
              </a:rPr>
              <a:t>numeric </a:t>
            </a:r>
            <a:r>
              <a:rPr lang="en-US"/>
              <a:t> and </a:t>
            </a:r>
            <a:r>
              <a:rPr lang="en-US" i="1">
                <a:solidFill>
                  <a:srgbClr val="FF0066"/>
                </a:solidFill>
              </a:rPr>
              <a:t>associative</a:t>
            </a:r>
            <a:r>
              <a:rPr lang="en-US"/>
              <a:t>.</a:t>
            </a:r>
          </a:p>
          <a:p>
            <a:r>
              <a:rPr lang="en-US"/>
              <a:t>Numeric arrays are ordinary, indexed 0,1,… 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$a = array(”Paul”, ”George”, ”John”, ”Ringo”);</a:t>
            </a:r>
          </a:p>
          <a:p>
            <a:pPr lvl="2"/>
            <a:r>
              <a:rPr lang="en-US"/>
              <a:t>Then $a[0] is ”Paul”, $a[1] is ”George”, and so 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9000E5-8624-47C5-B886-68229491AA18}" type="slidenum">
              <a:rPr lang="en-US" sz="1400" smtClean="0">
                <a:latin typeface="Times New Roman" charset="0"/>
              </a:rPr>
              <a:pPr/>
              <a:t>37</a:t>
            </a:fld>
            <a:endParaRPr lang="en-US" sz="14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Elements of an associative array $a are pairs x =&gt; y, where </a:t>
            </a:r>
            <a:r>
              <a:rPr lang="en-US" i="1"/>
              <a:t>x</a:t>
            </a:r>
            <a:r>
              <a:rPr lang="en-US"/>
              <a:t>  is a key string and </a:t>
            </a:r>
            <a:r>
              <a:rPr lang="en-US" i="1"/>
              <a:t>y</a:t>
            </a:r>
            <a:r>
              <a:rPr lang="en-US"/>
              <a:t>  is any value.</a:t>
            </a:r>
          </a:p>
          <a:p>
            <a:r>
              <a:rPr lang="en-US"/>
              <a:t>If x =&gt; y is an element of $a, then $a[x] is </a:t>
            </a:r>
            <a:r>
              <a:rPr lang="en-US" i="1"/>
              <a:t>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6BC5A-46FE-496C-9913-79A80A11749C}" type="slidenum">
              <a:rPr lang="en-US" sz="1400" smtClean="0">
                <a:latin typeface="Times New Roman" charset="0"/>
              </a:rPr>
              <a:pPr/>
              <a:t>38</a:t>
            </a:fld>
            <a:endParaRPr lang="en-US" sz="14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Associative Arrays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19600"/>
          </a:xfrm>
        </p:spPr>
        <p:txBody>
          <a:bodyPr/>
          <a:lstStyle/>
          <a:p>
            <a:r>
              <a:rPr lang="en-US" sz="2800"/>
              <a:t>An environment can be expressed as an associative array, e.g.: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$myEnv = array(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”phptype” =&gt; ”oracle”,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”hostspec” =&gt; ”www.stanford.edu”,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”database” =&gt; ”cs145db”,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”username” =&gt; ”ullman”,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”password” =&gt; ”notMyPW”);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4A33CFC-5F02-4B7C-BF74-3683F4129116}" type="slidenum">
              <a:rPr lang="en-US" sz="1400" smtClean="0">
                <a:latin typeface="Times New Roman" charset="0"/>
              </a:rPr>
              <a:pPr/>
              <a:t>39</a:t>
            </a:fld>
            <a:endParaRPr lang="en-US" sz="140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Connection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the DB library imported and the array $myEnv available: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$myCon = DB::connect($myEnv);</a:t>
            </a: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1965325" y="3124200"/>
            <a:ext cx="3749675" cy="1770063"/>
            <a:chOff x="1238" y="1968"/>
            <a:chExt cx="2362" cy="1115"/>
          </a:xfrm>
        </p:grpSpPr>
        <p:sp>
          <p:nvSpPr>
            <p:cNvPr id="40969" name="Text Box 5"/>
            <p:cNvSpPr txBox="1">
              <a:spLocks noChangeArrowheads="1"/>
            </p:cNvSpPr>
            <p:nvPr/>
          </p:nvSpPr>
          <p:spPr bwMode="auto">
            <a:xfrm>
              <a:off x="1238" y="2565"/>
              <a:ext cx="155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Function connect</a:t>
              </a:r>
            </a:p>
            <a:p>
              <a:r>
                <a:rPr lang="en-US"/>
                <a:t>in the DB library</a:t>
              </a:r>
            </a:p>
          </p:txBody>
        </p:sp>
        <p:sp>
          <p:nvSpPr>
            <p:cNvPr id="40970" name="Rectangle 6"/>
            <p:cNvSpPr>
              <a:spLocks noChangeArrowheads="1"/>
            </p:cNvSpPr>
            <p:nvPr/>
          </p:nvSpPr>
          <p:spPr bwMode="auto">
            <a:xfrm>
              <a:off x="1872" y="1968"/>
              <a:ext cx="1728" cy="288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7"/>
            <p:cNvSpPr>
              <a:spLocks noChangeShapeType="1"/>
            </p:cNvSpPr>
            <p:nvPr/>
          </p:nvSpPr>
          <p:spPr bwMode="auto">
            <a:xfrm flipV="1">
              <a:off x="2304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822325" y="3581400"/>
            <a:ext cx="3094038" cy="2897188"/>
            <a:chOff x="518" y="2256"/>
            <a:chExt cx="1949" cy="1825"/>
          </a:xfrm>
        </p:grpSpPr>
        <p:sp>
          <p:nvSpPr>
            <p:cNvPr id="40967" name="Text Box 9"/>
            <p:cNvSpPr txBox="1">
              <a:spLocks noChangeArrowheads="1"/>
            </p:cNvSpPr>
            <p:nvPr/>
          </p:nvSpPr>
          <p:spPr bwMode="auto">
            <a:xfrm>
              <a:off x="518" y="3333"/>
              <a:ext cx="194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Class is Connection</a:t>
              </a:r>
            </a:p>
            <a:p>
              <a:r>
                <a:rPr lang="en-US"/>
                <a:t>because it is returned</a:t>
              </a:r>
            </a:p>
            <a:p>
              <a:r>
                <a:rPr lang="en-US"/>
                <a:t>by DB::connect().</a:t>
              </a:r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 flipV="1">
              <a:off x="1056" y="225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8B1D6D8-2E47-4B5A-88F5-46B2E933AD78}" type="slidenum">
              <a:rPr lang="en-US" sz="1400" smtClean="0">
                <a:latin typeface="Times New Roman" charset="0"/>
              </a:rPr>
              <a:pPr/>
              <a:t>4</a:t>
            </a:fld>
            <a:endParaRPr lang="en-US" sz="1400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User </a:t>
            </a:r>
            <a:r>
              <a:rPr lang="en-US">
                <a:solidFill>
                  <a:srgbClr val="CC6600"/>
                </a:solidFill>
              </a:rPr>
              <a:t>(Who Is Not Bill Gates)</a:t>
            </a:r>
            <a:r>
              <a:rPr lang="en-US"/>
              <a:t> Types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590800" y="2438400"/>
            <a:ext cx="3352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590800" y="3581400"/>
            <a:ext cx="3352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27125" y="2446338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/>
              <a:t>Name: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/>
              <a:t>Password: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6278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/>
              <a:t>Your account number is 1234-567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819400" y="2435225"/>
            <a:ext cx="238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>
                <a:latin typeface="Courier New" pitchFamily="49" charset="0"/>
              </a:rPr>
              <a:t>gates’ --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743200" y="3581400"/>
            <a:ext cx="291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>
                <a:latin typeface="Courier New" pitchFamily="49" charset="0"/>
              </a:rPr>
              <a:t>who cares?</a:t>
            </a: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4572000" y="1862138"/>
            <a:ext cx="3135313" cy="1033462"/>
            <a:chOff x="2880" y="1173"/>
            <a:chExt cx="1975" cy="651"/>
          </a:xfrm>
        </p:grpSpPr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2880" y="1584"/>
              <a:ext cx="384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3926" y="1173"/>
              <a:ext cx="9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Comment</a:t>
              </a:r>
            </a:p>
            <a:p>
              <a:r>
                <a:rPr lang="en-US"/>
                <a:t>in Oracle</a:t>
              </a:r>
            </a:p>
          </p:txBody>
        </p:sp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 flipH="1">
              <a:off x="3264" y="144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B706F16-ACF8-46EC-868C-D6EE86941616}" type="slidenum">
              <a:rPr lang="en-US" sz="1400" smtClean="0">
                <a:latin typeface="Times New Roman" charset="0"/>
              </a:rPr>
              <a:pPr/>
              <a:t>40</a:t>
            </a:fld>
            <a:endParaRPr lang="en-US" sz="14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SQL Statements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 </a:t>
            </a:r>
            <a:r>
              <a:rPr lang="en-US">
                <a:solidFill>
                  <a:srgbClr val="CC6600"/>
                </a:solidFill>
              </a:rPr>
              <a:t>query</a:t>
            </a:r>
            <a:r>
              <a:rPr lang="en-US"/>
              <a:t> applies to a Connection object.</a:t>
            </a:r>
          </a:p>
          <a:p>
            <a:r>
              <a:rPr lang="en-US"/>
              <a:t>It takes a string argument and returns a result.</a:t>
            </a:r>
          </a:p>
          <a:p>
            <a:pPr lvl="1"/>
            <a:r>
              <a:rPr lang="en-US"/>
              <a:t>Could be an error code or the relation returned by a query.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AD96681-DA8C-4926-826A-57692ED75894}" type="slidenum">
              <a:rPr lang="en-US" sz="1400" smtClean="0">
                <a:latin typeface="Times New Roman" charset="0"/>
              </a:rPr>
              <a:pPr/>
              <a:t>41</a:t>
            </a:fld>
            <a:endParaRPr lang="en-US" sz="140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Executing a Query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all the bars that sell a beer given by the variable $beer.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$beer = ’Bud’;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$result = $myCon-&gt;query(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  ”SELECT bar FROM Sells” 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  ”WHERE beer = $beer ;”);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6858000" y="2743200"/>
            <a:ext cx="2101850" cy="1981200"/>
            <a:chOff x="4320" y="1728"/>
            <a:chExt cx="1324" cy="1248"/>
          </a:xfrm>
        </p:grpSpPr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4464" y="2784"/>
              <a:ext cx="192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Text Box 5"/>
            <p:cNvSpPr txBox="1">
              <a:spLocks noChangeArrowheads="1"/>
            </p:cNvSpPr>
            <p:nvPr/>
          </p:nvSpPr>
          <p:spPr bwMode="auto">
            <a:xfrm>
              <a:off x="4320" y="1728"/>
              <a:ext cx="13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Concatenation</a:t>
              </a:r>
            </a:p>
            <a:p>
              <a:r>
                <a:rPr lang="en-US"/>
                <a:t>in PHP</a:t>
              </a:r>
            </a:p>
          </p:txBody>
        </p:sp>
        <p:sp>
          <p:nvSpPr>
            <p:cNvPr id="43024" name="Line 6"/>
            <p:cNvSpPr>
              <a:spLocks noChangeShapeType="1"/>
            </p:cNvSpPr>
            <p:nvPr/>
          </p:nvSpPr>
          <p:spPr bwMode="auto">
            <a:xfrm flipH="1">
              <a:off x="4656" y="2256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057400" y="4800600"/>
            <a:ext cx="3886200" cy="1873250"/>
            <a:chOff x="1296" y="3024"/>
            <a:chExt cx="2448" cy="1180"/>
          </a:xfrm>
        </p:grpSpPr>
        <p:sp>
          <p:nvSpPr>
            <p:cNvPr id="43019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816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Text Box 9"/>
            <p:cNvSpPr txBox="1">
              <a:spLocks noChangeArrowheads="1"/>
            </p:cNvSpPr>
            <p:nvPr/>
          </p:nvSpPr>
          <p:spPr bwMode="auto">
            <a:xfrm>
              <a:off x="1296" y="3456"/>
              <a:ext cx="174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Remember this</a:t>
              </a:r>
            </a:p>
            <a:p>
              <a:r>
                <a:rPr lang="en-US"/>
                <a:t>variable is replaced</a:t>
              </a:r>
            </a:p>
            <a:p>
              <a:r>
                <a:rPr lang="en-US"/>
                <a:t>by its value.</a:t>
              </a:r>
            </a:p>
          </p:txBody>
        </p:sp>
        <p:sp>
          <p:nvSpPr>
            <p:cNvPr id="43021" name="Line 10"/>
            <p:cNvSpPr>
              <a:spLocks noChangeShapeType="1"/>
            </p:cNvSpPr>
            <p:nvPr/>
          </p:nvSpPr>
          <p:spPr bwMode="auto">
            <a:xfrm flipV="1">
              <a:off x="2784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4648200" y="2547938"/>
            <a:ext cx="2070100" cy="1643062"/>
            <a:chOff x="2928" y="1605"/>
            <a:chExt cx="1304" cy="1035"/>
          </a:xfrm>
        </p:grpSpPr>
        <p:sp>
          <p:nvSpPr>
            <p:cNvPr id="43016" name="Rectangle 12"/>
            <p:cNvSpPr>
              <a:spLocks noChangeArrowheads="1"/>
            </p:cNvSpPr>
            <p:nvPr/>
          </p:nvSpPr>
          <p:spPr bwMode="auto">
            <a:xfrm>
              <a:off x="2928" y="2352"/>
              <a:ext cx="336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13"/>
            <p:cNvSpPr txBox="1">
              <a:spLocks noChangeArrowheads="1"/>
            </p:cNvSpPr>
            <p:nvPr/>
          </p:nvSpPr>
          <p:spPr bwMode="auto">
            <a:xfrm>
              <a:off x="3206" y="1605"/>
              <a:ext cx="10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Method</a:t>
              </a:r>
            </a:p>
            <a:p>
              <a:r>
                <a:rPr lang="en-US"/>
                <a:t>application</a:t>
              </a:r>
            </a:p>
          </p:txBody>
        </p:sp>
        <p:sp>
          <p:nvSpPr>
            <p:cNvPr id="43018" name="Line 14"/>
            <p:cNvSpPr>
              <a:spLocks noChangeShapeType="1"/>
            </p:cNvSpPr>
            <p:nvPr/>
          </p:nvSpPr>
          <p:spPr bwMode="auto">
            <a:xfrm flipH="1">
              <a:off x="3120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A1396B6-C882-4913-B5F1-8CB251556043}" type="slidenum">
              <a:rPr lang="en-US" sz="1400" smtClean="0">
                <a:latin typeface="Times New Roman" charset="0"/>
              </a:rPr>
              <a:pPr/>
              <a:t>42</a:t>
            </a:fld>
            <a:endParaRPr lang="en-US" sz="14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Cursors in PHP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result of a query</a:t>
            </a:r>
            <a:r>
              <a:rPr lang="en-US" i="1"/>
              <a:t> is</a:t>
            </a:r>
            <a:r>
              <a:rPr lang="en-US"/>
              <a:t>  the tuples returned.</a:t>
            </a:r>
          </a:p>
          <a:p>
            <a:r>
              <a:rPr lang="en-US"/>
              <a:t>Method </a:t>
            </a:r>
            <a:r>
              <a:rPr lang="en-US">
                <a:solidFill>
                  <a:srgbClr val="CC6600"/>
                </a:solidFill>
              </a:rPr>
              <a:t>fetchRow</a:t>
            </a:r>
            <a:r>
              <a:rPr lang="en-US"/>
              <a:t> applies to the result and returns the next tuple, or FALSE if there is none.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2AE9940-977E-4AF2-9B13-F4CE403B8FFF}" type="slidenum">
              <a:rPr lang="en-US" sz="1400" smtClean="0">
                <a:latin typeface="Times New Roman" charset="0"/>
              </a:rPr>
              <a:pPr/>
              <a:t>43</a:t>
            </a:fld>
            <a:endParaRPr lang="en-US" sz="140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Cursors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while ($bar =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$result-&gt;fetchRow()) {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// do something with $bar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3FF6155-72FB-4495-8256-8BF2F62FDEFC}" type="slidenum">
              <a:rPr lang="en-US" sz="1400" smtClean="0">
                <a:latin typeface="Times New Roman" charset="0"/>
              </a:rPr>
              <a:pPr/>
              <a:t>5</a:t>
            </a:fld>
            <a:endParaRPr lang="en-US" sz="14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Query Executed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acct FROM Accounts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name = ’</a:t>
            </a:r>
            <a:r>
              <a:rPr lang="en-US">
                <a:solidFill>
                  <a:srgbClr val="FF0066"/>
                </a:solidFill>
                <a:latin typeface="Courier New" pitchFamily="49" charset="0"/>
              </a:rPr>
              <a:t>gates’  --</a:t>
            </a:r>
            <a:r>
              <a:rPr lang="en-US">
                <a:latin typeface="Courier New" pitchFamily="49" charset="0"/>
              </a:rPr>
              <a:t>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passwd = ’</a:t>
            </a:r>
            <a:r>
              <a:rPr lang="en-US">
                <a:solidFill>
                  <a:srgbClr val="FF0066"/>
                </a:solidFill>
                <a:latin typeface="Courier New" pitchFamily="49" charset="0"/>
              </a:rPr>
              <a:t>who cares?</a:t>
            </a:r>
            <a:r>
              <a:rPr lang="en-US">
                <a:latin typeface="Courier New" pitchFamily="49" charset="0"/>
              </a:rPr>
              <a:t>’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990600" y="2590800"/>
            <a:ext cx="6934200" cy="2319338"/>
            <a:chOff x="624" y="1632"/>
            <a:chExt cx="4368" cy="1461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4176" y="1632"/>
              <a:ext cx="816" cy="336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624" y="2016"/>
              <a:ext cx="3312" cy="336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1958" y="2805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All treated as a comment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 flipH="1" flipV="1">
              <a:off x="2592" y="235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 flipV="1">
              <a:off x="3408" y="1968"/>
              <a:ext cx="120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8D73CD5-28AA-4A3C-8D31-E3AC0C2C4BF5}" type="slidenum">
              <a:rPr lang="en-US" sz="1400" smtClean="0">
                <a:latin typeface="Times New Roman" charset="0"/>
              </a:rPr>
              <a:pPr/>
              <a:t>6</a:t>
            </a:fld>
            <a:endParaRPr lang="en-US" sz="140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Host/SQL Interfaces Via Libraries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The third approach to connecting databases to conventional languages is to use library calls.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C + CLI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Java + JDBC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PHP + PEAR/DB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38BFF4D-0C36-4E9E-B305-51D86C8C4205}" type="slidenum">
              <a:rPr lang="en-US" sz="1400" smtClean="0">
                <a:latin typeface="Times New Roman" charset="0"/>
              </a:rPr>
              <a:pPr/>
              <a:t>7</a:t>
            </a:fld>
            <a:endParaRPr lang="en-US" sz="1400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Architecture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common environment for using a database has three tiers of processors: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Web servers</a:t>
            </a:r>
            <a:r>
              <a:rPr lang="en-US"/>
              <a:t> --- talk to the user.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Application servers</a:t>
            </a:r>
            <a:r>
              <a:rPr lang="en-US"/>
              <a:t> --- execute the business logic.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Database servers</a:t>
            </a:r>
            <a:r>
              <a:rPr lang="en-US"/>
              <a:t> --- get what the app servers need from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F7EBD-8F96-4D53-8ADF-D35CEE2E9669}" type="slidenum">
              <a:rPr lang="en-US" sz="1400" smtClean="0">
                <a:latin typeface="Times New Roman" charset="0"/>
              </a:rPr>
              <a:pPr/>
              <a:t>8</a:t>
            </a:fld>
            <a:endParaRPr lang="en-US" sz="1400">
              <a:latin typeface="Times New Roman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Amazon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 holds the information about products, customers, etc.</a:t>
            </a:r>
          </a:p>
          <a:p>
            <a:r>
              <a:rPr lang="en-US"/>
              <a:t>Business logic includes things like “what do I do after someone clicks ‘checkout’?”</a:t>
            </a:r>
          </a:p>
          <a:p>
            <a:pPr lvl="1"/>
            <a:r>
              <a:rPr lang="en-US">
                <a:solidFill>
                  <a:srgbClr val="CC6600"/>
                </a:solidFill>
              </a:rPr>
              <a:t>Answer</a:t>
            </a:r>
            <a:r>
              <a:rPr lang="en-US"/>
              <a:t>: Show the “how will you pay for this?”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D0C779F-A9A8-4858-A466-F6B96405CC4B}" type="slidenum">
              <a:rPr lang="en-US" sz="1400" smtClean="0">
                <a:latin typeface="Times New Roman" charset="0"/>
              </a:rPr>
              <a:pPr/>
              <a:t>9</a:t>
            </a:fld>
            <a:endParaRPr lang="en-US" sz="1400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Environments, Connections, Queries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/>
              <a:t>The database is, in many DB-access languages, an </a:t>
            </a:r>
            <a:r>
              <a:rPr lang="en-US" i="1">
                <a:solidFill>
                  <a:srgbClr val="FF0066"/>
                </a:solidFill>
              </a:rPr>
              <a:t>environment</a:t>
            </a:r>
            <a:r>
              <a:rPr lang="en-US"/>
              <a:t>.</a:t>
            </a:r>
          </a:p>
          <a:p>
            <a:r>
              <a:rPr lang="en-US"/>
              <a:t>Database servers maintain some number of </a:t>
            </a:r>
            <a:r>
              <a:rPr lang="en-US" i="1">
                <a:solidFill>
                  <a:srgbClr val="FF0066"/>
                </a:solidFill>
              </a:rPr>
              <a:t>connections</a:t>
            </a:r>
            <a:r>
              <a:rPr lang="en-US"/>
              <a:t>, so app servers can ask queries or perform modifications.</a:t>
            </a:r>
          </a:p>
          <a:p>
            <a:r>
              <a:rPr lang="en-US"/>
              <a:t>The app server issues </a:t>
            </a:r>
            <a:r>
              <a:rPr lang="en-US" i="1">
                <a:solidFill>
                  <a:srgbClr val="FF0066"/>
                </a:solidFill>
              </a:rPr>
              <a:t>statements</a:t>
            </a:r>
            <a:r>
              <a:rPr lang="en-US"/>
              <a:t> : queries and modifications, usually.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1859</Words>
  <Application>Microsoft Office PowerPoint</Application>
  <PresentationFormat>On-screen Show (4:3)</PresentationFormat>
  <Paragraphs>300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Monotype Sorts</vt:lpstr>
      <vt:lpstr>Courier New</vt:lpstr>
      <vt:lpstr>Tahoma</vt:lpstr>
      <vt:lpstr>Times New Roman</vt:lpstr>
      <vt:lpstr>Wingdings</vt:lpstr>
      <vt:lpstr>Default Design</vt:lpstr>
      <vt:lpstr>Database-Connection Libraries</vt:lpstr>
      <vt:lpstr>An Aside: SQL Injection</vt:lpstr>
      <vt:lpstr>Example: SQL Injection</vt:lpstr>
      <vt:lpstr>User (Who Is Not Bill Gates) Types</vt:lpstr>
      <vt:lpstr>The Query Executed</vt:lpstr>
      <vt:lpstr>Host/SQL Interfaces Via Libraries</vt:lpstr>
      <vt:lpstr>Three-Tier Architecture</vt:lpstr>
      <vt:lpstr>Example: Amazon</vt:lpstr>
      <vt:lpstr>Environments, Connections, Queries</vt:lpstr>
      <vt:lpstr>Diagram to Remember</vt:lpstr>
      <vt:lpstr>SQL/CLI</vt:lpstr>
      <vt:lpstr>Data Structures</vt:lpstr>
      <vt:lpstr>Handles</vt:lpstr>
      <vt:lpstr>Example: SQLAllocHandle</vt:lpstr>
      <vt:lpstr>Preparing and Executing</vt:lpstr>
      <vt:lpstr>Example: Prepare and Execute</vt:lpstr>
      <vt:lpstr>Direct Execution</vt:lpstr>
      <vt:lpstr>Fetching Tuples</vt:lpstr>
      <vt:lpstr>Accessing Query Results</vt:lpstr>
      <vt:lpstr>Example: Binding</vt:lpstr>
      <vt:lpstr>Example: Fetching</vt:lpstr>
      <vt:lpstr>JDBC</vt:lpstr>
      <vt:lpstr>Making a Connection</vt:lpstr>
      <vt:lpstr>Statements</vt:lpstr>
      <vt:lpstr>Creating Statements</vt:lpstr>
      <vt:lpstr>Executing SQL Statements</vt:lpstr>
      <vt:lpstr>Example: Update</vt:lpstr>
      <vt:lpstr>Example: Query</vt:lpstr>
      <vt:lpstr>Accessing the ResultSet</vt:lpstr>
      <vt:lpstr>Accessing Components of Tuples</vt:lpstr>
      <vt:lpstr>Example: Accessing Components</vt:lpstr>
      <vt:lpstr>PHP</vt:lpstr>
      <vt:lpstr>Variables in PHP</vt:lpstr>
      <vt:lpstr>String Values</vt:lpstr>
      <vt:lpstr>Example: Replace or Not?</vt:lpstr>
      <vt:lpstr>PHP Arrays</vt:lpstr>
      <vt:lpstr>Associative Arrays</vt:lpstr>
      <vt:lpstr>Example: Associative Arrays</vt:lpstr>
      <vt:lpstr>Making a Connection</vt:lpstr>
      <vt:lpstr>Executing SQL Statements</vt:lpstr>
      <vt:lpstr>Example: Executing a Query</vt:lpstr>
      <vt:lpstr>Cursors in PHP</vt:lpstr>
      <vt:lpstr>Example: Cursors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113</cp:revision>
  <dcterms:created xsi:type="dcterms:W3CDTF">2002-03-23T20:14:09Z</dcterms:created>
  <dcterms:modified xsi:type="dcterms:W3CDTF">2017-05-15T23:05:01Z</dcterms:modified>
</cp:coreProperties>
</file>