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sldIdLst>
    <p:sldId id="256" r:id="rId2"/>
    <p:sldId id="259" r:id="rId3"/>
    <p:sldId id="326" r:id="rId4"/>
    <p:sldId id="257" r:id="rId5"/>
    <p:sldId id="258" r:id="rId6"/>
    <p:sldId id="260" r:id="rId7"/>
    <p:sldId id="261" r:id="rId8"/>
    <p:sldId id="30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27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900"/>
    <a:srgbClr val="CC00CC"/>
    <a:srgbClr val="FF0066"/>
    <a:srgbClr val="99CCFF"/>
    <a:srgbClr val="33CC33"/>
    <a:srgbClr val="3366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72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1631E14-743C-40C0-9C2D-2B84F9A1F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6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76FF6-AD71-4B89-890A-C501CE475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0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C60CA-0807-4280-93F7-7FB079A92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8C0CA-908B-4126-A4A9-EECED571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29D70-4DEE-40AE-8012-76C1C7C43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B07A3-55DC-4F27-999E-B331792E0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BAB3-F33A-4AC2-993B-D3BB1D992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5577E-E355-4DDA-9075-3EB1681D9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CF6AD-7A82-4D0B-9E19-F4D0F90D1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A0440-506E-42C1-BF7E-F8D502E1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3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BC1CB-979B-4387-85F0-C39EF6CDA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C2E9C-524D-47C1-8CED-03FA57891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A27E6D56-2EDF-47B4-B4DA-3EAFE479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6E2EDC5-4AEA-4D44-BA29-B0033A9BF838}" type="slidenum">
              <a:rPr lang="en-US" sz="1400" smtClean="0">
                <a:latin typeface="Times New Roman" charset="0"/>
              </a:rPr>
              <a:pPr/>
              <a:t>1</a:t>
            </a:fld>
            <a:endParaRPr lang="en-US" sz="1400">
              <a:latin typeface="Times New Roman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Entity-Relationship Model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/>
              <a:t>E/R Diagrams</a:t>
            </a:r>
          </a:p>
          <a:p>
            <a:r>
              <a:rPr lang="en-US"/>
              <a:t>Weak Entity Sets</a:t>
            </a:r>
          </a:p>
          <a:p>
            <a:r>
              <a:rPr lang="en-US"/>
              <a:t>Converting E/R Diagrams to Relations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BAB1D11-96BA-43C8-AC2B-460A52FD3B0B}" type="slidenum">
              <a:rPr lang="en-US" sz="1400" smtClean="0">
                <a:latin typeface="Times New Roman" charset="0"/>
              </a:rPr>
              <a:pPr/>
              <a:t>10</a:t>
            </a:fld>
            <a:endParaRPr lang="en-US" sz="1400">
              <a:latin typeface="Times New Roman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Relationship Set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relationship </a:t>
            </a:r>
            <a:r>
              <a:rPr lang="en-US">
                <a:solidFill>
                  <a:srgbClr val="CC00CC"/>
                </a:solidFill>
              </a:rPr>
              <a:t>Sells</a:t>
            </a:r>
            <a:r>
              <a:rPr lang="en-US"/>
              <a:t>, we might have a relationship set like: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03525" y="3462338"/>
            <a:ext cx="33131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9900"/>
                </a:solidFill>
              </a:rPr>
              <a:t>Bar		Beer</a:t>
            </a:r>
          </a:p>
          <a:p>
            <a:r>
              <a:rPr lang="en-US"/>
              <a:t>Joe’s Bar	Bud</a:t>
            </a:r>
          </a:p>
          <a:p>
            <a:r>
              <a:rPr lang="en-US"/>
              <a:t>Joe’s Bar	Miller</a:t>
            </a:r>
          </a:p>
          <a:p>
            <a:r>
              <a:rPr lang="en-US"/>
              <a:t>Sue’s Bar	Bud</a:t>
            </a:r>
          </a:p>
          <a:p>
            <a:r>
              <a:rPr lang="en-US"/>
              <a:t>Sue’s Bar	Pete’s Ale</a:t>
            </a:r>
          </a:p>
          <a:p>
            <a:r>
              <a:rPr lang="en-US"/>
              <a:t>Sue’s Bar	Bud Lite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743200" y="3429000"/>
            <a:ext cx="3429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2743200" y="38862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4419600" y="3429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3128682-DC0A-4FE8-A9C2-70E17120FA05}" type="slidenum">
              <a:rPr lang="en-US" sz="1400" smtClean="0">
                <a:latin typeface="Times New Roman" charset="0"/>
              </a:rPr>
              <a:pPr/>
              <a:t>11</a:t>
            </a:fld>
            <a:endParaRPr lang="en-US" sz="1400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Multiway Relationships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Sometimes, we need a relationship that connects more than two entity sets.</a:t>
            </a:r>
          </a:p>
          <a:p>
            <a:r>
              <a:rPr lang="en-US"/>
              <a:t>Suppose that drinkers will only drink certain beers at certain bars.</a:t>
            </a:r>
          </a:p>
          <a:p>
            <a:pPr lvl="1"/>
            <a:r>
              <a:rPr lang="en-US"/>
              <a:t>Our three binary relationships </a:t>
            </a:r>
            <a:r>
              <a:rPr lang="en-US">
                <a:solidFill>
                  <a:srgbClr val="CC00CC"/>
                </a:solidFill>
              </a:rPr>
              <a:t>Likes</a:t>
            </a:r>
            <a:r>
              <a:rPr lang="en-US"/>
              <a:t>, </a:t>
            </a:r>
            <a:r>
              <a:rPr lang="en-US">
                <a:solidFill>
                  <a:srgbClr val="CC00CC"/>
                </a:solidFill>
              </a:rPr>
              <a:t>Sells</a:t>
            </a:r>
            <a:r>
              <a:rPr lang="en-US"/>
              <a:t>, and </a:t>
            </a:r>
            <a:r>
              <a:rPr lang="en-US">
                <a:solidFill>
                  <a:srgbClr val="CC00CC"/>
                </a:solidFill>
              </a:rPr>
              <a:t>Frequents</a:t>
            </a:r>
            <a:r>
              <a:rPr lang="en-US"/>
              <a:t> do not allow us to make this distinction.</a:t>
            </a:r>
          </a:p>
          <a:p>
            <a:pPr lvl="1"/>
            <a:r>
              <a:rPr lang="en-US"/>
              <a:t>But a 3-way relationship would.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4D5747-F005-41EA-A2CA-08452BA79CE7}" type="slidenum">
              <a:rPr lang="en-US" sz="1400" smtClean="0">
                <a:latin typeface="Times New Roman" charset="0"/>
              </a:rPr>
              <a:pPr/>
              <a:t>12</a:t>
            </a:fld>
            <a:endParaRPr lang="en-US" sz="140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3-Way Relationship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524000" y="2362200"/>
            <a:ext cx="1066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Bars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172200" y="2438400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581400" y="5029200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Drinkers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1066800" y="1600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5715000" y="16764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2514600" y="1600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addr</a:t>
            </a:r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7162800" y="16764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</a:t>
            </a:r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2438400" y="5791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5334000" y="5791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addr</a:t>
            </a:r>
          </a:p>
        </p:txBody>
      </p:sp>
      <p:sp>
        <p:nvSpPr>
          <p:cNvPr id="13325" name="Oval 12"/>
          <p:cNvSpPr>
            <a:spLocks noChangeArrowheads="1"/>
          </p:cNvSpPr>
          <p:nvPr/>
        </p:nvSpPr>
        <p:spPr bwMode="auto">
          <a:xfrm>
            <a:off x="304800" y="2667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license</a:t>
            </a:r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 flipV="1">
            <a:off x="1219200" y="2895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1524000" y="213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H="1">
            <a:off x="22860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 flipV="1">
            <a:off x="2895600" y="5562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 flipH="1" flipV="1">
            <a:off x="4953000" y="5486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6172200" y="2209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 flipH="1">
            <a:off x="7010400" y="2209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AutoShape 31"/>
          <p:cNvSpPr>
            <a:spLocks noChangeArrowheads="1"/>
          </p:cNvSpPr>
          <p:nvPr/>
        </p:nvSpPr>
        <p:spPr bwMode="auto">
          <a:xfrm>
            <a:off x="3352800" y="3276600"/>
            <a:ext cx="1828800" cy="10668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Preferences</a:t>
            </a:r>
          </a:p>
        </p:txBody>
      </p:sp>
      <p:sp>
        <p:nvSpPr>
          <p:cNvPr id="13334" name="Line 33"/>
          <p:cNvSpPr>
            <a:spLocks noChangeShapeType="1"/>
          </p:cNvSpPr>
          <p:nvPr/>
        </p:nvSpPr>
        <p:spPr bwMode="auto">
          <a:xfrm flipH="1" flipV="1">
            <a:off x="2590800" y="3352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34"/>
          <p:cNvSpPr>
            <a:spLocks noChangeShapeType="1"/>
          </p:cNvSpPr>
          <p:nvPr/>
        </p:nvSpPr>
        <p:spPr bwMode="auto">
          <a:xfrm>
            <a:off x="42672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35"/>
          <p:cNvSpPr>
            <a:spLocks noChangeShapeType="1"/>
          </p:cNvSpPr>
          <p:nvPr/>
        </p:nvSpPr>
        <p:spPr bwMode="auto">
          <a:xfrm flipV="1">
            <a:off x="5181600" y="3352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C8E4DFE-0D2C-4A38-8E51-B5F49F60340D}" type="slidenum">
              <a:rPr lang="en-US" sz="1400" smtClean="0">
                <a:latin typeface="Times New Roman" charset="0"/>
              </a:rPr>
              <a:pPr/>
              <a:t>13</a:t>
            </a:fld>
            <a:endParaRPr lang="en-US" sz="140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Relationship Set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22525" y="2243138"/>
            <a:ext cx="514191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9900"/>
                </a:solidFill>
              </a:rPr>
              <a:t>Bar		Drinker	Beer</a:t>
            </a:r>
          </a:p>
          <a:p>
            <a:r>
              <a:rPr lang="en-US"/>
              <a:t>Joe’s Bar	Ann		Miller</a:t>
            </a:r>
          </a:p>
          <a:p>
            <a:r>
              <a:rPr lang="en-US"/>
              <a:t>Sue’s Bar	Ann		Bud</a:t>
            </a:r>
          </a:p>
          <a:p>
            <a:r>
              <a:rPr lang="en-US"/>
              <a:t>Sue’s Bar	Ann		Pete’s Ale</a:t>
            </a:r>
          </a:p>
          <a:p>
            <a:r>
              <a:rPr lang="en-US"/>
              <a:t>Joe’s Bar	Bob		Bud</a:t>
            </a:r>
          </a:p>
          <a:p>
            <a:r>
              <a:rPr lang="en-US"/>
              <a:t>Joe’s Bar	Bob		Miller</a:t>
            </a:r>
          </a:p>
          <a:p>
            <a:r>
              <a:rPr lang="en-US"/>
              <a:t>Joe’s Bar	Cal		Miller</a:t>
            </a:r>
          </a:p>
          <a:p>
            <a:r>
              <a:rPr lang="en-US"/>
              <a:t>Sue’s Bar	Cal		Bud Lite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362200" y="2286000"/>
            <a:ext cx="52578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362200" y="2667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962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7150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1ECC8EC-DA29-475E-919A-89C556C2DB68}" type="slidenum">
              <a:rPr lang="en-US" sz="1400" smtClean="0">
                <a:latin typeface="Times New Roman" charset="0"/>
              </a:rPr>
              <a:pPr/>
              <a:t>14</a:t>
            </a:fld>
            <a:endParaRPr lang="en-US" sz="140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Many-Many Relationships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Focus: </a:t>
            </a:r>
            <a:r>
              <a:rPr lang="en-US">
                <a:solidFill>
                  <a:srgbClr val="FF0066"/>
                </a:solidFill>
              </a:rPr>
              <a:t>binary</a:t>
            </a:r>
            <a:r>
              <a:rPr lang="en-US"/>
              <a:t> relationships, such as </a:t>
            </a:r>
            <a:r>
              <a:rPr lang="en-US">
                <a:solidFill>
                  <a:srgbClr val="CC00CC"/>
                </a:solidFill>
              </a:rPr>
              <a:t>Sells</a:t>
            </a:r>
            <a:r>
              <a:rPr lang="en-US"/>
              <a:t> between </a:t>
            </a:r>
            <a:r>
              <a:rPr lang="en-US">
                <a:solidFill>
                  <a:srgbClr val="009900"/>
                </a:solidFill>
              </a:rPr>
              <a:t>Bars</a:t>
            </a:r>
            <a:r>
              <a:rPr lang="en-US"/>
              <a:t>  and </a:t>
            </a:r>
            <a:r>
              <a:rPr lang="en-US">
                <a:solidFill>
                  <a:srgbClr val="009900"/>
                </a:solidFill>
              </a:rPr>
              <a:t>Beers</a:t>
            </a:r>
            <a:r>
              <a:rPr lang="en-US"/>
              <a:t>.</a:t>
            </a:r>
          </a:p>
          <a:p>
            <a:r>
              <a:rPr lang="en-US"/>
              <a:t>In a </a:t>
            </a:r>
            <a:r>
              <a:rPr lang="en-US" i="1">
                <a:solidFill>
                  <a:srgbClr val="FF0066"/>
                </a:solidFill>
              </a:rPr>
              <a:t>many-many</a:t>
            </a:r>
            <a:r>
              <a:rPr lang="en-US">
                <a:solidFill>
                  <a:srgbClr val="FF0066"/>
                </a:solidFill>
              </a:rPr>
              <a:t>  relationship</a:t>
            </a:r>
            <a:r>
              <a:rPr lang="en-US"/>
              <a:t>, an entity of either set can be connected to many entities of the other set.</a:t>
            </a:r>
          </a:p>
          <a:p>
            <a:pPr lvl="1"/>
            <a:r>
              <a:rPr lang="en-US"/>
              <a:t>E.g., a bar sells many beers; a beer is sold by many bars.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E277EF8-6180-4549-AB52-FE9184ADF760}" type="slidenum">
              <a:rPr lang="en-US" sz="1400" smtClean="0">
                <a:latin typeface="Times New Roman" charset="0"/>
              </a:rPr>
              <a:pPr/>
              <a:t>15</a:t>
            </a:fld>
            <a:endParaRPr lang="en-US" sz="14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Many-One Relationships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binary relationships are </a:t>
            </a:r>
            <a:r>
              <a:rPr lang="en-US" i="1">
                <a:solidFill>
                  <a:srgbClr val="FF0066"/>
                </a:solidFill>
              </a:rPr>
              <a:t>many </a:t>
            </a:r>
            <a:r>
              <a:rPr lang="en-US">
                <a:solidFill>
                  <a:srgbClr val="FF0066"/>
                </a:solidFill>
              </a:rPr>
              <a:t>-</a:t>
            </a:r>
            <a:r>
              <a:rPr lang="en-US" i="1">
                <a:solidFill>
                  <a:srgbClr val="FF0066"/>
                </a:solidFill>
              </a:rPr>
              <a:t>one</a:t>
            </a:r>
            <a:r>
              <a:rPr lang="en-US"/>
              <a:t> from one entity set to another.</a:t>
            </a:r>
          </a:p>
          <a:p>
            <a:r>
              <a:rPr lang="en-US"/>
              <a:t>Each entity of the first set is connected to at most one entity of the second set.</a:t>
            </a:r>
          </a:p>
          <a:p>
            <a:r>
              <a:rPr lang="en-US"/>
              <a:t>But an entity of the second set can be connected to zero, one, or many entities of the first set.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387D7C2-D4E0-4D1A-A106-540075E0BD3C}" type="slidenum">
              <a:rPr lang="en-US" sz="1400" smtClean="0">
                <a:latin typeface="Times New Roman" charset="0"/>
              </a:rPr>
              <a:pPr/>
              <a:t>16</a:t>
            </a:fld>
            <a:endParaRPr lang="en-US" sz="140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Many-One Relationship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CC"/>
                </a:solidFill>
              </a:rPr>
              <a:t>Favorite</a:t>
            </a:r>
            <a:r>
              <a:rPr lang="en-US"/>
              <a:t>, from </a:t>
            </a:r>
            <a:r>
              <a:rPr lang="en-US">
                <a:solidFill>
                  <a:srgbClr val="009900"/>
                </a:solidFill>
              </a:rPr>
              <a:t>Drinkers</a:t>
            </a:r>
            <a:r>
              <a:rPr lang="en-US"/>
              <a:t> to </a:t>
            </a:r>
            <a:r>
              <a:rPr lang="en-US">
                <a:solidFill>
                  <a:srgbClr val="009900"/>
                </a:solidFill>
              </a:rPr>
              <a:t>Beers</a:t>
            </a:r>
            <a:r>
              <a:rPr lang="en-US"/>
              <a:t> is many-one.</a:t>
            </a:r>
          </a:p>
          <a:p>
            <a:r>
              <a:rPr lang="en-US"/>
              <a:t>A drinker has at most one favorite beer.</a:t>
            </a:r>
          </a:p>
          <a:p>
            <a:r>
              <a:rPr lang="en-US"/>
              <a:t>But a beer can be the favorite of any number of drinkers, including zero.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5D1FE3B-CAFF-416B-86DF-47B4EE07E9AF}" type="slidenum">
              <a:rPr lang="en-US" sz="1400" smtClean="0">
                <a:latin typeface="Times New Roman" charset="0"/>
              </a:rPr>
              <a:pPr/>
              <a:t>17</a:t>
            </a:fld>
            <a:endParaRPr lang="en-US" sz="140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One-One Relationships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343400"/>
          </a:xfrm>
        </p:spPr>
        <p:txBody>
          <a:bodyPr/>
          <a:lstStyle/>
          <a:p>
            <a:r>
              <a:rPr lang="en-US"/>
              <a:t>In a </a:t>
            </a:r>
            <a:r>
              <a:rPr lang="en-US" i="1">
                <a:solidFill>
                  <a:srgbClr val="FF0066"/>
                </a:solidFill>
              </a:rPr>
              <a:t>one-one</a:t>
            </a:r>
            <a:r>
              <a:rPr lang="en-US">
                <a:solidFill>
                  <a:srgbClr val="FF0066"/>
                </a:solidFill>
              </a:rPr>
              <a:t> relationship</a:t>
            </a:r>
            <a:r>
              <a:rPr lang="en-US"/>
              <a:t>, each entity of either entity set is related to at most one entity of the other set.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Relationship </a:t>
            </a:r>
            <a:r>
              <a:rPr lang="en-US">
                <a:solidFill>
                  <a:srgbClr val="CC00CC"/>
                </a:solidFill>
              </a:rPr>
              <a:t>Best-seller</a:t>
            </a:r>
            <a:r>
              <a:rPr lang="en-US"/>
              <a:t> between entity sets </a:t>
            </a:r>
            <a:r>
              <a:rPr lang="en-US">
                <a:solidFill>
                  <a:srgbClr val="009900"/>
                </a:solidFill>
              </a:rPr>
              <a:t>Manfs</a:t>
            </a:r>
            <a:r>
              <a:rPr lang="en-US"/>
              <a:t> (manufacturer) and </a:t>
            </a:r>
            <a:r>
              <a:rPr lang="en-US">
                <a:solidFill>
                  <a:srgbClr val="009900"/>
                </a:solidFill>
              </a:rPr>
              <a:t>Beers</a:t>
            </a:r>
            <a:r>
              <a:rPr lang="en-US"/>
              <a:t>.</a:t>
            </a:r>
          </a:p>
          <a:p>
            <a:pPr lvl="1"/>
            <a:r>
              <a:rPr lang="en-US"/>
              <a:t>A beer cannot be made by more than one manufacturer, and no manufacturer can have more than one best-seller (assume no ties).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7C24C51-99DB-4E0B-9635-CACEBA98DA24}" type="slidenum">
              <a:rPr lang="en-US" sz="1400" smtClean="0">
                <a:latin typeface="Times New Roman" charset="0"/>
              </a:rPr>
              <a:pPr/>
              <a:t>18</a:t>
            </a:fld>
            <a:endParaRPr lang="en-US" sz="140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In Pictures: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2286000"/>
            <a:ext cx="1143000" cy="1600200"/>
            <a:chOff x="6096000" y="2286000"/>
            <a:chExt cx="1143000" cy="1600200"/>
          </a:xfrm>
        </p:grpSpPr>
        <p:sp>
          <p:nvSpPr>
            <p:cNvPr id="21508" name="Oval 16"/>
            <p:cNvSpPr>
              <a:spLocks noChangeArrowheads="1"/>
            </p:cNvSpPr>
            <p:nvPr/>
          </p:nvSpPr>
          <p:spPr bwMode="auto">
            <a:xfrm>
              <a:off x="6096000" y="3657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9" name="Oval 17"/>
            <p:cNvSpPr>
              <a:spLocks noChangeArrowheads="1"/>
            </p:cNvSpPr>
            <p:nvPr/>
          </p:nvSpPr>
          <p:spPr bwMode="auto">
            <a:xfrm>
              <a:off x="60960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Oval 18"/>
            <p:cNvSpPr>
              <a:spLocks noChangeArrowheads="1"/>
            </p:cNvSpPr>
            <p:nvPr/>
          </p:nvSpPr>
          <p:spPr bwMode="auto">
            <a:xfrm>
              <a:off x="6096000" y="274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Oval 19"/>
            <p:cNvSpPr>
              <a:spLocks noChangeArrowheads="1"/>
            </p:cNvSpPr>
            <p:nvPr/>
          </p:nvSpPr>
          <p:spPr bwMode="auto">
            <a:xfrm>
              <a:off x="6096000" y="2286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Oval 20"/>
            <p:cNvSpPr>
              <a:spLocks noChangeArrowheads="1"/>
            </p:cNvSpPr>
            <p:nvPr/>
          </p:nvSpPr>
          <p:spPr bwMode="auto">
            <a:xfrm>
              <a:off x="7010400" y="3657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21"/>
            <p:cNvSpPr>
              <a:spLocks noChangeArrowheads="1"/>
            </p:cNvSpPr>
            <p:nvPr/>
          </p:nvSpPr>
          <p:spPr bwMode="auto">
            <a:xfrm>
              <a:off x="7010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22"/>
            <p:cNvSpPr>
              <a:spLocks noChangeArrowheads="1"/>
            </p:cNvSpPr>
            <p:nvPr/>
          </p:nvSpPr>
          <p:spPr bwMode="auto">
            <a:xfrm>
              <a:off x="7010400" y="274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23"/>
            <p:cNvSpPr>
              <a:spLocks noChangeArrowheads="1"/>
            </p:cNvSpPr>
            <p:nvPr/>
          </p:nvSpPr>
          <p:spPr bwMode="auto">
            <a:xfrm>
              <a:off x="7010400" y="2286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6324600" y="2438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Line 54"/>
            <p:cNvSpPr>
              <a:spLocks noChangeShapeType="1"/>
            </p:cNvSpPr>
            <p:nvPr/>
          </p:nvSpPr>
          <p:spPr bwMode="auto">
            <a:xfrm>
              <a:off x="6324600" y="2895600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55"/>
            <p:cNvSpPr>
              <a:spLocks noChangeShapeType="1"/>
            </p:cNvSpPr>
            <p:nvPr/>
          </p:nvSpPr>
          <p:spPr bwMode="auto">
            <a:xfrm flipV="1">
              <a:off x="6324600" y="2895600"/>
              <a:ext cx="685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9" name="Text Box 56"/>
          <p:cNvSpPr txBox="1">
            <a:spLocks noChangeArrowheads="1"/>
          </p:cNvSpPr>
          <p:nvPr/>
        </p:nvSpPr>
        <p:spPr bwMode="auto">
          <a:xfrm>
            <a:off x="5935662" y="5137803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one-one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0200" y="2286000"/>
            <a:ext cx="1143000" cy="2514600"/>
            <a:chOff x="1600200" y="2286000"/>
            <a:chExt cx="1143000" cy="2514600"/>
          </a:xfrm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1600200" y="2286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2514600" y="3657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25146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514600" y="274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514600" y="2286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1600200" y="274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16002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16002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600200" y="3657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1600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25146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1828800" y="2493169"/>
              <a:ext cx="685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33"/>
            <p:cNvGrpSpPr>
              <a:grpSpLocks/>
            </p:cNvGrpSpPr>
            <p:nvPr/>
          </p:nvGrpSpPr>
          <p:grpSpPr bwMode="auto">
            <a:xfrm>
              <a:off x="1828800" y="2438400"/>
              <a:ext cx="762000" cy="838200"/>
              <a:chOff x="1152" y="1536"/>
              <a:chExt cx="480" cy="528"/>
            </a:xfrm>
          </p:grpSpPr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36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37"/>
            <p:cNvGrpSpPr>
              <a:grpSpLocks/>
            </p:cNvGrpSpPr>
            <p:nvPr/>
          </p:nvGrpSpPr>
          <p:grpSpPr bwMode="auto">
            <a:xfrm>
              <a:off x="1828800" y="2895600"/>
              <a:ext cx="762000" cy="1828800"/>
              <a:chOff x="1152" y="1824"/>
              <a:chExt cx="480" cy="1152"/>
            </a:xfrm>
          </p:grpSpPr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>
                <a:off x="1152" y="1824"/>
                <a:ext cx="432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1152" y="26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 flipV="1">
                <a:off x="1152" y="273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41"/>
            <p:cNvGrpSpPr>
              <a:grpSpLocks/>
            </p:cNvGrpSpPr>
            <p:nvPr/>
          </p:nvGrpSpPr>
          <p:grpSpPr bwMode="auto">
            <a:xfrm>
              <a:off x="1752600" y="2895600"/>
              <a:ext cx="838200" cy="1676400"/>
              <a:chOff x="1104" y="1824"/>
              <a:chExt cx="528" cy="1056"/>
            </a:xfrm>
          </p:grpSpPr>
          <p:sp>
            <p:nvSpPr>
              <p:cNvPr id="36" name="Line 42"/>
              <p:cNvSpPr>
                <a:spLocks noChangeShapeType="1"/>
              </p:cNvSpPr>
              <p:nvPr/>
            </p:nvSpPr>
            <p:spPr bwMode="auto">
              <a:xfrm flipV="1">
                <a:off x="1152" y="1824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flipV="1">
                <a:off x="1104" y="1824"/>
                <a:ext cx="528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" name="Group 44"/>
            <p:cNvGrpSpPr>
              <a:grpSpLocks/>
            </p:cNvGrpSpPr>
            <p:nvPr/>
          </p:nvGrpSpPr>
          <p:grpSpPr bwMode="auto">
            <a:xfrm>
              <a:off x="1828800" y="3352800"/>
              <a:ext cx="685800" cy="1295400"/>
              <a:chOff x="1152" y="2112"/>
              <a:chExt cx="432" cy="816"/>
            </a:xfrm>
          </p:grpSpPr>
          <p:sp>
            <p:nvSpPr>
              <p:cNvPr id="34" name="Line 45"/>
              <p:cNvSpPr>
                <a:spLocks noChangeShapeType="1"/>
              </p:cNvSpPr>
              <p:nvPr/>
            </p:nvSpPr>
            <p:spPr bwMode="auto">
              <a:xfrm flipV="1">
                <a:off x="1152" y="2400"/>
                <a:ext cx="43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46"/>
              <p:cNvSpPr>
                <a:spLocks noChangeShapeType="1"/>
              </p:cNvSpPr>
              <p:nvPr/>
            </p:nvSpPr>
            <p:spPr bwMode="auto">
              <a:xfrm flipH="1" flipV="1">
                <a:off x="1152" y="2112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" name="Text Box 57"/>
          <p:cNvSpPr txBox="1">
            <a:spLocks noChangeArrowheads="1"/>
          </p:cNvSpPr>
          <p:nvPr/>
        </p:nvSpPr>
        <p:spPr bwMode="auto">
          <a:xfrm>
            <a:off x="1447800" y="5137803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many-many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0" y="2286000"/>
            <a:ext cx="1219200" cy="2514600"/>
            <a:chOff x="3810000" y="2286000"/>
            <a:chExt cx="1219200" cy="2514600"/>
          </a:xfrm>
        </p:grpSpPr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3810000" y="274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4800600" y="2286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3810000" y="2286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12"/>
            <p:cNvSpPr>
              <a:spLocks noChangeArrowheads="1"/>
            </p:cNvSpPr>
            <p:nvPr/>
          </p:nvSpPr>
          <p:spPr bwMode="auto">
            <a:xfrm>
              <a:off x="48006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38100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auto">
            <a:xfrm>
              <a:off x="4800600" y="274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9"/>
            <p:cNvSpPr>
              <a:spLocks noChangeArrowheads="1"/>
            </p:cNvSpPr>
            <p:nvPr/>
          </p:nvSpPr>
          <p:spPr bwMode="auto">
            <a:xfrm>
              <a:off x="4800600" y="3657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20"/>
            <p:cNvSpPr>
              <a:spLocks noChangeArrowheads="1"/>
            </p:cNvSpPr>
            <p:nvPr/>
          </p:nvSpPr>
          <p:spPr bwMode="auto">
            <a:xfrm>
              <a:off x="3810000" y="3657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auto">
            <a:xfrm>
              <a:off x="38100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23"/>
            <p:cNvSpPr>
              <a:spLocks noChangeArrowheads="1"/>
            </p:cNvSpPr>
            <p:nvPr/>
          </p:nvSpPr>
          <p:spPr bwMode="auto">
            <a:xfrm>
              <a:off x="38100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" name="Group 39"/>
            <p:cNvGrpSpPr>
              <a:grpSpLocks/>
            </p:cNvGrpSpPr>
            <p:nvPr/>
          </p:nvGrpSpPr>
          <p:grpSpPr bwMode="auto">
            <a:xfrm>
              <a:off x="4038600" y="2362200"/>
              <a:ext cx="762000" cy="533400"/>
              <a:chOff x="2544" y="1488"/>
              <a:chExt cx="480" cy="336"/>
            </a:xfrm>
          </p:grpSpPr>
          <p:sp>
            <p:nvSpPr>
              <p:cNvPr id="61" name="Line 40"/>
              <p:cNvSpPr>
                <a:spLocks noChangeShapeType="1"/>
              </p:cNvSpPr>
              <p:nvPr/>
            </p:nvSpPr>
            <p:spPr bwMode="auto">
              <a:xfrm>
                <a:off x="2544" y="14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 flipV="1">
                <a:off x="2544" y="1536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 flipV="1">
              <a:off x="4038600" y="28956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43"/>
            <p:cNvGrpSpPr>
              <a:grpSpLocks/>
            </p:cNvGrpSpPr>
            <p:nvPr/>
          </p:nvGrpSpPr>
          <p:grpSpPr bwMode="auto">
            <a:xfrm>
              <a:off x="4038600" y="3733800"/>
              <a:ext cx="762000" cy="533400"/>
              <a:chOff x="2544" y="2352"/>
              <a:chExt cx="480" cy="336"/>
            </a:xfrm>
          </p:grpSpPr>
          <p:sp>
            <p:nvSpPr>
              <p:cNvPr id="59" name="Line 44"/>
              <p:cNvSpPr>
                <a:spLocks noChangeShapeType="1"/>
              </p:cNvSpPr>
              <p:nvPr/>
            </p:nvSpPr>
            <p:spPr bwMode="auto">
              <a:xfrm flipV="1">
                <a:off x="2544" y="240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45"/>
              <p:cNvSpPr>
                <a:spLocks noChangeShapeType="1"/>
              </p:cNvSpPr>
              <p:nvPr/>
            </p:nvSpPr>
            <p:spPr bwMode="auto">
              <a:xfrm flipV="1">
                <a:off x="2544" y="2352"/>
                <a:ext cx="48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3625056" y="5137803"/>
            <a:ext cx="1589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many-one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/>
      <p:bldP spid="33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5C3EA5E-B9FC-42FF-99F8-2D4561F80BE2}" type="slidenum">
              <a:rPr lang="en-US" sz="1400" smtClean="0">
                <a:latin typeface="Times New Roman" charset="0"/>
              </a:rPr>
              <a:pPr/>
              <a:t>19</a:t>
            </a:fld>
            <a:endParaRPr lang="en-US" sz="140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“Multiplicity”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Show a many-one relationship by an arrow entering the “one” side.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Remember</a:t>
            </a:r>
            <a:r>
              <a:rPr lang="en-US"/>
              <a:t>: Like a functional dependency.</a:t>
            </a:r>
          </a:p>
          <a:p>
            <a:r>
              <a:rPr lang="en-US"/>
              <a:t>Show a one-one relationship by arrows entering both entity sets.</a:t>
            </a:r>
          </a:p>
          <a:p>
            <a:r>
              <a:rPr lang="en-US">
                <a:solidFill>
                  <a:srgbClr val="33CC33"/>
                </a:solidFill>
              </a:rPr>
              <a:t>Rounded arrow</a:t>
            </a:r>
            <a:r>
              <a:rPr lang="en-US"/>
              <a:t> = “exactly one,” i.e., each entity of the first set is related to exactly one entity of the target set.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8F9001F-8E34-4AC4-A291-341A6657965A}" type="slidenum">
              <a:rPr lang="en-US" sz="1400" smtClean="0">
                <a:latin typeface="Times New Roman" charset="0"/>
              </a:rPr>
              <a:pPr/>
              <a:t>2</a:t>
            </a:fld>
            <a:endParaRPr lang="en-US" sz="1400">
              <a:latin typeface="Times New Roman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E/R Model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The E/R model allows us to sketch database schema designs.</a:t>
            </a:r>
          </a:p>
          <a:p>
            <a:pPr lvl="1"/>
            <a:r>
              <a:rPr lang="en-US"/>
              <a:t>Includes some constraints, but not operations.</a:t>
            </a:r>
          </a:p>
          <a:p>
            <a:r>
              <a:rPr lang="en-US"/>
              <a:t>Designs are pictures called </a:t>
            </a:r>
            <a:r>
              <a:rPr lang="en-US" i="1">
                <a:solidFill>
                  <a:srgbClr val="FF0066"/>
                </a:solidFill>
              </a:rPr>
              <a:t>entity-relationship diagrams</a:t>
            </a:r>
            <a:r>
              <a:rPr lang="en-US"/>
              <a:t>.</a:t>
            </a:r>
          </a:p>
          <a:p>
            <a:r>
              <a:rPr lang="en-US">
                <a:solidFill>
                  <a:srgbClr val="CC9900"/>
                </a:solidFill>
              </a:rPr>
              <a:t>Later</a:t>
            </a:r>
            <a:r>
              <a:rPr lang="en-US"/>
              <a:t>: convert E/R designs to relational DB designs.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C6AF060-882E-4456-98ED-AE057C72E502}" type="slidenum">
              <a:rPr lang="en-US" sz="1400" smtClean="0">
                <a:latin typeface="Times New Roman" charset="0"/>
              </a:rPr>
              <a:pPr/>
              <a:t>20</a:t>
            </a:fld>
            <a:endParaRPr lang="en-US" sz="140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Many-One Relationship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371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Drinkers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334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3276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Likes</a:t>
            </a:r>
          </a:p>
        </p:txBody>
      </p:sp>
      <p:sp>
        <p:nvSpPr>
          <p:cNvPr id="23559" name="AutoShape 10"/>
          <p:cNvSpPr>
            <a:spLocks noChangeArrowheads="1"/>
          </p:cNvSpPr>
          <p:nvPr/>
        </p:nvSpPr>
        <p:spPr bwMode="auto">
          <a:xfrm>
            <a:off x="3276600" y="43434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Favorite</a:t>
            </a:r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12"/>
          <p:cNvSpPr>
            <a:spLocks noChangeShapeType="1"/>
          </p:cNvSpPr>
          <p:nvPr/>
        </p:nvSpPr>
        <p:spPr bwMode="auto">
          <a:xfrm>
            <a:off x="46482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>
            <a:off x="2438400" y="36576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 flipV="1">
            <a:off x="4648200" y="36576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410200" y="4495800"/>
            <a:ext cx="3505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Notice: two relationships</a:t>
            </a:r>
          </a:p>
          <a:p>
            <a:r>
              <a:rPr lang="en-US" dirty="0"/>
              <a:t>connect the same entity</a:t>
            </a:r>
          </a:p>
          <a:p>
            <a:r>
              <a:rPr lang="en-US" dirty="0"/>
              <a:t>sets, but are different.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C2C746B-820C-43BF-96F1-FB86151C0AE4}" type="slidenum">
              <a:rPr lang="en-US" sz="1400" smtClean="0">
                <a:latin typeface="Times New Roman" charset="0"/>
              </a:rPr>
              <a:pPr/>
              <a:t>21</a:t>
            </a:fld>
            <a:endParaRPr lang="en-US" sz="140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One-One Relationship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</a:t>
            </a:r>
            <a:r>
              <a:rPr lang="en-US">
                <a:solidFill>
                  <a:srgbClr val="CC00CC"/>
                </a:solidFill>
              </a:rPr>
              <a:t>Best-seller</a:t>
            </a:r>
            <a:r>
              <a:rPr lang="en-US"/>
              <a:t> between </a:t>
            </a:r>
            <a:r>
              <a:rPr lang="en-US">
                <a:solidFill>
                  <a:srgbClr val="009900"/>
                </a:solidFill>
              </a:rPr>
              <a:t>Manfs</a:t>
            </a:r>
            <a:r>
              <a:rPr lang="en-US"/>
              <a:t>  and </a:t>
            </a:r>
            <a:r>
              <a:rPr lang="en-US">
                <a:solidFill>
                  <a:srgbClr val="009900"/>
                </a:solidFill>
              </a:rPr>
              <a:t>Beers</a:t>
            </a:r>
            <a:r>
              <a:rPr lang="en-US"/>
              <a:t>.</a:t>
            </a:r>
          </a:p>
          <a:p>
            <a:r>
              <a:rPr lang="en-US"/>
              <a:t>Some beers are not the best-seller of any manufacturer, so a rounded arrow to </a:t>
            </a:r>
            <a:r>
              <a:rPr lang="en-US">
                <a:solidFill>
                  <a:srgbClr val="009900"/>
                </a:solidFill>
              </a:rPr>
              <a:t>Manfs</a:t>
            </a:r>
            <a:r>
              <a:rPr lang="en-US"/>
              <a:t> would be inappropriate.</a:t>
            </a:r>
          </a:p>
          <a:p>
            <a:r>
              <a:rPr lang="en-US"/>
              <a:t>But a beer manufacturer has to have a best-seller.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1CC5EDA-9B28-453D-83DD-A13CE3A94B94}" type="slidenum">
              <a:rPr lang="en-US" sz="1400" smtClean="0">
                <a:latin typeface="Times New Roman" charset="0"/>
              </a:rPr>
              <a:pPr/>
              <a:t>22</a:t>
            </a:fld>
            <a:endParaRPr lang="en-US" sz="140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the E/R Diagram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371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Manfs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5334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3276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Best-</a:t>
            </a:r>
          </a:p>
          <a:p>
            <a:pPr algn="ctr"/>
            <a:r>
              <a:rPr lang="en-US"/>
              <a:t>seller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4724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H="1"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Freeform 11"/>
          <p:cNvSpPr>
            <a:spLocks/>
          </p:cNvSpPr>
          <p:nvPr/>
        </p:nvSpPr>
        <p:spPr bwMode="auto">
          <a:xfrm>
            <a:off x="5257800" y="3200400"/>
            <a:ext cx="76200" cy="152400"/>
          </a:xfrm>
          <a:custGeom>
            <a:avLst/>
            <a:gdLst>
              <a:gd name="T0" fmla="*/ 0 w 48"/>
              <a:gd name="T1" fmla="*/ 0 h 192"/>
              <a:gd name="T2" fmla="*/ 2147483647 w 48"/>
              <a:gd name="T3" fmla="*/ 2147483647 h 192"/>
              <a:gd name="T4" fmla="*/ 0 w 48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>
            <a:off x="4648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4953000" y="3276600"/>
            <a:ext cx="3422650" cy="2058988"/>
            <a:chOff x="3120" y="2064"/>
            <a:chExt cx="2156" cy="1297"/>
          </a:xfrm>
        </p:grpSpPr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>
              <a:off x="3494" y="2613"/>
              <a:ext cx="178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 manufacturer has</a:t>
              </a:r>
            </a:p>
            <a:p>
              <a:r>
                <a:rPr lang="en-US"/>
                <a:t>exactly one best</a:t>
              </a:r>
            </a:p>
            <a:p>
              <a:r>
                <a:rPr lang="en-US"/>
                <a:t>seller.</a:t>
              </a:r>
            </a:p>
          </p:txBody>
        </p:sp>
        <p:sp>
          <p:nvSpPr>
            <p:cNvPr id="25616" name="Line 18"/>
            <p:cNvSpPr>
              <a:spLocks noChangeShapeType="1"/>
            </p:cNvSpPr>
            <p:nvPr/>
          </p:nvSpPr>
          <p:spPr bwMode="auto">
            <a:xfrm flipH="1" flipV="1">
              <a:off x="3120" y="2064"/>
              <a:ext cx="336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9" name="Group 21"/>
          <p:cNvGrpSpPr>
            <a:grpSpLocks/>
          </p:cNvGrpSpPr>
          <p:nvPr/>
        </p:nvGrpSpPr>
        <p:grpSpPr bwMode="auto">
          <a:xfrm>
            <a:off x="1584325" y="3276600"/>
            <a:ext cx="2662238" cy="2058988"/>
            <a:chOff x="998" y="2064"/>
            <a:chExt cx="1677" cy="1297"/>
          </a:xfrm>
        </p:grpSpPr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 flipV="1">
              <a:off x="1680" y="2064"/>
              <a:ext cx="0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Text Box 20"/>
            <p:cNvSpPr txBox="1">
              <a:spLocks noChangeArrowheads="1"/>
            </p:cNvSpPr>
            <p:nvPr/>
          </p:nvSpPr>
          <p:spPr bwMode="auto">
            <a:xfrm>
              <a:off x="998" y="2613"/>
              <a:ext cx="167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 beer is the best-</a:t>
              </a:r>
            </a:p>
            <a:p>
              <a:r>
                <a:rPr lang="en-US"/>
                <a:t>seller for 0 or 1</a:t>
              </a:r>
            </a:p>
            <a:p>
              <a:r>
                <a:rPr lang="en-US"/>
                <a:t>manufacturer.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6AC8496-2684-4E93-B24B-5CB1F67705A2}" type="slidenum">
              <a:rPr lang="en-US" sz="1400" smtClean="0">
                <a:latin typeface="Times New Roman" charset="0"/>
              </a:rPr>
              <a:pPr/>
              <a:t>23</a:t>
            </a:fld>
            <a:endParaRPr lang="en-US" sz="140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on Relationships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 it is useful to attach an attribute to a relationship.</a:t>
            </a:r>
          </a:p>
          <a:p>
            <a:r>
              <a:rPr lang="en-US"/>
              <a:t>Think of this attribute as a property of tuples in the relationship set.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39D69F5-D42C-4B91-8827-95FCD5130FBC}" type="slidenum">
              <a:rPr lang="en-US" sz="1400" smtClean="0">
                <a:latin typeface="Times New Roman" charset="0"/>
              </a:rPr>
              <a:pPr/>
              <a:t>24</a:t>
            </a:fld>
            <a:endParaRPr lang="en-US" sz="14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Attribute on Relationship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371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Bars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5334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3276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Sells</a:t>
            </a:r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4724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4648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H="1"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3505200" y="4267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price</a:t>
            </a:r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>
            <a:off x="39624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>
            <a:off x="838200" y="5181600"/>
            <a:ext cx="687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Price is a function of both the bar and the beer,</a:t>
            </a:r>
          </a:p>
          <a:p>
            <a:r>
              <a:rPr lang="en-US"/>
              <a:t>not of one alone.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496506C-E23E-412A-83F2-90505F808007}" type="slidenum">
              <a:rPr lang="en-US" sz="1400" smtClean="0">
                <a:latin typeface="Times New Roman" charset="0"/>
              </a:rPr>
              <a:pPr/>
              <a:t>25</a:t>
            </a:fld>
            <a:endParaRPr lang="en-US" sz="140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Diagrams Without Attributes on Relationships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4114800"/>
          </a:xfrm>
        </p:spPr>
        <p:txBody>
          <a:bodyPr/>
          <a:lstStyle/>
          <a:p>
            <a:r>
              <a:rPr lang="en-US"/>
              <a:t>Create an entity set representing values of the attribute.</a:t>
            </a:r>
          </a:p>
          <a:p>
            <a:r>
              <a:rPr lang="en-US"/>
              <a:t>Make that entity set participate in the relationship.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2B93EA-3D09-4FE6-BE62-D641B2E5DF62}" type="slidenum">
              <a:rPr lang="en-US" sz="1400" smtClean="0">
                <a:latin typeface="Times New Roman" charset="0"/>
              </a:rPr>
              <a:pPr/>
              <a:t>26</a:t>
            </a:fld>
            <a:endParaRPr lang="en-US" sz="140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Removing an Attribute from a Relationship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371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Bars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5334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3276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Sells</a:t>
            </a:r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4724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4648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H="1"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3505200" y="5562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price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3429000" y="42672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Prices</a:t>
            </a:r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>
            <a:off x="39624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4"/>
          <p:cNvSpPr>
            <a:spLocks noChangeShapeType="1"/>
          </p:cNvSpPr>
          <p:nvPr/>
        </p:nvSpPr>
        <p:spPr bwMode="auto">
          <a:xfrm>
            <a:off x="39624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5410200" y="4156075"/>
            <a:ext cx="31670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Note convention: arrow</a:t>
            </a:r>
          </a:p>
          <a:p>
            <a:r>
              <a:rPr lang="en-US" sz="2000"/>
              <a:t>from multiway relationship</a:t>
            </a:r>
          </a:p>
          <a:p>
            <a:r>
              <a:rPr lang="en-US" sz="2000"/>
              <a:t>= “all other entity sets</a:t>
            </a:r>
          </a:p>
          <a:p>
            <a:r>
              <a:rPr lang="en-US" sz="2000"/>
              <a:t>together determine a</a:t>
            </a:r>
          </a:p>
          <a:p>
            <a:r>
              <a:rPr lang="en-US" sz="2000"/>
              <a:t>unique one of these.”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AB78481-5711-4F61-A949-53B395C67495}" type="slidenum">
              <a:rPr lang="en-US" sz="1400" smtClean="0">
                <a:latin typeface="Times New Roman" charset="0"/>
              </a:rPr>
              <a:pPr/>
              <a:t>27</a:t>
            </a:fld>
            <a:endParaRPr lang="en-US" sz="140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 an entity set appears more than once in a relationship.</a:t>
            </a:r>
          </a:p>
          <a:p>
            <a:r>
              <a:rPr lang="en-US"/>
              <a:t>Label the edges between the relationship and the entity set with names called </a:t>
            </a:r>
            <a:r>
              <a:rPr lang="en-US" i="1">
                <a:solidFill>
                  <a:srgbClr val="FF0066"/>
                </a:solidFill>
              </a:rPr>
              <a:t>roles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076E10B-53E9-427D-80AC-B1BAE8AE2C76}" type="slidenum">
              <a:rPr lang="en-US" sz="1400" smtClean="0">
                <a:latin typeface="Times New Roman" charset="0"/>
              </a:rPr>
              <a:pPr/>
              <a:t>28</a:t>
            </a:fld>
            <a:endParaRPr lang="en-US" sz="140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Roles</a:t>
            </a:r>
          </a:p>
        </p:txBody>
      </p:sp>
      <p:grpSp>
        <p:nvGrpSpPr>
          <p:cNvPr id="31748" name="Group 18"/>
          <p:cNvGrpSpPr>
            <a:grpSpLocks/>
          </p:cNvGrpSpPr>
          <p:nvPr/>
        </p:nvGrpSpPr>
        <p:grpSpPr bwMode="auto">
          <a:xfrm>
            <a:off x="3657600" y="2819400"/>
            <a:ext cx="1447800" cy="2514600"/>
            <a:chOff x="2304" y="1776"/>
            <a:chExt cx="912" cy="1584"/>
          </a:xfrm>
        </p:grpSpPr>
        <p:sp>
          <p:nvSpPr>
            <p:cNvPr id="31761" name="Rectangle 3"/>
            <p:cNvSpPr>
              <a:spLocks noChangeArrowheads="1"/>
            </p:cNvSpPr>
            <p:nvPr/>
          </p:nvSpPr>
          <p:spPr bwMode="auto">
            <a:xfrm>
              <a:off x="2352" y="2784"/>
              <a:ext cx="81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Drinkers</a:t>
              </a:r>
            </a:p>
          </p:txBody>
        </p:sp>
        <p:sp>
          <p:nvSpPr>
            <p:cNvPr id="31762" name="AutoShape 4"/>
            <p:cNvSpPr>
              <a:spLocks noChangeArrowheads="1"/>
            </p:cNvSpPr>
            <p:nvPr/>
          </p:nvSpPr>
          <p:spPr bwMode="auto">
            <a:xfrm>
              <a:off x="2304" y="1776"/>
              <a:ext cx="912" cy="72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Married</a:t>
              </a:r>
            </a:p>
          </p:txBody>
        </p:sp>
      </p:grpSp>
      <p:grpSp>
        <p:nvGrpSpPr>
          <p:cNvPr id="31749" name="Group 19"/>
          <p:cNvGrpSpPr>
            <a:grpSpLocks/>
          </p:cNvGrpSpPr>
          <p:nvPr/>
        </p:nvGrpSpPr>
        <p:grpSpPr bwMode="auto">
          <a:xfrm>
            <a:off x="2133600" y="3390900"/>
            <a:ext cx="1600200" cy="1485900"/>
            <a:chOff x="1344" y="2136"/>
            <a:chExt cx="1008" cy="936"/>
          </a:xfrm>
        </p:grpSpPr>
        <p:cxnSp>
          <p:nvCxnSpPr>
            <p:cNvPr id="31759" name="AutoShape 10"/>
            <p:cNvCxnSpPr>
              <a:cxnSpLocks noChangeShapeType="1"/>
              <a:stCxn id="31762" idx="1"/>
              <a:endCxn id="31761" idx="1"/>
            </p:cNvCxnSpPr>
            <p:nvPr/>
          </p:nvCxnSpPr>
          <p:spPr bwMode="auto">
            <a:xfrm rot="10800000" flipH="1" flipV="1">
              <a:off x="2304" y="2136"/>
              <a:ext cx="48" cy="936"/>
            </a:xfrm>
            <a:prstGeom prst="curved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60" name="Text Box 12"/>
            <p:cNvSpPr txBox="1">
              <a:spLocks noChangeArrowheads="1"/>
            </p:cNvSpPr>
            <p:nvPr/>
          </p:nvSpPr>
          <p:spPr bwMode="auto">
            <a:xfrm>
              <a:off x="1344" y="2587"/>
              <a:ext cx="8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husband</a:t>
              </a:r>
            </a:p>
          </p:txBody>
        </p:sp>
      </p:grpSp>
      <p:grpSp>
        <p:nvGrpSpPr>
          <p:cNvPr id="31750" name="Group 20"/>
          <p:cNvGrpSpPr>
            <a:grpSpLocks/>
          </p:cNvGrpSpPr>
          <p:nvPr/>
        </p:nvGrpSpPr>
        <p:grpSpPr bwMode="auto">
          <a:xfrm>
            <a:off x="5029200" y="3390900"/>
            <a:ext cx="1195388" cy="1485900"/>
            <a:chOff x="3168" y="2136"/>
            <a:chExt cx="753" cy="936"/>
          </a:xfrm>
        </p:grpSpPr>
        <p:cxnSp>
          <p:nvCxnSpPr>
            <p:cNvPr id="31757" name="AutoShape 11"/>
            <p:cNvCxnSpPr>
              <a:cxnSpLocks noChangeShapeType="1"/>
              <a:stCxn id="31762" idx="3"/>
              <a:endCxn id="31761" idx="3"/>
            </p:cNvCxnSpPr>
            <p:nvPr/>
          </p:nvCxnSpPr>
          <p:spPr bwMode="auto">
            <a:xfrm flipH="1">
              <a:off x="3168" y="2136"/>
              <a:ext cx="48" cy="936"/>
            </a:xfrm>
            <a:prstGeom prst="curved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58" name="Text Box 13"/>
            <p:cNvSpPr txBox="1">
              <a:spLocks noChangeArrowheads="1"/>
            </p:cNvSpPr>
            <p:nvPr/>
          </p:nvSpPr>
          <p:spPr bwMode="auto">
            <a:xfrm>
              <a:off x="3456" y="2587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wife</a:t>
              </a:r>
            </a:p>
          </p:txBody>
        </p:sp>
      </p:grpSp>
      <p:grpSp>
        <p:nvGrpSpPr>
          <p:cNvPr id="31751" name="Group 22"/>
          <p:cNvGrpSpPr>
            <a:grpSpLocks/>
          </p:cNvGrpSpPr>
          <p:nvPr/>
        </p:nvGrpSpPr>
        <p:grpSpPr bwMode="auto">
          <a:xfrm>
            <a:off x="6019800" y="1517650"/>
            <a:ext cx="2743200" cy="2292350"/>
            <a:chOff x="3792" y="956"/>
            <a:chExt cx="1728" cy="1444"/>
          </a:xfrm>
        </p:grpSpPr>
        <p:grpSp>
          <p:nvGrpSpPr>
            <p:cNvPr id="31752" name="Group 21"/>
            <p:cNvGrpSpPr>
              <a:grpSpLocks/>
            </p:cNvGrpSpPr>
            <p:nvPr/>
          </p:nvGrpSpPr>
          <p:grpSpPr bwMode="auto">
            <a:xfrm>
              <a:off x="3792" y="956"/>
              <a:ext cx="1728" cy="1444"/>
              <a:chOff x="3840" y="982"/>
              <a:chExt cx="1728" cy="1418"/>
            </a:xfrm>
          </p:grpSpPr>
          <p:sp>
            <p:nvSpPr>
              <p:cNvPr id="31754" name="Text Box 14"/>
              <p:cNvSpPr txBox="1">
                <a:spLocks noChangeArrowheads="1"/>
              </p:cNvSpPr>
              <p:nvPr/>
            </p:nvSpPr>
            <p:spPr bwMode="auto">
              <a:xfrm>
                <a:off x="3878" y="982"/>
                <a:ext cx="1647" cy="1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>
                    <a:latin typeface="Times New Roman" charset="0"/>
                  </a:rPr>
                  <a:t>   </a:t>
                </a:r>
                <a:r>
                  <a:rPr lang="en-US"/>
                  <a:t>Relationship Set</a:t>
                </a:r>
              </a:p>
              <a:p>
                <a:endParaRPr lang="en-US">
                  <a:latin typeface="Times New Roman" charset="0"/>
                </a:endParaRPr>
              </a:p>
              <a:p>
                <a:r>
                  <a:rPr lang="en-US">
                    <a:solidFill>
                      <a:srgbClr val="CC9900"/>
                    </a:solidFill>
                  </a:rPr>
                  <a:t>Husband	Wife</a:t>
                </a:r>
              </a:p>
              <a:p>
                <a:r>
                  <a:rPr lang="en-US"/>
                  <a:t>Bob		Ann</a:t>
                </a:r>
              </a:p>
              <a:p>
                <a:r>
                  <a:rPr lang="en-US"/>
                  <a:t>Joe		Sue</a:t>
                </a:r>
              </a:p>
              <a:p>
                <a:r>
                  <a:rPr lang="en-US"/>
                  <a:t>…		…</a:t>
                </a:r>
              </a:p>
            </p:txBody>
          </p:sp>
          <p:sp>
            <p:nvSpPr>
              <p:cNvPr id="31755" name="Rectangle 15"/>
              <p:cNvSpPr>
                <a:spLocks noChangeArrowheads="1"/>
              </p:cNvSpPr>
              <p:nvPr/>
            </p:nvSpPr>
            <p:spPr bwMode="auto">
              <a:xfrm>
                <a:off x="3840" y="1488"/>
                <a:ext cx="172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6" name="Line 16"/>
              <p:cNvSpPr>
                <a:spLocks noChangeShapeType="1"/>
              </p:cNvSpPr>
              <p:nvPr/>
            </p:nvSpPr>
            <p:spPr bwMode="auto">
              <a:xfrm>
                <a:off x="3840" y="1728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3" name="Line 17"/>
            <p:cNvSpPr>
              <a:spLocks noChangeShapeType="1"/>
            </p:cNvSpPr>
            <p:nvPr/>
          </p:nvSpPr>
          <p:spPr bwMode="auto">
            <a:xfrm>
              <a:off x="4704" y="148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A3AC06A-5EFB-42E1-9514-8C4EF8407A36}" type="slidenum">
              <a:rPr lang="en-US" sz="1400" smtClean="0">
                <a:latin typeface="Times New Roman" charset="0"/>
              </a:rPr>
              <a:pPr/>
              <a:t>29</a:t>
            </a:fld>
            <a:endParaRPr lang="en-US" sz="140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Roles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048000" y="4419600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Drinkers</a:t>
            </a: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2971800" y="2895600"/>
            <a:ext cx="1447800" cy="11430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Buddies</a:t>
            </a: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2133600" y="4106863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4953000" y="4106863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6156325" y="1558925"/>
            <a:ext cx="27654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latin typeface="Times New Roman" charset="0"/>
              </a:rPr>
              <a:t>   </a:t>
            </a:r>
            <a:r>
              <a:rPr lang="en-US"/>
              <a:t>Relationship Set</a:t>
            </a:r>
          </a:p>
          <a:p>
            <a:endParaRPr lang="en-US"/>
          </a:p>
          <a:p>
            <a:r>
              <a:rPr lang="en-US">
                <a:solidFill>
                  <a:srgbClr val="CC9900"/>
                </a:solidFill>
              </a:rPr>
              <a:t>Buddy1      Buddy2</a:t>
            </a:r>
          </a:p>
          <a:p>
            <a:r>
              <a:rPr lang="en-US"/>
              <a:t>Bob	       Ann</a:t>
            </a:r>
          </a:p>
          <a:p>
            <a:r>
              <a:rPr lang="en-US"/>
              <a:t>Joe	       Sue</a:t>
            </a:r>
          </a:p>
          <a:p>
            <a:r>
              <a:rPr lang="en-US"/>
              <a:t>Ann	       Bob</a:t>
            </a:r>
          </a:p>
          <a:p>
            <a:r>
              <a:rPr lang="en-US"/>
              <a:t>Joe	       Moe</a:t>
            </a:r>
          </a:p>
          <a:p>
            <a:r>
              <a:rPr lang="en-US"/>
              <a:t>…	       …</a:t>
            </a: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6096000" y="2362200"/>
            <a:ext cx="2743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>
            <a:off x="6096000" y="2743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74676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Freeform 16"/>
          <p:cNvSpPr>
            <a:spLocks/>
          </p:cNvSpPr>
          <p:nvPr/>
        </p:nvSpPr>
        <p:spPr bwMode="auto">
          <a:xfrm>
            <a:off x="4343400" y="3505200"/>
            <a:ext cx="469900" cy="1447800"/>
          </a:xfrm>
          <a:custGeom>
            <a:avLst/>
            <a:gdLst>
              <a:gd name="T0" fmla="*/ 2147483647 w 296"/>
              <a:gd name="T1" fmla="*/ 0 h 912"/>
              <a:gd name="T2" fmla="*/ 2147483647 w 296"/>
              <a:gd name="T3" fmla="*/ 2147483647 h 912"/>
              <a:gd name="T4" fmla="*/ 0 w 296"/>
              <a:gd name="T5" fmla="*/ 2147483647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" h="912">
                <a:moveTo>
                  <a:pt x="48" y="0"/>
                </a:moveTo>
                <a:cubicBezTo>
                  <a:pt x="172" y="164"/>
                  <a:pt x="296" y="328"/>
                  <a:pt x="288" y="480"/>
                </a:cubicBezTo>
                <a:cubicBezTo>
                  <a:pt x="280" y="632"/>
                  <a:pt x="140" y="772"/>
                  <a:pt x="0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Freeform 17"/>
          <p:cNvSpPr>
            <a:spLocks/>
          </p:cNvSpPr>
          <p:nvPr/>
        </p:nvSpPr>
        <p:spPr bwMode="auto">
          <a:xfrm>
            <a:off x="2578100" y="3505200"/>
            <a:ext cx="469900" cy="1447800"/>
          </a:xfrm>
          <a:custGeom>
            <a:avLst/>
            <a:gdLst>
              <a:gd name="T0" fmla="*/ 2147483647 w 296"/>
              <a:gd name="T1" fmla="*/ 0 h 960"/>
              <a:gd name="T2" fmla="*/ 2147483647 w 296"/>
              <a:gd name="T3" fmla="*/ 2147483647 h 960"/>
              <a:gd name="T4" fmla="*/ 2147483647 w 296"/>
              <a:gd name="T5" fmla="*/ 2147483647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" h="960">
                <a:moveTo>
                  <a:pt x="248" y="0"/>
                </a:moveTo>
                <a:cubicBezTo>
                  <a:pt x="124" y="160"/>
                  <a:pt x="0" y="320"/>
                  <a:pt x="8" y="480"/>
                </a:cubicBezTo>
                <a:cubicBezTo>
                  <a:pt x="16" y="640"/>
                  <a:pt x="248" y="880"/>
                  <a:pt x="296" y="9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0653851-960A-4DEF-958D-DCC8D9502223}" type="slidenum">
              <a:rPr lang="en-US" sz="1400" smtClean="0">
                <a:latin typeface="Times New Roman" charset="0"/>
              </a:rPr>
              <a:pPr/>
              <a:t>3</a:t>
            </a:fld>
            <a:endParaRPr lang="en-US" sz="1400">
              <a:latin typeface="Times New Roman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E/R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is a serious business.</a:t>
            </a:r>
          </a:p>
          <a:p>
            <a:r>
              <a:rPr lang="en-US" dirty="0"/>
              <a:t>The “boss” knows they want a database, but they don’t know what they want in it.</a:t>
            </a:r>
          </a:p>
          <a:p>
            <a:r>
              <a:rPr lang="en-US" dirty="0"/>
              <a:t>Sketching the key components is an efficient way to develop a working database.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0353648-B09C-4082-96EA-A0B8FBE1648C}" type="slidenum">
              <a:rPr lang="en-US" sz="1400" smtClean="0">
                <a:latin typeface="Times New Roman" charset="0"/>
              </a:rPr>
              <a:pPr/>
              <a:t>30</a:t>
            </a:fld>
            <a:endParaRPr lang="en-US" sz="140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Subclass</a:t>
            </a:r>
            <a:r>
              <a:rPr lang="en-US"/>
              <a:t> = special case = fewer entities = more properties.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Ales are a kind of beer.</a:t>
            </a:r>
          </a:p>
          <a:p>
            <a:pPr lvl="1"/>
            <a:r>
              <a:rPr lang="en-US"/>
              <a:t>Not every beer is an ale, but some are.</a:t>
            </a:r>
          </a:p>
          <a:p>
            <a:pPr lvl="1"/>
            <a:r>
              <a:rPr lang="en-US"/>
              <a:t>Let us suppose that in addition to all the </a:t>
            </a:r>
            <a:r>
              <a:rPr lang="en-US" i="1">
                <a:solidFill>
                  <a:srgbClr val="FF0066"/>
                </a:solidFill>
              </a:rPr>
              <a:t>properties</a:t>
            </a:r>
            <a:r>
              <a:rPr lang="en-US"/>
              <a:t> (attributes and relationships) of beers, ales also have the attribute </a:t>
            </a:r>
            <a:r>
              <a:rPr lang="en-US">
                <a:solidFill>
                  <a:srgbClr val="CC9900"/>
                </a:solidFill>
              </a:rPr>
              <a:t>color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652FC79-444D-417C-B823-5A6BF627F61F}" type="slidenum">
              <a:rPr lang="en-US" sz="1400" smtClean="0">
                <a:latin typeface="Times New Roman" charset="0"/>
              </a:rPr>
              <a:pPr/>
              <a:t>31</a:t>
            </a:fld>
            <a:endParaRPr lang="en-US" sz="140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 in E/R Diagrams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subclasses form a tree.</a:t>
            </a:r>
          </a:p>
          <a:p>
            <a:pPr lvl="1"/>
            <a:r>
              <a:rPr lang="en-US"/>
              <a:t>I.e., no multiple inheritance.</a:t>
            </a:r>
          </a:p>
          <a:p>
            <a:r>
              <a:rPr lang="en-US"/>
              <a:t>Isa triangles indicate the subclass relationship.</a:t>
            </a:r>
          </a:p>
          <a:p>
            <a:pPr lvl="1"/>
            <a:r>
              <a:rPr lang="en-US"/>
              <a:t>Point to the superclass.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A1B6C5D-E5E5-45FF-8FC7-266371E01CBB}" type="slidenum">
              <a:rPr lang="en-US" sz="1400" smtClean="0">
                <a:latin typeface="Times New Roman" charset="0"/>
              </a:rPr>
              <a:pPr/>
              <a:t>32</a:t>
            </a:fld>
            <a:endParaRPr lang="en-US" sz="140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Subclasses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505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505200" y="47244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Ales</a:t>
            </a:r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3733800" y="3810000"/>
            <a:ext cx="762000" cy="5334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isa</a:t>
            </a: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22098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53340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2286000" y="49530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color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048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H="1">
            <a:off x="4724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V="1">
            <a:off x="4114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4114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0480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F54E31E-A28C-4386-9F70-2C349AC6310A}" type="slidenum">
              <a:rPr lang="en-US" sz="1400" smtClean="0">
                <a:latin typeface="Times New Roman" charset="0"/>
              </a:rPr>
              <a:pPr/>
              <a:t>33</a:t>
            </a:fld>
            <a:endParaRPr lang="en-US" sz="140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E/R Vs. Object-Oriented Subclasses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91000"/>
          </a:xfrm>
        </p:spPr>
        <p:txBody>
          <a:bodyPr/>
          <a:lstStyle/>
          <a:p>
            <a:r>
              <a:rPr lang="en-US" dirty="0"/>
              <a:t>In OO, objects are in one class only.</a:t>
            </a:r>
          </a:p>
          <a:p>
            <a:pPr lvl="1"/>
            <a:r>
              <a:rPr lang="en-US" dirty="0"/>
              <a:t>Subclasses inherit from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r>
              <a:rPr lang="en-US" dirty="0"/>
              <a:t>In contrast, E/R entities have </a:t>
            </a:r>
            <a:r>
              <a:rPr lang="en-US" i="1" dirty="0">
                <a:solidFill>
                  <a:srgbClr val="FF0066"/>
                </a:solidFill>
              </a:rPr>
              <a:t>representatives</a:t>
            </a:r>
            <a:r>
              <a:rPr lang="en-US" dirty="0"/>
              <a:t>  in all subclasses to which they belong.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Rule</a:t>
            </a:r>
            <a:r>
              <a:rPr lang="en-US" dirty="0"/>
              <a:t>: if entity </a:t>
            </a:r>
            <a:r>
              <a:rPr lang="en-US" i="1" dirty="0"/>
              <a:t>e</a:t>
            </a:r>
            <a:r>
              <a:rPr lang="en-US" dirty="0"/>
              <a:t> is represented in a subclass, then </a:t>
            </a:r>
            <a:r>
              <a:rPr lang="en-US" i="1" dirty="0"/>
              <a:t>e</a:t>
            </a:r>
            <a:r>
              <a:rPr lang="en-US" dirty="0"/>
              <a:t> is represented in the superclass (and recursively up the tree).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58E771B-5484-42B2-ADC2-FDBF8DEB1277}" type="slidenum">
              <a:rPr lang="en-US" sz="1400" smtClean="0">
                <a:latin typeface="Times New Roman" charset="0"/>
              </a:rPr>
              <a:pPr/>
              <a:t>34</a:t>
            </a:fld>
            <a:endParaRPr lang="en-US" sz="140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Representatives of Entities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505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3505200" y="47244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Ales</a:t>
            </a:r>
          </a:p>
        </p:txBody>
      </p:sp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3733800" y="3810000"/>
            <a:ext cx="762000" cy="5334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isa</a:t>
            </a:r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22098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53340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</a:t>
            </a:r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2286000" y="49530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color</a:t>
            </a:r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3048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H="1">
            <a:off x="4724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V="1">
            <a:off x="4114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4114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30480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3" name="Group 19"/>
          <p:cNvGrpSpPr>
            <a:grpSpLocks/>
          </p:cNvGrpSpPr>
          <p:nvPr/>
        </p:nvGrpSpPr>
        <p:grpSpPr bwMode="auto">
          <a:xfrm>
            <a:off x="4419600" y="2743200"/>
            <a:ext cx="2763838" cy="2362200"/>
            <a:chOff x="2784" y="1728"/>
            <a:chExt cx="1741" cy="1488"/>
          </a:xfrm>
        </p:grpSpPr>
        <p:sp>
          <p:nvSpPr>
            <p:cNvPr id="37904" name="Oval 14"/>
            <p:cNvSpPr>
              <a:spLocks noChangeArrowheads="1"/>
            </p:cNvSpPr>
            <p:nvPr/>
          </p:nvSpPr>
          <p:spPr bwMode="auto">
            <a:xfrm>
              <a:off x="2784" y="1728"/>
              <a:ext cx="144" cy="144"/>
            </a:xfrm>
            <a:prstGeom prst="ellipse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Oval 15"/>
            <p:cNvSpPr>
              <a:spLocks noChangeArrowheads="1"/>
            </p:cNvSpPr>
            <p:nvPr/>
          </p:nvSpPr>
          <p:spPr bwMode="auto">
            <a:xfrm>
              <a:off x="2784" y="3072"/>
              <a:ext cx="144" cy="144"/>
            </a:xfrm>
            <a:prstGeom prst="ellipse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Line 16"/>
            <p:cNvSpPr>
              <a:spLocks noChangeShapeType="1"/>
            </p:cNvSpPr>
            <p:nvPr/>
          </p:nvSpPr>
          <p:spPr bwMode="auto">
            <a:xfrm flipH="1" flipV="1">
              <a:off x="2880" y="1824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17"/>
            <p:cNvSpPr>
              <a:spLocks noChangeShapeType="1"/>
            </p:cNvSpPr>
            <p:nvPr/>
          </p:nvSpPr>
          <p:spPr bwMode="auto">
            <a:xfrm flipH="1">
              <a:off x="2928" y="254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Text Box 18"/>
            <p:cNvSpPr txBox="1">
              <a:spLocks noChangeArrowheads="1"/>
            </p:cNvSpPr>
            <p:nvPr/>
          </p:nvSpPr>
          <p:spPr bwMode="auto">
            <a:xfrm>
              <a:off x="3590" y="2325"/>
              <a:ext cx="9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Pete’s Ale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368378D-6099-44B0-990E-C112E6867EB0}" type="slidenum">
              <a:rPr lang="en-US" sz="1400" smtClean="0">
                <a:latin typeface="Times New Roman" charset="0"/>
              </a:rPr>
              <a:pPr/>
              <a:t>35</a:t>
            </a:fld>
            <a:endParaRPr lang="en-US" sz="14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key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 is a set of attributes for one entity set such that no two entities in this set agree on all the attributes of the key.</a:t>
            </a:r>
          </a:p>
          <a:p>
            <a:pPr lvl="1"/>
            <a:r>
              <a:rPr lang="en-US"/>
              <a:t>It is allowed for two entities to agree on some, but not all, of the key attributes.</a:t>
            </a:r>
          </a:p>
          <a:p>
            <a:r>
              <a:rPr lang="en-US"/>
              <a:t>We must designate a key for every entity set.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EC27A31-26DC-40B6-AC32-437F7D5C45CE}" type="slidenum">
              <a:rPr lang="en-US" sz="1400" smtClean="0">
                <a:latin typeface="Times New Roman" charset="0"/>
              </a:rPr>
              <a:pPr/>
              <a:t>36</a:t>
            </a:fld>
            <a:endParaRPr lang="en-US" sz="140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in E/R Diagrams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Underline the key attribute(s).</a:t>
            </a:r>
          </a:p>
          <a:p>
            <a:r>
              <a:rPr lang="en-US"/>
              <a:t>In an Isa hierarchy, only the root entity set has a key, and it must serve as the key for all entities in the hierarchy.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11C8CAF-195C-4691-AC60-FB2F0497F8DA}" type="slidenum">
              <a:rPr lang="en-US" sz="1400" smtClean="0">
                <a:latin typeface="Times New Roman" charset="0"/>
              </a:rPr>
              <a:pPr/>
              <a:t>37</a:t>
            </a:fld>
            <a:endParaRPr lang="en-US" sz="140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solidFill>
                  <a:srgbClr val="CC9900"/>
                </a:solidFill>
              </a:rPr>
              <a:t>name</a:t>
            </a:r>
            <a:r>
              <a:rPr lang="en-US"/>
              <a:t> is Key for </a:t>
            </a:r>
            <a:r>
              <a:rPr lang="en-US">
                <a:solidFill>
                  <a:srgbClr val="009900"/>
                </a:solidFill>
              </a:rPr>
              <a:t>Beers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505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505200" y="47244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Ales</a:t>
            </a:r>
          </a:p>
        </p:txBody>
      </p:sp>
      <p:sp>
        <p:nvSpPr>
          <p:cNvPr id="40966" name="AutoShape 5"/>
          <p:cNvSpPr>
            <a:spLocks noChangeArrowheads="1"/>
          </p:cNvSpPr>
          <p:nvPr/>
        </p:nvSpPr>
        <p:spPr bwMode="auto">
          <a:xfrm>
            <a:off x="3733800" y="3810000"/>
            <a:ext cx="762000" cy="5334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isa</a:t>
            </a:r>
          </a:p>
        </p:txBody>
      </p:sp>
      <p:sp>
        <p:nvSpPr>
          <p:cNvPr id="40967" name="Oval 6"/>
          <p:cNvSpPr>
            <a:spLocks noChangeArrowheads="1"/>
          </p:cNvSpPr>
          <p:nvPr/>
        </p:nvSpPr>
        <p:spPr bwMode="auto">
          <a:xfrm>
            <a:off x="2133600" y="2667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40968" name="Oval 7"/>
          <p:cNvSpPr>
            <a:spLocks noChangeArrowheads="1"/>
          </p:cNvSpPr>
          <p:nvPr/>
        </p:nvSpPr>
        <p:spPr bwMode="auto">
          <a:xfrm>
            <a:off x="53340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</a:t>
            </a:r>
          </a:p>
        </p:txBody>
      </p:sp>
      <p:sp>
        <p:nvSpPr>
          <p:cNvPr id="40969" name="Oval 8"/>
          <p:cNvSpPr>
            <a:spLocks noChangeArrowheads="1"/>
          </p:cNvSpPr>
          <p:nvPr/>
        </p:nvSpPr>
        <p:spPr bwMode="auto">
          <a:xfrm>
            <a:off x="2286000" y="49530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color</a:t>
            </a: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3048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H="1">
            <a:off x="4724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 flipV="1">
            <a:off x="4114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4114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30480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0A42321-96C3-4953-9547-C87C70329EBC}" type="slidenum">
              <a:rPr lang="en-US" sz="1400" smtClean="0">
                <a:latin typeface="Times New Roman" charset="0"/>
              </a:rPr>
              <a:pPr/>
              <a:t>38</a:t>
            </a:fld>
            <a:endParaRPr lang="en-US" sz="140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Multi-attribute Key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200400" y="3200400"/>
            <a:ext cx="1219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Courses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13716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dept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2590800" y="2286000"/>
            <a:ext cx="1295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number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1148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hours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53340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room</a:t>
            </a:r>
          </a:p>
        </p:txBody>
      </p:sp>
      <p:sp>
        <p:nvSpPr>
          <p:cNvPr id="41993" name="Line 13"/>
          <p:cNvSpPr>
            <a:spLocks noChangeShapeType="1"/>
          </p:cNvSpPr>
          <p:nvPr/>
        </p:nvSpPr>
        <p:spPr bwMode="auto">
          <a:xfrm>
            <a:off x="1828800" y="2667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4"/>
          <p:cNvSpPr>
            <a:spLocks noChangeShapeType="1"/>
          </p:cNvSpPr>
          <p:nvPr/>
        </p:nvSpPr>
        <p:spPr bwMode="auto">
          <a:xfrm>
            <a:off x="33528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5"/>
          <p:cNvSpPr>
            <a:spLocks noChangeShapeType="1"/>
          </p:cNvSpPr>
          <p:nvPr/>
        </p:nvSpPr>
        <p:spPr bwMode="auto">
          <a:xfrm flipH="1">
            <a:off x="4038600" y="2667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6"/>
          <p:cNvSpPr>
            <a:spLocks noChangeShapeType="1"/>
          </p:cNvSpPr>
          <p:nvPr/>
        </p:nvSpPr>
        <p:spPr bwMode="auto">
          <a:xfrm flipH="1">
            <a:off x="4419600" y="2667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1203325" y="4606925"/>
            <a:ext cx="6754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>
                <a:latin typeface="Times New Roman" charset="0"/>
              </a:rPr>
              <a:t> </a:t>
            </a:r>
            <a:r>
              <a:rPr lang="en-US"/>
              <a:t>Note that </a:t>
            </a:r>
            <a:r>
              <a:rPr lang="en-US">
                <a:solidFill>
                  <a:srgbClr val="CC9900"/>
                </a:solidFill>
              </a:rPr>
              <a:t>hours</a:t>
            </a:r>
            <a:r>
              <a:rPr lang="en-US"/>
              <a:t> and </a:t>
            </a:r>
            <a:r>
              <a:rPr lang="en-US">
                <a:solidFill>
                  <a:srgbClr val="CC9900"/>
                </a:solidFill>
              </a:rPr>
              <a:t>room</a:t>
            </a:r>
            <a:r>
              <a:rPr lang="en-US"/>
              <a:t> could also serve as a</a:t>
            </a:r>
          </a:p>
          <a:p>
            <a:r>
              <a:rPr lang="en-US"/>
              <a:t>  key, but we must select only one key</a:t>
            </a:r>
            <a:r>
              <a:rPr lang="en-US">
                <a:latin typeface="Times New Roman" charset="0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EA80C2E-D1F9-4979-8FFC-31508FB81AED}" type="slidenum">
              <a:rPr lang="en-US" sz="1400" smtClean="0">
                <a:latin typeface="Times New Roman" charset="0"/>
              </a:rPr>
              <a:pPr/>
              <a:t>39</a:t>
            </a:fld>
            <a:endParaRPr lang="en-US" sz="140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Entity Sets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Occasionally, entities of an entity set need “help” to identify them uniquely.</a:t>
            </a:r>
          </a:p>
          <a:p>
            <a:r>
              <a:rPr lang="en-US"/>
              <a:t>Entity set </a:t>
            </a:r>
            <a:r>
              <a:rPr lang="en-US" i="1"/>
              <a:t>E</a:t>
            </a:r>
            <a:r>
              <a:rPr lang="en-US"/>
              <a:t>  is said to be </a:t>
            </a:r>
            <a:r>
              <a:rPr lang="en-US" i="1">
                <a:solidFill>
                  <a:srgbClr val="FF0066"/>
                </a:solidFill>
              </a:rPr>
              <a:t>weak</a:t>
            </a:r>
            <a:r>
              <a:rPr lang="en-US"/>
              <a:t>  if in order to identify entities of </a:t>
            </a:r>
            <a:r>
              <a:rPr lang="en-US" i="1"/>
              <a:t>E</a:t>
            </a:r>
            <a:r>
              <a:rPr lang="en-US"/>
              <a:t>  uniquely, we need to follow one or more many-one relationships from </a:t>
            </a:r>
            <a:r>
              <a:rPr lang="en-US" i="1"/>
              <a:t>E</a:t>
            </a:r>
            <a:r>
              <a:rPr lang="en-US"/>
              <a:t>  and include the key of the related entities from the connected entity 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86279C0-08DD-40C5-A5E3-BDAB8CE4A31A}" type="slidenum">
              <a:rPr lang="en-US" sz="1400" smtClean="0">
                <a:latin typeface="Times New Roman" charset="0"/>
              </a:rPr>
              <a:pPr/>
              <a:t>4</a:t>
            </a:fld>
            <a:endParaRPr lang="en-US" sz="1400">
              <a:latin typeface="Times New Roma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Sets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Entity</a:t>
            </a:r>
            <a:r>
              <a:rPr lang="en-US"/>
              <a:t> = “thing” or object.</a:t>
            </a:r>
          </a:p>
          <a:p>
            <a:r>
              <a:rPr lang="en-US" i="1">
                <a:solidFill>
                  <a:srgbClr val="33CC33"/>
                </a:solidFill>
              </a:rPr>
              <a:t>Entity set</a:t>
            </a:r>
            <a:r>
              <a:rPr lang="en-US"/>
              <a:t> = collection of similar entities.</a:t>
            </a:r>
          </a:p>
          <a:p>
            <a:pPr lvl="1"/>
            <a:r>
              <a:rPr lang="en-US"/>
              <a:t>Similar to a class in object-oriented languages.</a:t>
            </a:r>
          </a:p>
          <a:p>
            <a:r>
              <a:rPr lang="en-US" i="1">
                <a:solidFill>
                  <a:srgbClr val="CC00CC"/>
                </a:solidFill>
              </a:rPr>
              <a:t>Attribute</a:t>
            </a:r>
            <a:r>
              <a:rPr lang="en-US"/>
              <a:t> = property of (the entities of) an entity set.</a:t>
            </a:r>
          </a:p>
          <a:p>
            <a:pPr lvl="1"/>
            <a:r>
              <a:rPr lang="en-US"/>
              <a:t>Attributes are simple values, e.g. integers or character strings, not structs, sets, etc.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4A734ED-23CB-48EE-A27E-9F86244B6B56}" type="slidenum">
              <a:rPr lang="en-US" sz="1400" smtClean="0">
                <a:latin typeface="Times New Roman" charset="0"/>
              </a:rPr>
              <a:pPr/>
              <a:t>40</a:t>
            </a:fld>
            <a:endParaRPr lang="en-US" sz="14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Weak Entity Set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114800"/>
          </a:xfrm>
        </p:spPr>
        <p:txBody>
          <a:bodyPr/>
          <a:lstStyle/>
          <a:p>
            <a:r>
              <a:rPr lang="en-US">
                <a:solidFill>
                  <a:srgbClr val="CC9900"/>
                </a:solidFill>
              </a:rPr>
              <a:t>name</a:t>
            </a:r>
            <a:r>
              <a:rPr lang="en-US"/>
              <a:t> is almost a key for football players, but there might be two with the same name.</a:t>
            </a:r>
          </a:p>
          <a:p>
            <a:r>
              <a:rPr lang="en-US">
                <a:solidFill>
                  <a:srgbClr val="CC9900"/>
                </a:solidFill>
              </a:rPr>
              <a:t>number </a:t>
            </a:r>
            <a:r>
              <a:rPr lang="en-US"/>
              <a:t>is certainly not a key, since players on two teams could have the same number.</a:t>
            </a:r>
          </a:p>
          <a:p>
            <a:r>
              <a:rPr lang="en-US"/>
              <a:t>But </a:t>
            </a:r>
            <a:r>
              <a:rPr lang="en-US">
                <a:solidFill>
                  <a:srgbClr val="CC9900"/>
                </a:solidFill>
              </a:rPr>
              <a:t>number</a:t>
            </a:r>
            <a:r>
              <a:rPr lang="en-US"/>
              <a:t>, together with the team </a:t>
            </a:r>
            <a:r>
              <a:rPr lang="en-US">
                <a:solidFill>
                  <a:srgbClr val="CC9900"/>
                </a:solidFill>
              </a:rPr>
              <a:t>name</a:t>
            </a:r>
            <a:r>
              <a:rPr lang="en-US"/>
              <a:t> related to the player by </a:t>
            </a:r>
            <a:r>
              <a:rPr lang="en-US">
                <a:solidFill>
                  <a:srgbClr val="CC00CC"/>
                </a:solidFill>
              </a:rPr>
              <a:t>Plays-on</a:t>
            </a:r>
            <a:r>
              <a:rPr lang="en-US"/>
              <a:t> should be unique.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7523AAF-AE94-439D-84CE-009E9877A324}" type="slidenum">
              <a:rPr lang="en-US" sz="1400" smtClean="0">
                <a:latin typeface="Times New Roman" charset="0"/>
              </a:rPr>
              <a:pPr/>
              <a:t>41</a:t>
            </a:fld>
            <a:endParaRPr lang="en-US" sz="140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E/R Diagrams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981200" y="27432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Players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5867400" y="27432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Teams</a:t>
            </a: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1905000" y="2667000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AutoShape 6"/>
          <p:cNvSpPr>
            <a:spLocks noChangeArrowheads="1"/>
          </p:cNvSpPr>
          <p:nvPr/>
        </p:nvSpPr>
        <p:spPr bwMode="auto">
          <a:xfrm>
            <a:off x="3810000" y="2667000"/>
            <a:ext cx="14478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Plays-</a:t>
            </a:r>
          </a:p>
          <a:p>
            <a:pPr algn="ctr"/>
            <a:r>
              <a:rPr lang="en-US"/>
              <a:t>on</a:t>
            </a:r>
          </a:p>
        </p:txBody>
      </p:sp>
      <p:sp>
        <p:nvSpPr>
          <p:cNvPr id="45064" name="AutoShape 7"/>
          <p:cNvSpPr>
            <a:spLocks noChangeArrowheads="1"/>
          </p:cNvSpPr>
          <p:nvPr/>
        </p:nvSpPr>
        <p:spPr bwMode="auto">
          <a:xfrm>
            <a:off x="3733800" y="2590800"/>
            <a:ext cx="1600200" cy="1371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Oval 11"/>
          <p:cNvSpPr>
            <a:spLocks noChangeArrowheads="1"/>
          </p:cNvSpPr>
          <p:nvPr/>
        </p:nvSpPr>
        <p:spPr bwMode="auto">
          <a:xfrm>
            <a:off x="1143000" y="19050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45066" name="Oval 12"/>
          <p:cNvSpPr>
            <a:spLocks noChangeArrowheads="1"/>
          </p:cNvSpPr>
          <p:nvPr/>
        </p:nvSpPr>
        <p:spPr bwMode="auto">
          <a:xfrm>
            <a:off x="5867400" y="19050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45067" name="Oval 13"/>
          <p:cNvSpPr>
            <a:spLocks noChangeArrowheads="1"/>
          </p:cNvSpPr>
          <p:nvPr/>
        </p:nvSpPr>
        <p:spPr bwMode="auto">
          <a:xfrm>
            <a:off x="2514600" y="1905000"/>
            <a:ext cx="1295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number</a:t>
            </a:r>
          </a:p>
        </p:txBody>
      </p:sp>
      <p:sp>
        <p:nvSpPr>
          <p:cNvPr id="45068" name="Line 17"/>
          <p:cNvSpPr>
            <a:spLocks noChangeShapeType="1"/>
          </p:cNvSpPr>
          <p:nvPr/>
        </p:nvSpPr>
        <p:spPr bwMode="auto">
          <a:xfrm>
            <a:off x="32004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9"/>
          <p:cNvSpPr>
            <a:spLocks noChangeShapeType="1"/>
          </p:cNvSpPr>
          <p:nvPr/>
        </p:nvSpPr>
        <p:spPr bwMode="auto">
          <a:xfrm>
            <a:off x="1676400" y="2438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20"/>
          <p:cNvSpPr>
            <a:spLocks noChangeShapeType="1"/>
          </p:cNvSpPr>
          <p:nvPr/>
        </p:nvSpPr>
        <p:spPr bwMode="auto">
          <a:xfrm flipH="1">
            <a:off x="28194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21"/>
          <p:cNvSpPr>
            <a:spLocks noChangeShapeType="1"/>
          </p:cNvSpPr>
          <p:nvPr/>
        </p:nvSpPr>
        <p:spPr bwMode="auto">
          <a:xfrm>
            <a:off x="64008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Text Box 22"/>
          <p:cNvSpPr txBox="1">
            <a:spLocks noChangeArrowheads="1"/>
          </p:cNvSpPr>
          <p:nvPr/>
        </p:nvSpPr>
        <p:spPr bwMode="auto">
          <a:xfrm>
            <a:off x="533400" y="5334000"/>
            <a:ext cx="7872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Double diamond for </a:t>
            </a:r>
            <a:r>
              <a:rPr lang="en-US" i="1">
                <a:solidFill>
                  <a:srgbClr val="FF0066"/>
                </a:solidFill>
              </a:rPr>
              <a:t>supporting</a:t>
            </a:r>
            <a:r>
              <a:rPr lang="en-US"/>
              <a:t>  many-one relationship.</a:t>
            </a:r>
          </a:p>
          <a:p>
            <a:pPr>
              <a:buFontTx/>
              <a:buChar char="•"/>
            </a:pPr>
            <a:r>
              <a:rPr lang="en-US"/>
              <a:t> Double rectangle for the weak entity set.</a:t>
            </a:r>
          </a:p>
        </p:txBody>
      </p:sp>
      <p:sp>
        <p:nvSpPr>
          <p:cNvPr id="45073" name="Line 25"/>
          <p:cNvSpPr>
            <a:spLocks noChangeShapeType="1"/>
          </p:cNvSpPr>
          <p:nvPr/>
        </p:nvSpPr>
        <p:spPr bwMode="auto">
          <a:xfrm>
            <a:off x="53340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Freeform 26"/>
          <p:cNvSpPr>
            <a:spLocks/>
          </p:cNvSpPr>
          <p:nvPr/>
        </p:nvSpPr>
        <p:spPr bwMode="auto">
          <a:xfrm>
            <a:off x="5791200" y="3200400"/>
            <a:ext cx="76200" cy="152400"/>
          </a:xfrm>
          <a:custGeom>
            <a:avLst/>
            <a:gdLst>
              <a:gd name="T0" fmla="*/ 0 w 48"/>
              <a:gd name="T1" fmla="*/ 0 h 96"/>
              <a:gd name="T2" fmla="*/ 2147483647 w 48"/>
              <a:gd name="T3" fmla="*/ 2147483647 h 96"/>
              <a:gd name="T4" fmla="*/ 0 w 48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96">
                <a:moveTo>
                  <a:pt x="0" y="0"/>
                </a:moveTo>
                <a:cubicBezTo>
                  <a:pt x="24" y="16"/>
                  <a:pt x="48" y="32"/>
                  <a:pt x="48" y="48"/>
                </a:cubicBezTo>
                <a:cubicBezTo>
                  <a:pt x="48" y="64"/>
                  <a:pt x="24" y="80"/>
                  <a:pt x="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4175125" y="3429000"/>
            <a:ext cx="3986213" cy="1830388"/>
            <a:chOff x="2630" y="2160"/>
            <a:chExt cx="2511" cy="1153"/>
          </a:xfrm>
        </p:grpSpPr>
        <p:sp>
          <p:nvSpPr>
            <p:cNvPr id="45076" name="Text Box 28"/>
            <p:cNvSpPr txBox="1">
              <a:spLocks noChangeArrowheads="1"/>
            </p:cNvSpPr>
            <p:nvPr/>
          </p:nvSpPr>
          <p:spPr bwMode="auto">
            <a:xfrm>
              <a:off x="2630" y="2565"/>
              <a:ext cx="2511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Note: must be rounded</a:t>
              </a:r>
            </a:p>
            <a:p>
              <a:r>
                <a:rPr lang="en-US"/>
                <a:t>because each player needs</a:t>
              </a:r>
            </a:p>
            <a:p>
              <a:r>
                <a:rPr lang="en-US"/>
                <a:t>a team to help with the key.</a:t>
              </a:r>
            </a:p>
          </p:txBody>
        </p:sp>
        <p:sp>
          <p:nvSpPr>
            <p:cNvPr id="45077" name="Line 29"/>
            <p:cNvSpPr>
              <a:spLocks noChangeShapeType="1"/>
            </p:cNvSpPr>
            <p:nvPr/>
          </p:nvSpPr>
          <p:spPr bwMode="auto">
            <a:xfrm flipV="1">
              <a:off x="3456" y="2160"/>
              <a:ext cx="192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347ABB9-89E4-4A8A-BEC9-37E28B5B0204}" type="slidenum">
              <a:rPr lang="en-US" sz="1400" smtClean="0">
                <a:latin typeface="Times New Roman" charset="0"/>
              </a:rPr>
              <a:pPr/>
              <a:t>42</a:t>
            </a:fld>
            <a:endParaRPr lang="en-US" sz="140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Entity-Set Rules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weak entity set has one or more many-one relationships to other (supporting) entity sets.</a:t>
            </a:r>
          </a:p>
          <a:p>
            <a:pPr lvl="1"/>
            <a:r>
              <a:rPr lang="en-US" dirty="0"/>
              <a:t>Not every many-one relationship from a weak entity set need be supporting.</a:t>
            </a:r>
          </a:p>
          <a:p>
            <a:pPr lvl="1"/>
            <a:r>
              <a:rPr lang="en-US" dirty="0"/>
              <a:t>But supporting relationships must have a rounded arrow (entity at the “one” end is guaranteed).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F5E644E-193E-4FEF-83F8-F131CE83376B}" type="slidenum">
              <a:rPr lang="en-US" sz="1400" smtClean="0">
                <a:latin typeface="Times New Roman" charset="0"/>
              </a:rPr>
              <a:pPr/>
              <a:t>43</a:t>
            </a:fld>
            <a:endParaRPr lang="en-US" sz="140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Entity-Set Rules – (2)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key for a weak entity set is its own underlined attributes and the keys for the supporting entity sets.</a:t>
            </a:r>
          </a:p>
          <a:p>
            <a:pPr lvl="1"/>
            <a:r>
              <a:rPr lang="en-US"/>
              <a:t>E.g., (player) </a:t>
            </a:r>
            <a:r>
              <a:rPr lang="en-US">
                <a:solidFill>
                  <a:srgbClr val="CC9900"/>
                </a:solidFill>
              </a:rPr>
              <a:t>number</a:t>
            </a:r>
            <a:r>
              <a:rPr lang="en-US"/>
              <a:t> and (team) </a:t>
            </a:r>
            <a:r>
              <a:rPr lang="en-US">
                <a:solidFill>
                  <a:srgbClr val="CC9900"/>
                </a:solidFill>
              </a:rPr>
              <a:t>name</a:t>
            </a:r>
            <a:r>
              <a:rPr lang="en-US"/>
              <a:t> is a key for </a:t>
            </a:r>
            <a:r>
              <a:rPr lang="en-US">
                <a:solidFill>
                  <a:srgbClr val="009900"/>
                </a:solidFill>
              </a:rPr>
              <a:t>Players</a:t>
            </a:r>
            <a:r>
              <a:rPr lang="en-US"/>
              <a:t> in the previous example.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86F78D9-F0EF-4F87-ADB4-B66C17F49D71}" type="slidenum">
              <a:rPr lang="en-US" sz="1400" smtClean="0">
                <a:latin typeface="Times New Roman" charset="0"/>
              </a:rPr>
              <a:pPr/>
              <a:t>44</a:t>
            </a:fld>
            <a:endParaRPr lang="en-US" sz="140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Techniques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Avoid redundancy.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Limit the use of weak entity sets.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Don’t use an entity set when an attribute will do.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701E5BD-3DA7-42CE-82DD-7D4B08DB1A0A}" type="slidenum">
              <a:rPr lang="en-US" sz="1400" smtClean="0">
                <a:latin typeface="Times New Roman" charset="0"/>
              </a:rPr>
              <a:pPr/>
              <a:t>45</a:t>
            </a:fld>
            <a:endParaRPr lang="en-US" sz="140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Redundancy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Redundancy</a:t>
            </a:r>
            <a:r>
              <a:rPr lang="en-US"/>
              <a:t>  = saying the same thing in two (or more) different ways.</a:t>
            </a:r>
          </a:p>
          <a:p>
            <a:r>
              <a:rPr lang="en-US"/>
              <a:t>Wastes space and (more importantly) encourages inconsistency.</a:t>
            </a:r>
          </a:p>
          <a:p>
            <a:pPr lvl="1"/>
            <a:r>
              <a:rPr lang="en-US"/>
              <a:t>Two representations of the same fact become inconsistent if we change one and forget to change the other.</a:t>
            </a:r>
          </a:p>
          <a:p>
            <a:pPr lvl="1"/>
            <a:r>
              <a:rPr lang="en-US"/>
              <a:t>Recall anomalies due to FD’s.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7D528E8-FB4D-4C05-B021-1A4DA8A895AF}" type="slidenum">
              <a:rPr lang="en-US" sz="1400" smtClean="0">
                <a:latin typeface="Times New Roman" charset="0"/>
              </a:rPr>
              <a:pPr/>
              <a:t>46</a:t>
            </a:fld>
            <a:endParaRPr lang="en-US" sz="140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Good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1371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5334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Manfs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3276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ManfBy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648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H="1"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14478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838200" y="5181600"/>
            <a:ext cx="687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This design gives the address of each manufacturer exactly once.</a:t>
            </a:r>
          </a:p>
        </p:txBody>
      </p:sp>
      <p:sp>
        <p:nvSpPr>
          <p:cNvPr id="50187" name="Oval 12"/>
          <p:cNvSpPr>
            <a:spLocks noChangeArrowheads="1"/>
          </p:cNvSpPr>
          <p:nvPr/>
        </p:nvSpPr>
        <p:spPr bwMode="auto">
          <a:xfrm>
            <a:off x="4800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50188" name="Oval 13"/>
          <p:cNvSpPr>
            <a:spLocks noChangeArrowheads="1"/>
          </p:cNvSpPr>
          <p:nvPr/>
        </p:nvSpPr>
        <p:spPr bwMode="auto">
          <a:xfrm>
            <a:off x="6324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addr</a:t>
            </a:r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>
            <a:off x="1905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0" name="Line 15"/>
          <p:cNvSpPr>
            <a:spLocks noChangeShapeType="1"/>
          </p:cNvSpPr>
          <p:nvPr/>
        </p:nvSpPr>
        <p:spPr bwMode="auto">
          <a:xfrm>
            <a:off x="52578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Line 16"/>
          <p:cNvSpPr>
            <a:spLocks noChangeShapeType="1"/>
          </p:cNvSpPr>
          <p:nvPr/>
        </p:nvSpPr>
        <p:spPr bwMode="auto">
          <a:xfrm flipH="1">
            <a:off x="60960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2" name="Line 17"/>
          <p:cNvSpPr>
            <a:spLocks noChangeShapeType="1"/>
          </p:cNvSpPr>
          <p:nvPr/>
        </p:nvSpPr>
        <p:spPr bwMode="auto">
          <a:xfrm>
            <a:off x="4724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1578AE8-C521-46FF-8BE6-FBC80F365CF5}" type="slidenum">
              <a:rPr lang="en-US" sz="1400" smtClean="0">
                <a:latin typeface="Times New Roman" charset="0"/>
              </a:rPr>
              <a:pPr/>
              <a:t>47</a:t>
            </a:fld>
            <a:endParaRPr lang="en-US" sz="140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Bad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371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5334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Manfs</a:t>
            </a:r>
          </a:p>
        </p:txBody>
      </p:sp>
      <p:sp>
        <p:nvSpPr>
          <p:cNvPr id="51206" name="AutoShape 5"/>
          <p:cNvSpPr>
            <a:spLocks noChangeArrowheads="1"/>
          </p:cNvSpPr>
          <p:nvPr/>
        </p:nvSpPr>
        <p:spPr bwMode="auto">
          <a:xfrm>
            <a:off x="3276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ManfBy</a:t>
            </a: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4648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 flipH="1"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Oval 8"/>
          <p:cNvSpPr>
            <a:spLocks noChangeArrowheads="1"/>
          </p:cNvSpPr>
          <p:nvPr/>
        </p:nvSpPr>
        <p:spPr bwMode="auto">
          <a:xfrm>
            <a:off x="14478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838200" y="5181600"/>
            <a:ext cx="687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This design states the manufacturer of a beer twice: as an attribute and as a related entity.</a:t>
            </a:r>
          </a:p>
        </p:txBody>
      </p:sp>
      <p:sp>
        <p:nvSpPr>
          <p:cNvPr id="51211" name="Oval 10"/>
          <p:cNvSpPr>
            <a:spLocks noChangeArrowheads="1"/>
          </p:cNvSpPr>
          <p:nvPr/>
        </p:nvSpPr>
        <p:spPr bwMode="auto">
          <a:xfrm>
            <a:off x="4800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51212" name="Oval 11"/>
          <p:cNvSpPr>
            <a:spLocks noChangeArrowheads="1"/>
          </p:cNvSpPr>
          <p:nvPr/>
        </p:nvSpPr>
        <p:spPr bwMode="auto">
          <a:xfrm>
            <a:off x="1447800" y="41148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</a:t>
            </a:r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1905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>
            <a:off x="52578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 flipH="1">
            <a:off x="60960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>
            <a:off x="4724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6"/>
          <p:cNvSpPr>
            <a:spLocks noChangeShapeType="1"/>
          </p:cNvSpPr>
          <p:nvPr/>
        </p:nvSpPr>
        <p:spPr bwMode="auto">
          <a:xfrm flipV="1">
            <a:off x="1905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Oval 17"/>
          <p:cNvSpPr>
            <a:spLocks noChangeArrowheads="1"/>
          </p:cNvSpPr>
          <p:nvPr/>
        </p:nvSpPr>
        <p:spPr bwMode="auto">
          <a:xfrm>
            <a:off x="6324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9C6C6D5-0B24-49F1-80DD-2C2DF7D218A6}" type="slidenum">
              <a:rPr lang="en-US" sz="1400" smtClean="0">
                <a:latin typeface="Times New Roman" charset="0"/>
              </a:rPr>
              <a:pPr/>
              <a:t>48</a:t>
            </a:fld>
            <a:endParaRPr lang="en-US" sz="140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Bad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048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52229" name="Oval 8"/>
          <p:cNvSpPr>
            <a:spLocks noChangeArrowheads="1"/>
          </p:cNvSpPr>
          <p:nvPr/>
        </p:nvSpPr>
        <p:spPr bwMode="auto">
          <a:xfrm>
            <a:off x="1676400" y="19050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52230" name="Text Box 9"/>
          <p:cNvSpPr txBox="1">
            <a:spLocks noChangeArrowheads="1"/>
          </p:cNvSpPr>
          <p:nvPr/>
        </p:nvSpPr>
        <p:spPr bwMode="auto">
          <a:xfrm>
            <a:off x="838200" y="4648200"/>
            <a:ext cx="6873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This design repeats the manufacturer’s address once for each beer and loses the address if there are temporarily no beers for a manufacturer.</a:t>
            </a:r>
          </a:p>
        </p:txBody>
      </p:sp>
      <p:sp>
        <p:nvSpPr>
          <p:cNvPr id="52231" name="Oval 10"/>
          <p:cNvSpPr>
            <a:spLocks noChangeArrowheads="1"/>
          </p:cNvSpPr>
          <p:nvPr/>
        </p:nvSpPr>
        <p:spPr bwMode="auto">
          <a:xfrm>
            <a:off x="31242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</a:t>
            </a:r>
          </a:p>
        </p:txBody>
      </p:sp>
      <p:sp>
        <p:nvSpPr>
          <p:cNvPr id="52232" name="Oval 11"/>
          <p:cNvSpPr>
            <a:spLocks noChangeArrowheads="1"/>
          </p:cNvSpPr>
          <p:nvPr/>
        </p:nvSpPr>
        <p:spPr bwMode="auto">
          <a:xfrm>
            <a:off x="4495800" y="1905000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manfAddr</a:t>
            </a:r>
          </a:p>
        </p:txBody>
      </p:sp>
      <p:sp>
        <p:nvSpPr>
          <p:cNvPr id="52233" name="Line 16"/>
          <p:cNvSpPr>
            <a:spLocks noChangeShapeType="1"/>
          </p:cNvSpPr>
          <p:nvPr/>
        </p:nvSpPr>
        <p:spPr bwMode="auto">
          <a:xfrm>
            <a:off x="2209800" y="2438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7"/>
          <p:cNvSpPr>
            <a:spLocks noChangeShapeType="1"/>
          </p:cNvSpPr>
          <p:nvPr/>
        </p:nvSpPr>
        <p:spPr bwMode="auto">
          <a:xfrm>
            <a:off x="3581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18"/>
          <p:cNvSpPr>
            <a:spLocks noChangeShapeType="1"/>
          </p:cNvSpPr>
          <p:nvPr/>
        </p:nvSpPr>
        <p:spPr bwMode="auto">
          <a:xfrm flipH="1">
            <a:off x="4114800" y="2438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23C2226-CA22-41F6-BA61-FC9016D6D344}" type="slidenum">
              <a:rPr lang="en-US" sz="1400" smtClean="0">
                <a:latin typeface="Times New Roman" charset="0"/>
              </a:rPr>
              <a:pPr/>
              <a:t>49</a:t>
            </a:fld>
            <a:endParaRPr lang="en-US" sz="140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Sets Versus Attributes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An entity set should satisfy at least one of the following conditions:</a:t>
            </a:r>
          </a:p>
          <a:p>
            <a:pPr marL="990600" lvl="1" indent="-533400"/>
            <a:r>
              <a:rPr lang="en-US"/>
              <a:t>It is more than the name of something; it has at least one nonkey attribute.</a:t>
            </a:r>
          </a:p>
          <a:p>
            <a:pPr marL="990600" lvl="1" indent="-533400">
              <a:buFont typeface="Monotype Sorts" pitchFamily="2" charset="2"/>
              <a:buNone/>
            </a:pPr>
            <a:r>
              <a:rPr lang="en-US"/>
              <a:t>			or</a:t>
            </a:r>
          </a:p>
          <a:p>
            <a:pPr marL="990600" lvl="1" indent="-533400"/>
            <a:r>
              <a:rPr lang="en-US"/>
              <a:t>It is the “many” in a many-one or many-many relationship.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5502988-C477-4C12-A9C1-5A356AC16367}" type="slidenum">
              <a:rPr lang="en-US" sz="1400" smtClean="0">
                <a:latin typeface="Times New Roman" charset="0"/>
              </a:rPr>
              <a:pPr/>
              <a:t>5</a:t>
            </a:fld>
            <a:endParaRPr lang="en-US" sz="140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E/R Diagrams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an entity-relationship diagram:</a:t>
            </a:r>
          </a:p>
          <a:p>
            <a:pPr lvl="1"/>
            <a:r>
              <a:rPr lang="en-US"/>
              <a:t>Entity set = rectangle.</a:t>
            </a:r>
          </a:p>
          <a:p>
            <a:pPr lvl="1"/>
            <a:r>
              <a:rPr lang="en-US"/>
              <a:t>Attribute = oval, with a line to the rectangle representing its entity set.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085853-0F22-4EA2-8D05-ED835F0A659C}" type="slidenum">
              <a:rPr lang="en-US" sz="1400" smtClean="0">
                <a:latin typeface="Times New Roman" charset="0"/>
              </a:rPr>
              <a:pPr/>
              <a:t>50</a:t>
            </a:fld>
            <a:endParaRPr lang="en-US" sz="140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Good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1371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5334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Manfs</a:t>
            </a:r>
          </a:p>
        </p:txBody>
      </p:sp>
      <p:sp>
        <p:nvSpPr>
          <p:cNvPr id="54278" name="AutoShape 5"/>
          <p:cNvSpPr>
            <a:spLocks noChangeArrowheads="1"/>
          </p:cNvSpPr>
          <p:nvPr/>
        </p:nvSpPr>
        <p:spPr bwMode="auto">
          <a:xfrm>
            <a:off x="3276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ManfBy</a:t>
            </a:r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4648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 flipH="1"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Oval 8"/>
          <p:cNvSpPr>
            <a:spLocks noChangeArrowheads="1"/>
          </p:cNvSpPr>
          <p:nvPr/>
        </p:nvSpPr>
        <p:spPr bwMode="auto">
          <a:xfrm>
            <a:off x="14478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838200" y="4419600"/>
            <a:ext cx="6873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>
                <a:solidFill>
                  <a:srgbClr val="009900"/>
                </a:solidFill>
              </a:rPr>
              <a:t>Manfs</a:t>
            </a:r>
            <a:r>
              <a:rPr lang="en-US"/>
              <a:t> deserves to be an entity set because of        the nonkey attribute </a:t>
            </a:r>
            <a:r>
              <a:rPr lang="en-US">
                <a:solidFill>
                  <a:srgbClr val="CC9900"/>
                </a:solidFill>
              </a:rPr>
              <a:t>addr</a:t>
            </a:r>
            <a:r>
              <a:rPr lang="en-US"/>
              <a:t>.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009900"/>
                </a:solidFill>
              </a:rPr>
              <a:t>Beers</a:t>
            </a:r>
            <a:r>
              <a:rPr lang="en-US"/>
              <a:t> deserves to be an entity set because it is  the “many” of the many-one relationship </a:t>
            </a:r>
            <a:r>
              <a:rPr lang="en-US">
                <a:solidFill>
                  <a:srgbClr val="CC00CC"/>
                </a:solidFill>
              </a:rPr>
              <a:t>ManfBy</a:t>
            </a:r>
            <a:r>
              <a:rPr lang="en-US"/>
              <a:t>.</a:t>
            </a:r>
          </a:p>
        </p:txBody>
      </p:sp>
      <p:sp>
        <p:nvSpPr>
          <p:cNvPr id="54283" name="Oval 10"/>
          <p:cNvSpPr>
            <a:spLocks noChangeArrowheads="1"/>
          </p:cNvSpPr>
          <p:nvPr/>
        </p:nvSpPr>
        <p:spPr bwMode="auto">
          <a:xfrm>
            <a:off x="4800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54284" name="Oval 11"/>
          <p:cNvSpPr>
            <a:spLocks noChangeArrowheads="1"/>
          </p:cNvSpPr>
          <p:nvPr/>
        </p:nvSpPr>
        <p:spPr bwMode="auto">
          <a:xfrm>
            <a:off x="6324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addr</a:t>
            </a:r>
          </a:p>
        </p:txBody>
      </p:sp>
      <p:sp>
        <p:nvSpPr>
          <p:cNvPr id="54285" name="Line 12"/>
          <p:cNvSpPr>
            <a:spLocks noChangeShapeType="1"/>
          </p:cNvSpPr>
          <p:nvPr/>
        </p:nvSpPr>
        <p:spPr bwMode="auto">
          <a:xfrm>
            <a:off x="1905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>
            <a:off x="52578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 flipH="1">
            <a:off x="60960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>
            <a:off x="4724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7754D0-F95A-4A06-BA45-F9750491B4EA}" type="slidenum">
              <a:rPr lang="en-US" sz="1400" smtClean="0">
                <a:latin typeface="Times New Roman" charset="0"/>
              </a:rPr>
              <a:pPr/>
              <a:t>51</a:t>
            </a:fld>
            <a:endParaRPr lang="en-US" sz="140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Good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048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55301" name="Oval 4"/>
          <p:cNvSpPr>
            <a:spLocks noChangeArrowheads="1"/>
          </p:cNvSpPr>
          <p:nvPr/>
        </p:nvSpPr>
        <p:spPr bwMode="auto">
          <a:xfrm>
            <a:off x="23622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838200" y="4648200"/>
            <a:ext cx="6873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There is no need to make the manufacturer an entity set, because we record nothing about manufacturers besides their name.</a:t>
            </a:r>
          </a:p>
        </p:txBody>
      </p:sp>
      <p:sp>
        <p:nvSpPr>
          <p:cNvPr id="55303" name="Oval 6"/>
          <p:cNvSpPr>
            <a:spLocks noChangeArrowheads="1"/>
          </p:cNvSpPr>
          <p:nvPr/>
        </p:nvSpPr>
        <p:spPr bwMode="auto">
          <a:xfrm>
            <a:off x="39624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</a:t>
            </a:r>
          </a:p>
        </p:txBody>
      </p:sp>
      <p:sp>
        <p:nvSpPr>
          <p:cNvPr id="55304" name="Line 11"/>
          <p:cNvSpPr>
            <a:spLocks noChangeShapeType="1"/>
          </p:cNvSpPr>
          <p:nvPr/>
        </p:nvSpPr>
        <p:spPr bwMode="auto">
          <a:xfrm>
            <a:off x="28194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 flipH="1">
            <a:off x="38100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92E9B7E-1DB3-481C-B0DD-C204B942BF92}" type="slidenum">
              <a:rPr lang="en-US" sz="1400" smtClean="0">
                <a:latin typeface="Times New Roman" charset="0"/>
              </a:rPr>
              <a:pPr/>
              <a:t>52</a:t>
            </a:fld>
            <a:endParaRPr lang="en-US" sz="140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Bad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371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5334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Manfs</a:t>
            </a:r>
          </a:p>
        </p:txBody>
      </p:sp>
      <p:sp>
        <p:nvSpPr>
          <p:cNvPr id="56326" name="AutoShape 5"/>
          <p:cNvSpPr>
            <a:spLocks noChangeArrowheads="1"/>
          </p:cNvSpPr>
          <p:nvPr/>
        </p:nvSpPr>
        <p:spPr bwMode="auto">
          <a:xfrm>
            <a:off x="3276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ManfBy</a:t>
            </a:r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>
            <a:off x="4648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Line 7"/>
          <p:cNvSpPr>
            <a:spLocks noChangeShapeType="1"/>
          </p:cNvSpPr>
          <p:nvPr/>
        </p:nvSpPr>
        <p:spPr bwMode="auto">
          <a:xfrm flipH="1"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Oval 8"/>
          <p:cNvSpPr>
            <a:spLocks noChangeArrowheads="1"/>
          </p:cNvSpPr>
          <p:nvPr/>
        </p:nvSpPr>
        <p:spPr bwMode="auto">
          <a:xfrm>
            <a:off x="14478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838200" y="4648200"/>
            <a:ext cx="6873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Since the manufacturer is nothing but a name, and is not at the “many” end of any relationship, it should not be an entity set.</a:t>
            </a:r>
          </a:p>
        </p:txBody>
      </p:sp>
      <p:sp>
        <p:nvSpPr>
          <p:cNvPr id="56331" name="Oval 10"/>
          <p:cNvSpPr>
            <a:spLocks noChangeArrowheads="1"/>
          </p:cNvSpPr>
          <p:nvPr/>
        </p:nvSpPr>
        <p:spPr bwMode="auto">
          <a:xfrm>
            <a:off x="54102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905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15"/>
          <p:cNvSpPr>
            <a:spLocks noChangeShapeType="1"/>
          </p:cNvSpPr>
          <p:nvPr/>
        </p:nvSpPr>
        <p:spPr bwMode="auto">
          <a:xfrm>
            <a:off x="4724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16"/>
          <p:cNvSpPr>
            <a:spLocks noChangeShapeType="1"/>
          </p:cNvSpPr>
          <p:nvPr/>
        </p:nvSpPr>
        <p:spPr bwMode="auto">
          <a:xfrm>
            <a:off x="5867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0F8DBB7-015D-439E-B82D-90946B0C9C8C}" type="slidenum">
              <a:rPr lang="en-US" sz="1400" smtClean="0">
                <a:latin typeface="Times New Roman" charset="0"/>
              </a:rPr>
              <a:pPr/>
              <a:t>53</a:t>
            </a:fld>
            <a:endParaRPr lang="en-US" sz="140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/>
              <a:t>Don’t Overuse Weak Entity Sets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r>
              <a:rPr lang="en-US"/>
              <a:t>Beginning database designers often doubt that anything could be a key by itself.</a:t>
            </a:r>
          </a:p>
          <a:p>
            <a:pPr lvl="1"/>
            <a:r>
              <a:rPr lang="en-US"/>
              <a:t>They make all entity sets weak, supported by all other entity sets to which they are linked.</a:t>
            </a:r>
          </a:p>
          <a:p>
            <a:r>
              <a:rPr lang="en-US"/>
              <a:t>In reality, we usually create unique ID’s for entity sets.</a:t>
            </a:r>
          </a:p>
          <a:p>
            <a:pPr lvl="1"/>
            <a:r>
              <a:rPr lang="en-US"/>
              <a:t>Examples include social-security numbers, automobile VIN’s etc.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D06BBDB-B338-4578-B99D-A7F969474DE7}" type="slidenum">
              <a:rPr lang="en-US" sz="1400" smtClean="0">
                <a:latin typeface="Times New Roman" charset="0"/>
              </a:rPr>
              <a:pPr/>
              <a:t>54</a:t>
            </a:fld>
            <a:endParaRPr lang="en-US" sz="140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 We Need Weak Entity Sets?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usual reason is that there is no global authority capable of creating unique ID’s.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it is unlikely that there could be an agreement to assign unique player numbers across all football teams in the world.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22640A6-41B0-4E53-A422-B97900AA59B0}" type="slidenum">
              <a:rPr lang="en-US" sz="1400" smtClean="0">
                <a:latin typeface="Times New Roman" charset="0"/>
              </a:rPr>
              <a:pPr/>
              <a:t>55</a:t>
            </a:fld>
            <a:endParaRPr lang="en-US" sz="140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From E/R Diagrams to Relations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Entity set -&gt; relation.</a:t>
            </a:r>
          </a:p>
          <a:p>
            <a:pPr lvl="1"/>
            <a:r>
              <a:rPr lang="en-US"/>
              <a:t>Attributes -&gt; attributes.</a:t>
            </a:r>
          </a:p>
          <a:p>
            <a:r>
              <a:rPr lang="en-US"/>
              <a:t>Relationships -&gt; relations whose attributes are only:</a:t>
            </a:r>
          </a:p>
          <a:p>
            <a:pPr lvl="1"/>
            <a:r>
              <a:rPr lang="en-US"/>
              <a:t>The keys of the connected entity sets.</a:t>
            </a:r>
          </a:p>
          <a:p>
            <a:pPr lvl="1"/>
            <a:r>
              <a:rPr lang="en-US"/>
              <a:t>Attributes of the relationship itself.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9251856-7E12-4713-8F06-C898F489AC03}" type="slidenum">
              <a:rPr lang="en-US" sz="1400" smtClean="0">
                <a:latin typeface="Times New Roman" charset="0"/>
              </a:rPr>
              <a:pPr/>
              <a:t>56</a:t>
            </a:fld>
            <a:endParaRPr lang="en-US" sz="140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Set -&gt; Relation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Relation: 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3276600" y="35052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2590800" y="22860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60423" name="Oval 6"/>
          <p:cNvSpPr>
            <a:spLocks noChangeArrowheads="1"/>
          </p:cNvSpPr>
          <p:nvPr/>
        </p:nvSpPr>
        <p:spPr bwMode="auto">
          <a:xfrm>
            <a:off x="4724400" y="2362200"/>
            <a:ext cx="9906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</a:t>
            </a:r>
          </a:p>
        </p:txBody>
      </p:sp>
      <p:sp>
        <p:nvSpPr>
          <p:cNvPr id="60424" name="Line 7"/>
          <p:cNvSpPr>
            <a:spLocks noChangeShapeType="1"/>
          </p:cNvSpPr>
          <p:nvPr/>
        </p:nvSpPr>
        <p:spPr bwMode="auto">
          <a:xfrm>
            <a:off x="3200400" y="2895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Line 8"/>
          <p:cNvSpPr>
            <a:spLocks noChangeShapeType="1"/>
          </p:cNvSpPr>
          <p:nvPr/>
        </p:nvSpPr>
        <p:spPr bwMode="auto">
          <a:xfrm flipH="1">
            <a:off x="4495800" y="2819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08CBA52-EAD8-4D5B-8D59-E9D29E75AE38}" type="slidenum">
              <a:rPr lang="en-US" sz="1400" smtClean="0">
                <a:latin typeface="Times New Roman" charset="0"/>
              </a:rPr>
              <a:pPr/>
              <a:t>57</a:t>
            </a:fld>
            <a:endParaRPr lang="en-US" sz="140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Relationship -&gt; Relation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752600" y="2286000"/>
            <a:ext cx="1219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Drinkers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5410200" y="22860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2514600" y="3200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>
              <a:latin typeface="Times New Roman" charset="0"/>
            </a:endParaRPr>
          </a:p>
        </p:txBody>
      </p:sp>
      <p:grpSp>
        <p:nvGrpSpPr>
          <p:cNvPr id="74758" name="Group 6"/>
          <p:cNvGrpSpPr>
            <a:grpSpLocks/>
          </p:cNvGrpSpPr>
          <p:nvPr/>
        </p:nvGrpSpPr>
        <p:grpSpPr bwMode="auto">
          <a:xfrm>
            <a:off x="2971800" y="2286000"/>
            <a:ext cx="5391150" cy="2166938"/>
            <a:chOff x="1872" y="1440"/>
            <a:chExt cx="3396" cy="1365"/>
          </a:xfrm>
        </p:grpSpPr>
        <p:sp>
          <p:nvSpPr>
            <p:cNvPr id="61477" name="AutoShape 7"/>
            <p:cNvSpPr>
              <a:spLocks noChangeArrowheads="1"/>
            </p:cNvSpPr>
            <p:nvPr/>
          </p:nvSpPr>
          <p:spPr bwMode="auto">
            <a:xfrm>
              <a:off x="2256" y="1440"/>
              <a:ext cx="576" cy="48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Likes</a:t>
              </a:r>
            </a:p>
          </p:txBody>
        </p:sp>
        <p:sp>
          <p:nvSpPr>
            <p:cNvPr id="61478" name="Line 8"/>
            <p:cNvSpPr>
              <a:spLocks noChangeShapeType="1"/>
            </p:cNvSpPr>
            <p:nvPr/>
          </p:nvSpPr>
          <p:spPr bwMode="auto">
            <a:xfrm>
              <a:off x="1872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9" name="Line 9"/>
            <p:cNvSpPr>
              <a:spLocks noChangeShapeType="1"/>
            </p:cNvSpPr>
            <p:nvPr/>
          </p:nvSpPr>
          <p:spPr bwMode="auto">
            <a:xfrm>
              <a:off x="2832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Text Box 10"/>
            <p:cNvSpPr txBox="1">
              <a:spLocks noChangeArrowheads="1"/>
            </p:cNvSpPr>
            <p:nvPr/>
          </p:nvSpPr>
          <p:spPr bwMode="auto">
            <a:xfrm>
              <a:off x="3494" y="2517"/>
              <a:ext cx="1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>
                  <a:solidFill>
                    <a:srgbClr val="CC00CC"/>
                  </a:solidFill>
                </a:rPr>
                <a:t>Likes(drinker, beer)</a:t>
              </a:r>
            </a:p>
          </p:txBody>
        </p:sp>
      </p:grpSp>
      <p:grpSp>
        <p:nvGrpSpPr>
          <p:cNvPr id="74792" name="Group 40"/>
          <p:cNvGrpSpPr>
            <a:grpSpLocks/>
          </p:cNvGrpSpPr>
          <p:nvPr/>
        </p:nvGrpSpPr>
        <p:grpSpPr bwMode="auto">
          <a:xfrm>
            <a:off x="2971800" y="3048000"/>
            <a:ext cx="5813425" cy="1820863"/>
            <a:chOff x="1872" y="1920"/>
            <a:chExt cx="3662" cy="1147"/>
          </a:xfrm>
        </p:grpSpPr>
        <p:sp>
          <p:nvSpPr>
            <p:cNvPr id="61473" name="AutoShape 12"/>
            <p:cNvSpPr>
              <a:spLocks noChangeArrowheads="1"/>
            </p:cNvSpPr>
            <p:nvPr/>
          </p:nvSpPr>
          <p:spPr bwMode="auto">
            <a:xfrm>
              <a:off x="2256" y="2112"/>
              <a:ext cx="912" cy="672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Favorite</a:t>
              </a:r>
            </a:p>
          </p:txBody>
        </p:sp>
        <p:sp>
          <p:nvSpPr>
            <p:cNvPr id="61474" name="Line 13"/>
            <p:cNvSpPr>
              <a:spLocks noChangeShapeType="1"/>
            </p:cNvSpPr>
            <p:nvPr/>
          </p:nvSpPr>
          <p:spPr bwMode="auto">
            <a:xfrm>
              <a:off x="1872" y="1920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5" name="Line 14"/>
            <p:cNvSpPr>
              <a:spLocks noChangeShapeType="1"/>
            </p:cNvSpPr>
            <p:nvPr/>
          </p:nvSpPr>
          <p:spPr bwMode="auto">
            <a:xfrm flipV="1">
              <a:off x="3168" y="1920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6" name="Text Box 15"/>
            <p:cNvSpPr txBox="1">
              <a:spLocks noChangeArrowheads="1"/>
            </p:cNvSpPr>
            <p:nvPr/>
          </p:nvSpPr>
          <p:spPr bwMode="auto">
            <a:xfrm>
              <a:off x="3504" y="2779"/>
              <a:ext cx="20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>
                  <a:solidFill>
                    <a:srgbClr val="CC00CC"/>
                  </a:solidFill>
                </a:rPr>
                <a:t>Favorite(drinker, beer)</a:t>
              </a:r>
            </a:p>
          </p:txBody>
        </p:sp>
      </p:grpSp>
      <p:grpSp>
        <p:nvGrpSpPr>
          <p:cNvPr id="74768" name="Group 16"/>
          <p:cNvGrpSpPr>
            <a:grpSpLocks/>
          </p:cNvGrpSpPr>
          <p:nvPr/>
        </p:nvGrpSpPr>
        <p:grpSpPr bwMode="auto">
          <a:xfrm>
            <a:off x="152400" y="2667000"/>
            <a:ext cx="8742363" cy="3116263"/>
            <a:chOff x="86" y="1680"/>
            <a:chExt cx="5507" cy="1963"/>
          </a:xfrm>
        </p:grpSpPr>
        <p:sp>
          <p:nvSpPr>
            <p:cNvPr id="61467" name="AutoShape 17"/>
            <p:cNvSpPr>
              <a:spLocks noChangeArrowheads="1"/>
            </p:cNvSpPr>
            <p:nvPr/>
          </p:nvSpPr>
          <p:spPr bwMode="auto">
            <a:xfrm>
              <a:off x="912" y="3072"/>
              <a:ext cx="960" cy="48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Married</a:t>
              </a:r>
            </a:p>
          </p:txBody>
        </p:sp>
        <p:cxnSp>
          <p:nvCxnSpPr>
            <p:cNvPr id="61468" name="AutoShape 18"/>
            <p:cNvCxnSpPr>
              <a:cxnSpLocks noChangeShapeType="1"/>
              <a:stCxn id="61467" idx="1"/>
              <a:endCxn id="61444" idx="1"/>
            </p:cNvCxnSpPr>
            <p:nvPr/>
          </p:nvCxnSpPr>
          <p:spPr bwMode="auto">
            <a:xfrm rot="10800000" flipH="1">
              <a:off x="912" y="1680"/>
              <a:ext cx="192" cy="1632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9" name="AutoShape 19"/>
            <p:cNvCxnSpPr>
              <a:cxnSpLocks noChangeShapeType="1"/>
              <a:stCxn id="61467" idx="3"/>
            </p:cNvCxnSpPr>
            <p:nvPr/>
          </p:nvCxnSpPr>
          <p:spPr bwMode="auto">
            <a:xfrm flipH="1" flipV="1">
              <a:off x="1776" y="1920"/>
              <a:ext cx="96" cy="1392"/>
            </a:xfrm>
            <a:prstGeom prst="curvedConnector4">
              <a:avLst>
                <a:gd name="adj1" fmla="val -150000"/>
                <a:gd name="adj2" fmla="val 5862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70" name="Text Box 20"/>
            <p:cNvSpPr txBox="1">
              <a:spLocks noChangeArrowheads="1"/>
            </p:cNvSpPr>
            <p:nvPr/>
          </p:nvSpPr>
          <p:spPr bwMode="auto">
            <a:xfrm>
              <a:off x="86" y="1701"/>
              <a:ext cx="8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husband</a:t>
              </a:r>
            </a:p>
          </p:txBody>
        </p:sp>
        <p:sp>
          <p:nvSpPr>
            <p:cNvPr id="61471" name="Text Box 21"/>
            <p:cNvSpPr txBox="1">
              <a:spLocks noChangeArrowheads="1"/>
            </p:cNvSpPr>
            <p:nvPr/>
          </p:nvSpPr>
          <p:spPr bwMode="auto">
            <a:xfrm>
              <a:off x="2054" y="2853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wife</a:t>
              </a:r>
            </a:p>
          </p:txBody>
        </p:sp>
        <p:sp>
          <p:nvSpPr>
            <p:cNvPr id="61472" name="Text Box 22"/>
            <p:cNvSpPr txBox="1">
              <a:spLocks noChangeArrowheads="1"/>
            </p:cNvSpPr>
            <p:nvPr/>
          </p:nvSpPr>
          <p:spPr bwMode="auto">
            <a:xfrm>
              <a:off x="3504" y="3355"/>
              <a:ext cx="20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>
                  <a:solidFill>
                    <a:srgbClr val="CC00CC"/>
                  </a:solidFill>
                </a:rPr>
                <a:t>Married(husband, wife)</a:t>
              </a:r>
            </a:p>
          </p:txBody>
        </p:sp>
      </p:grpSp>
      <p:sp>
        <p:nvSpPr>
          <p:cNvPr id="61450" name="Oval 23"/>
          <p:cNvSpPr>
            <a:spLocks noChangeArrowheads="1"/>
          </p:cNvSpPr>
          <p:nvPr/>
        </p:nvSpPr>
        <p:spPr bwMode="auto">
          <a:xfrm>
            <a:off x="1066800" y="1524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61451" name="Oval 24"/>
          <p:cNvSpPr>
            <a:spLocks noChangeArrowheads="1"/>
          </p:cNvSpPr>
          <p:nvPr/>
        </p:nvSpPr>
        <p:spPr bwMode="auto">
          <a:xfrm>
            <a:off x="2590800" y="1600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addr</a:t>
            </a:r>
          </a:p>
        </p:txBody>
      </p:sp>
      <p:sp>
        <p:nvSpPr>
          <p:cNvPr id="61452" name="Oval 25"/>
          <p:cNvSpPr>
            <a:spLocks noChangeArrowheads="1"/>
          </p:cNvSpPr>
          <p:nvPr/>
        </p:nvSpPr>
        <p:spPr bwMode="auto">
          <a:xfrm>
            <a:off x="4876800" y="1524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name</a:t>
            </a:r>
          </a:p>
        </p:txBody>
      </p:sp>
      <p:sp>
        <p:nvSpPr>
          <p:cNvPr id="61453" name="Oval 26"/>
          <p:cNvSpPr>
            <a:spLocks noChangeArrowheads="1"/>
          </p:cNvSpPr>
          <p:nvPr/>
        </p:nvSpPr>
        <p:spPr bwMode="auto">
          <a:xfrm>
            <a:off x="6324600" y="16002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</a:t>
            </a:r>
          </a:p>
        </p:txBody>
      </p:sp>
      <p:sp>
        <p:nvSpPr>
          <p:cNvPr id="61454" name="Line 27"/>
          <p:cNvSpPr>
            <a:spLocks noChangeShapeType="1"/>
          </p:cNvSpPr>
          <p:nvPr/>
        </p:nvSpPr>
        <p:spPr bwMode="auto">
          <a:xfrm>
            <a:off x="1524000" y="205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28"/>
          <p:cNvSpPr>
            <a:spLocks noChangeShapeType="1"/>
          </p:cNvSpPr>
          <p:nvPr/>
        </p:nvSpPr>
        <p:spPr bwMode="auto">
          <a:xfrm flipH="1">
            <a:off x="2743200" y="198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29"/>
          <p:cNvSpPr>
            <a:spLocks noChangeShapeType="1"/>
          </p:cNvSpPr>
          <p:nvPr/>
        </p:nvSpPr>
        <p:spPr bwMode="auto">
          <a:xfrm>
            <a:off x="5334000" y="205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30"/>
          <p:cNvSpPr>
            <a:spLocks noChangeShapeType="1"/>
          </p:cNvSpPr>
          <p:nvPr/>
        </p:nvSpPr>
        <p:spPr bwMode="auto">
          <a:xfrm flipH="1">
            <a:off x="6324600" y="1981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783" name="Group 31"/>
          <p:cNvGrpSpPr>
            <a:grpSpLocks/>
          </p:cNvGrpSpPr>
          <p:nvPr/>
        </p:nvGrpSpPr>
        <p:grpSpPr bwMode="auto">
          <a:xfrm>
            <a:off x="1447800" y="3048000"/>
            <a:ext cx="7599363" cy="3230563"/>
            <a:chOff x="912" y="1920"/>
            <a:chExt cx="4787" cy="2035"/>
          </a:xfrm>
        </p:grpSpPr>
        <p:sp>
          <p:nvSpPr>
            <p:cNvPr id="61459" name="Text Box 32"/>
            <p:cNvSpPr txBox="1">
              <a:spLocks noChangeArrowheads="1"/>
            </p:cNvSpPr>
            <p:nvPr/>
          </p:nvSpPr>
          <p:spPr bwMode="auto">
            <a:xfrm>
              <a:off x="3014" y="3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endParaRPr lang="en-US" sz="2000">
                <a:latin typeface="Times New Roman" charset="0"/>
              </a:endParaRPr>
            </a:p>
          </p:txBody>
        </p:sp>
        <p:grpSp>
          <p:nvGrpSpPr>
            <p:cNvPr id="61460" name="Group 33"/>
            <p:cNvGrpSpPr>
              <a:grpSpLocks/>
            </p:cNvGrpSpPr>
            <p:nvPr/>
          </p:nvGrpSpPr>
          <p:grpSpPr bwMode="auto">
            <a:xfrm>
              <a:off x="912" y="1920"/>
              <a:ext cx="4787" cy="1435"/>
              <a:chOff x="912" y="1920"/>
              <a:chExt cx="4787" cy="1435"/>
            </a:xfrm>
          </p:grpSpPr>
          <p:sp>
            <p:nvSpPr>
              <p:cNvPr id="61461" name="AutoShape 34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960" cy="480"/>
              </a:xfrm>
              <a:prstGeom prst="diamond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Buddies</a:t>
                </a:r>
              </a:p>
            </p:txBody>
          </p:sp>
          <p:sp>
            <p:nvSpPr>
              <p:cNvPr id="61462" name="Line 35"/>
              <p:cNvSpPr>
                <a:spLocks noChangeShapeType="1"/>
              </p:cNvSpPr>
              <p:nvPr/>
            </p:nvSpPr>
            <p:spPr bwMode="auto">
              <a:xfrm flipV="1">
                <a:off x="1200" y="1920"/>
                <a:ext cx="19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3" name="Text Box 36"/>
              <p:cNvSpPr txBox="1">
                <a:spLocks noChangeArrowheads="1"/>
              </p:cNvSpPr>
              <p:nvPr/>
            </p:nvSpPr>
            <p:spPr bwMode="auto">
              <a:xfrm>
                <a:off x="1094" y="198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/>
                  <a:t>1</a:t>
                </a:r>
              </a:p>
            </p:txBody>
          </p:sp>
          <p:sp>
            <p:nvSpPr>
              <p:cNvPr id="61464" name="Text Box 37"/>
              <p:cNvSpPr txBox="1">
                <a:spLocks noChangeArrowheads="1"/>
              </p:cNvSpPr>
              <p:nvPr/>
            </p:nvSpPr>
            <p:spPr bwMode="auto">
              <a:xfrm>
                <a:off x="1584" y="1963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/>
                  <a:t>2</a:t>
                </a:r>
              </a:p>
            </p:txBody>
          </p:sp>
          <p:sp>
            <p:nvSpPr>
              <p:cNvPr id="61465" name="Text Box 38"/>
              <p:cNvSpPr txBox="1">
                <a:spLocks noChangeArrowheads="1"/>
              </p:cNvSpPr>
              <p:nvPr/>
            </p:nvSpPr>
            <p:spPr bwMode="auto">
              <a:xfrm>
                <a:off x="3504" y="3067"/>
                <a:ext cx="21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>
                    <a:solidFill>
                      <a:srgbClr val="CC00CC"/>
                    </a:solidFill>
                  </a:rPr>
                  <a:t>Buddies(name1, name2)</a:t>
                </a:r>
              </a:p>
            </p:txBody>
          </p:sp>
          <p:sp>
            <p:nvSpPr>
              <p:cNvPr id="61466" name="Line 39"/>
              <p:cNvSpPr>
                <a:spLocks noChangeShapeType="1"/>
              </p:cNvSpPr>
              <p:nvPr/>
            </p:nvSpPr>
            <p:spPr bwMode="auto">
              <a:xfrm>
                <a:off x="1536" y="1920"/>
                <a:ext cx="14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19603D2-DCFF-4B83-82CA-21F584895C8E}" type="slidenum">
              <a:rPr lang="en-US" sz="1400" smtClean="0">
                <a:latin typeface="Times New Roman" charset="0"/>
              </a:rPr>
              <a:pPr/>
              <a:t>58</a:t>
            </a:fld>
            <a:endParaRPr lang="en-US" sz="140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Relations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OK to combine into one relation: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The relation for an entity-set </a:t>
            </a:r>
            <a:r>
              <a:rPr lang="en-US" i="1" dirty="0"/>
              <a:t>E</a:t>
            </a:r>
            <a:r>
              <a:rPr lang="en-US" dirty="0"/>
              <a:t> 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The relations for many-one relationships of which </a:t>
            </a:r>
            <a:r>
              <a:rPr lang="en-US" i="1" dirty="0"/>
              <a:t>E </a:t>
            </a:r>
            <a:r>
              <a:rPr lang="en-US" dirty="0"/>
              <a:t> is the “many.”</a:t>
            </a:r>
          </a:p>
          <a:p>
            <a:pPr marL="609600" indent="-609600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CC00CC"/>
                </a:solidFill>
              </a:rPr>
              <a:t>Drinkers(name, </a:t>
            </a:r>
            <a:r>
              <a:rPr lang="en-US" dirty="0" err="1">
                <a:solidFill>
                  <a:srgbClr val="CC00CC"/>
                </a:solidFill>
              </a:rPr>
              <a:t>addr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</a:rPr>
              <a:t>Favorite(drinker, beer)</a:t>
            </a:r>
            <a:r>
              <a:rPr lang="en-US" dirty="0"/>
              <a:t> combine to make </a:t>
            </a:r>
            <a:r>
              <a:rPr lang="en-US" dirty="0">
                <a:solidFill>
                  <a:srgbClr val="CC00CC"/>
                </a:solidFill>
              </a:rPr>
              <a:t>Drinker1(name, </a:t>
            </a:r>
            <a:r>
              <a:rPr lang="en-US" dirty="0" err="1">
                <a:solidFill>
                  <a:srgbClr val="CC00CC"/>
                </a:solidFill>
              </a:rPr>
              <a:t>addr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dirty="0" err="1">
                <a:solidFill>
                  <a:srgbClr val="CC00CC"/>
                </a:solidFill>
              </a:rPr>
              <a:t>favBeer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B933341-174A-4919-96B1-FB3258D10024}" type="slidenum">
              <a:rPr lang="en-US" sz="1400" smtClean="0">
                <a:latin typeface="Times New Roman" charset="0"/>
              </a:rPr>
              <a:pPr/>
              <a:t>59</a:t>
            </a:fld>
            <a:endParaRPr lang="en-US" sz="140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Risk with Many-Many Relationships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Combining Drinkers with Likes would be a mistake.  It leads to redundancy, as: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117725" y="3386138"/>
            <a:ext cx="3811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name	      addr	   beer</a:t>
            </a:r>
          </a:p>
          <a:p>
            <a:r>
              <a:rPr lang="en-US"/>
              <a:t>Sally	 123 Maple	 Bud</a:t>
            </a:r>
          </a:p>
          <a:p>
            <a:r>
              <a:rPr lang="en-US"/>
              <a:t>Sally	 123 Maple	 Miller</a:t>
            </a: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057400" y="3352800"/>
            <a:ext cx="4343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>
            <a:off x="2057400" y="3810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3200400" y="3352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>
            <a:off x="5029200" y="3352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809" name="Group 9"/>
          <p:cNvGrpSpPr>
            <a:grpSpLocks/>
          </p:cNvGrpSpPr>
          <p:nvPr/>
        </p:nvGrpSpPr>
        <p:grpSpPr bwMode="auto">
          <a:xfrm>
            <a:off x="2498725" y="3581400"/>
            <a:ext cx="2606675" cy="2319338"/>
            <a:chOff x="1574" y="2256"/>
            <a:chExt cx="1642" cy="1461"/>
          </a:xfrm>
        </p:grpSpPr>
        <p:sp>
          <p:nvSpPr>
            <p:cNvPr id="63499" name="Oval 10"/>
            <p:cNvSpPr>
              <a:spLocks noChangeArrowheads="1"/>
            </p:cNvSpPr>
            <p:nvPr/>
          </p:nvSpPr>
          <p:spPr bwMode="auto">
            <a:xfrm>
              <a:off x="1968" y="2256"/>
              <a:ext cx="1248" cy="768"/>
            </a:xfrm>
            <a:prstGeom prst="ellipse">
              <a:avLst/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0" name="Text Box 11"/>
            <p:cNvSpPr txBox="1">
              <a:spLocks noChangeArrowheads="1"/>
            </p:cNvSpPr>
            <p:nvPr/>
          </p:nvSpPr>
          <p:spPr bwMode="auto">
            <a:xfrm>
              <a:off x="1574" y="3429"/>
              <a:ext cx="11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Redundancy</a:t>
              </a:r>
            </a:p>
          </p:txBody>
        </p:sp>
        <p:sp>
          <p:nvSpPr>
            <p:cNvPr id="63501" name="Line 12"/>
            <p:cNvSpPr>
              <a:spLocks noChangeShapeType="1"/>
            </p:cNvSpPr>
            <p:nvPr/>
          </p:nvSpPr>
          <p:spPr bwMode="auto">
            <a:xfrm flipV="1">
              <a:off x="2592" y="30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B149D3E-7F43-485B-8735-F725CA59F42C}" type="slidenum">
              <a:rPr lang="en-US" sz="1400" smtClean="0">
                <a:latin typeface="Times New Roman" charset="0"/>
              </a:rPr>
              <a:pPr/>
              <a:t>6</a:t>
            </a:fld>
            <a:endParaRPr lang="en-US" sz="1400">
              <a:latin typeface="Times New Roman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sz="2800"/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r>
              <a:rPr lang="en-US" sz="2800"/>
              <a:t>Entity set </a:t>
            </a:r>
            <a:r>
              <a:rPr lang="en-US" sz="2800">
                <a:solidFill>
                  <a:srgbClr val="009900"/>
                </a:solidFill>
              </a:rPr>
              <a:t>Beers</a:t>
            </a:r>
            <a:r>
              <a:rPr lang="en-US" sz="2800"/>
              <a:t> has two attributes, </a:t>
            </a:r>
            <a:r>
              <a:rPr lang="en-US" sz="2800">
                <a:solidFill>
                  <a:srgbClr val="FFFF00"/>
                </a:solidFill>
              </a:rPr>
              <a:t>name</a:t>
            </a:r>
            <a:r>
              <a:rPr lang="en-US" sz="2800"/>
              <a:t> and </a:t>
            </a:r>
            <a:r>
              <a:rPr lang="en-US" sz="2800">
                <a:solidFill>
                  <a:srgbClr val="FFFF00"/>
                </a:solidFill>
              </a:rPr>
              <a:t>manf</a:t>
            </a:r>
            <a:r>
              <a:rPr lang="en-US" sz="2800"/>
              <a:t> (manufacturer).</a:t>
            </a:r>
          </a:p>
          <a:p>
            <a:r>
              <a:rPr lang="en-US" sz="2800"/>
              <a:t>Each </a:t>
            </a:r>
            <a:r>
              <a:rPr lang="en-US" sz="2800">
                <a:solidFill>
                  <a:srgbClr val="009900"/>
                </a:solidFill>
              </a:rPr>
              <a:t>Beers</a:t>
            </a:r>
            <a:r>
              <a:rPr lang="en-US" sz="2800"/>
              <a:t> entity has values for these two attributes, e.g. (Bud, Anheuser-Busch)</a:t>
            </a:r>
          </a:p>
        </p:txBody>
      </p:sp>
      <p:grpSp>
        <p:nvGrpSpPr>
          <p:cNvPr id="7173" name="Group 11"/>
          <p:cNvGrpSpPr>
            <a:grpSpLocks/>
          </p:cNvGrpSpPr>
          <p:nvPr/>
        </p:nvGrpSpPr>
        <p:grpSpPr bwMode="auto">
          <a:xfrm>
            <a:off x="4343400" y="1143000"/>
            <a:ext cx="3124200" cy="2286000"/>
            <a:chOff x="1632" y="1440"/>
            <a:chExt cx="1968" cy="1440"/>
          </a:xfrm>
        </p:grpSpPr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2064" y="2208"/>
              <a:ext cx="100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Beers</a:t>
              </a:r>
            </a:p>
          </p:txBody>
        </p:sp>
        <p:sp>
          <p:nvSpPr>
            <p:cNvPr id="7175" name="Oval 5"/>
            <p:cNvSpPr>
              <a:spLocks noChangeArrowheads="1"/>
            </p:cNvSpPr>
            <p:nvPr/>
          </p:nvSpPr>
          <p:spPr bwMode="auto">
            <a:xfrm>
              <a:off x="1632" y="1440"/>
              <a:ext cx="76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name</a:t>
              </a:r>
            </a:p>
          </p:txBody>
        </p:sp>
        <p:sp>
          <p:nvSpPr>
            <p:cNvPr id="7176" name="Oval 6"/>
            <p:cNvSpPr>
              <a:spLocks noChangeArrowheads="1"/>
            </p:cNvSpPr>
            <p:nvPr/>
          </p:nvSpPr>
          <p:spPr bwMode="auto">
            <a:xfrm>
              <a:off x="2976" y="1488"/>
              <a:ext cx="624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manf</a:t>
              </a:r>
            </a:p>
          </p:txBody>
        </p:sp>
        <p:sp>
          <p:nvSpPr>
            <p:cNvPr id="7177" name="Line 7"/>
            <p:cNvSpPr>
              <a:spLocks noChangeShapeType="1"/>
            </p:cNvSpPr>
            <p:nvPr/>
          </p:nvSpPr>
          <p:spPr bwMode="auto">
            <a:xfrm>
              <a:off x="2016" y="182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H="1">
              <a:off x="2832" y="1776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EF6A50B-0468-46CE-8536-48390EE36E44}" type="slidenum">
              <a:rPr lang="en-US" sz="1400" smtClean="0">
                <a:latin typeface="Times New Roman" charset="0"/>
              </a:rPr>
              <a:pPr/>
              <a:t>60</a:t>
            </a:fld>
            <a:endParaRPr lang="en-US" sz="140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Weak Entity Sets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 for a weak entity set must include attributes for its complete key (including those belonging to other entity sets), as well as its own, nonkey attributes.</a:t>
            </a:r>
          </a:p>
          <a:p>
            <a:r>
              <a:rPr lang="en-US"/>
              <a:t>A supporting relationship is redundant and yields no relation (unless </a:t>
            </a:r>
            <a:r>
              <a:rPr lang="en-US" i="1"/>
              <a:t>it</a:t>
            </a:r>
            <a:r>
              <a:rPr lang="en-US"/>
              <a:t>  has attributes).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1A8D762-4145-412D-9C60-13C0448F8C02}" type="slidenum">
              <a:rPr lang="en-US" sz="1400" smtClean="0">
                <a:latin typeface="Times New Roman" charset="0"/>
              </a:rPr>
              <a:pPr/>
              <a:t>61</a:t>
            </a:fld>
            <a:endParaRPr lang="en-US" sz="14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Weak Entity Set -&gt; Relation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1828800" y="28194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Logins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5334000" y="28194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Hosts</a:t>
            </a:r>
          </a:p>
        </p:txBody>
      </p:sp>
      <p:sp>
        <p:nvSpPr>
          <p:cNvPr id="65542" name="AutoShape 5"/>
          <p:cNvSpPr>
            <a:spLocks noChangeArrowheads="1"/>
          </p:cNvSpPr>
          <p:nvPr/>
        </p:nvSpPr>
        <p:spPr bwMode="auto">
          <a:xfrm>
            <a:off x="3657600" y="2819400"/>
            <a:ext cx="914400" cy="7620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At</a:t>
            </a:r>
          </a:p>
        </p:txBody>
      </p:sp>
      <p:sp>
        <p:nvSpPr>
          <p:cNvPr id="65543" name="Oval 6"/>
          <p:cNvSpPr>
            <a:spLocks noChangeArrowheads="1"/>
          </p:cNvSpPr>
          <p:nvPr/>
        </p:nvSpPr>
        <p:spPr bwMode="auto">
          <a:xfrm>
            <a:off x="1905000" y="1981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5410200" y="1981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65545" name="Line 8"/>
          <p:cNvSpPr>
            <a:spLocks noChangeShapeType="1"/>
          </p:cNvSpPr>
          <p:nvPr/>
        </p:nvSpPr>
        <p:spPr bwMode="auto">
          <a:xfrm>
            <a:off x="20574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Line 9"/>
          <p:cNvSpPr>
            <a:spLocks noChangeShapeType="1"/>
          </p:cNvSpPr>
          <p:nvPr/>
        </p:nvSpPr>
        <p:spPr bwMode="auto">
          <a:xfrm>
            <a:off x="55626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Rectangle 10"/>
          <p:cNvSpPr>
            <a:spLocks noChangeArrowheads="1"/>
          </p:cNvSpPr>
          <p:nvPr/>
        </p:nvSpPr>
        <p:spPr bwMode="auto">
          <a:xfrm>
            <a:off x="1752600" y="27432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Line 11"/>
          <p:cNvSpPr>
            <a:spLocks noChangeShapeType="1"/>
          </p:cNvSpPr>
          <p:nvPr/>
        </p:nvSpPr>
        <p:spPr bwMode="auto">
          <a:xfrm>
            <a:off x="23622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12"/>
          <p:cNvSpPr>
            <a:spLocks noChangeShapeType="1"/>
          </p:cNvSpPr>
          <p:nvPr/>
        </p:nvSpPr>
        <p:spPr bwMode="auto">
          <a:xfrm>
            <a:off x="58674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AutoShape 13"/>
          <p:cNvSpPr>
            <a:spLocks noChangeArrowheads="1"/>
          </p:cNvSpPr>
          <p:nvPr/>
        </p:nvSpPr>
        <p:spPr bwMode="auto">
          <a:xfrm>
            <a:off x="3505200" y="2667000"/>
            <a:ext cx="1219200" cy="1066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Line 14"/>
          <p:cNvSpPr>
            <a:spLocks noChangeShapeType="1"/>
          </p:cNvSpPr>
          <p:nvPr/>
        </p:nvSpPr>
        <p:spPr bwMode="auto">
          <a:xfrm flipH="1">
            <a:off x="28956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5"/>
          <p:cNvSpPr>
            <a:spLocks noChangeShapeType="1"/>
          </p:cNvSpPr>
          <p:nvPr/>
        </p:nvSpPr>
        <p:spPr bwMode="auto">
          <a:xfrm>
            <a:off x="47244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Freeform 16"/>
          <p:cNvSpPr>
            <a:spLocks/>
          </p:cNvSpPr>
          <p:nvPr/>
        </p:nvSpPr>
        <p:spPr bwMode="auto">
          <a:xfrm>
            <a:off x="5257800" y="3124200"/>
            <a:ext cx="76200" cy="152400"/>
          </a:xfrm>
          <a:custGeom>
            <a:avLst/>
            <a:gdLst>
              <a:gd name="T0" fmla="*/ 0 w 48"/>
              <a:gd name="T1" fmla="*/ 0 h 96"/>
              <a:gd name="T2" fmla="*/ 2147483647 w 48"/>
              <a:gd name="T3" fmla="*/ 2147483647 h 96"/>
              <a:gd name="T4" fmla="*/ 0 w 48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96">
                <a:moveTo>
                  <a:pt x="0" y="0"/>
                </a:moveTo>
                <a:cubicBezTo>
                  <a:pt x="24" y="16"/>
                  <a:pt x="48" y="32"/>
                  <a:pt x="48" y="48"/>
                </a:cubicBezTo>
                <a:cubicBezTo>
                  <a:pt x="48" y="64"/>
                  <a:pt x="8" y="88"/>
                  <a:pt x="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4" name="Text Box 17"/>
          <p:cNvSpPr txBox="1">
            <a:spLocks noChangeArrowheads="1"/>
          </p:cNvSpPr>
          <p:nvPr/>
        </p:nvSpPr>
        <p:spPr bwMode="auto">
          <a:xfrm>
            <a:off x="1431925" y="3919538"/>
            <a:ext cx="5372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Hosts(hostName, location)</a:t>
            </a:r>
          </a:p>
          <a:p>
            <a:r>
              <a:rPr lang="en-US">
                <a:solidFill>
                  <a:srgbClr val="CC00CC"/>
                </a:solidFill>
              </a:rPr>
              <a:t>Logins(loginName, hostName, billTo)</a:t>
            </a:r>
          </a:p>
          <a:p>
            <a:r>
              <a:rPr lang="en-US">
                <a:solidFill>
                  <a:srgbClr val="CC00CC"/>
                </a:solidFill>
              </a:rPr>
              <a:t>At(loginName, hostName, hostName2)</a:t>
            </a:r>
          </a:p>
        </p:txBody>
      </p:sp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3794125" y="5105400"/>
            <a:ext cx="2586038" cy="719138"/>
            <a:chOff x="2390" y="3216"/>
            <a:chExt cx="1629" cy="453"/>
          </a:xfrm>
        </p:grpSpPr>
        <p:sp>
          <p:nvSpPr>
            <p:cNvPr id="65567" name="Text Box 19"/>
            <p:cNvSpPr txBox="1">
              <a:spLocks noChangeArrowheads="1"/>
            </p:cNvSpPr>
            <p:nvPr/>
          </p:nvSpPr>
          <p:spPr bwMode="auto">
            <a:xfrm>
              <a:off x="2390" y="3381"/>
              <a:ext cx="16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Must be the same</a:t>
              </a:r>
            </a:p>
          </p:txBody>
        </p:sp>
        <p:sp>
          <p:nvSpPr>
            <p:cNvPr id="65568" name="Line 20"/>
            <p:cNvSpPr>
              <a:spLocks noChangeShapeType="1"/>
            </p:cNvSpPr>
            <p:nvPr/>
          </p:nvSpPr>
          <p:spPr bwMode="auto">
            <a:xfrm flipH="1" flipV="1">
              <a:off x="2640" y="321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Line 21"/>
            <p:cNvSpPr>
              <a:spLocks noChangeShapeType="1"/>
            </p:cNvSpPr>
            <p:nvPr/>
          </p:nvSpPr>
          <p:spPr bwMode="auto">
            <a:xfrm flipV="1">
              <a:off x="3360" y="321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56" name="Oval 22"/>
          <p:cNvSpPr>
            <a:spLocks noChangeArrowheads="1"/>
          </p:cNvSpPr>
          <p:nvPr/>
        </p:nvSpPr>
        <p:spPr bwMode="auto">
          <a:xfrm>
            <a:off x="457200" y="2971800"/>
            <a:ext cx="10668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billTo</a:t>
            </a:r>
          </a:p>
        </p:txBody>
      </p:sp>
      <p:sp>
        <p:nvSpPr>
          <p:cNvPr id="65557" name="Line 23"/>
          <p:cNvSpPr>
            <a:spLocks noChangeShapeType="1"/>
          </p:cNvSpPr>
          <p:nvPr/>
        </p:nvSpPr>
        <p:spPr bwMode="auto">
          <a:xfrm>
            <a:off x="15240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Text Box 24"/>
          <p:cNvSpPr txBox="1">
            <a:spLocks noChangeArrowheads="1"/>
          </p:cNvSpPr>
          <p:nvPr/>
        </p:nvSpPr>
        <p:spPr bwMode="auto">
          <a:xfrm>
            <a:off x="685800" y="5410200"/>
            <a:ext cx="20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grpSp>
        <p:nvGrpSpPr>
          <p:cNvPr id="78873" name="Group 25"/>
          <p:cNvGrpSpPr>
            <a:grpSpLocks/>
          </p:cNvGrpSpPr>
          <p:nvPr/>
        </p:nvGrpSpPr>
        <p:grpSpPr bwMode="auto">
          <a:xfrm>
            <a:off x="685800" y="4495800"/>
            <a:ext cx="2743200" cy="1820863"/>
            <a:chOff x="422" y="2848"/>
            <a:chExt cx="1728" cy="1147"/>
          </a:xfrm>
        </p:grpSpPr>
        <p:sp>
          <p:nvSpPr>
            <p:cNvPr id="65564" name="Text Box 26"/>
            <p:cNvSpPr txBox="1">
              <a:spLocks noChangeArrowheads="1"/>
            </p:cNvSpPr>
            <p:nvPr/>
          </p:nvSpPr>
          <p:spPr bwMode="auto">
            <a:xfrm>
              <a:off x="422" y="3477"/>
              <a:ext cx="17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At becomes part of</a:t>
              </a:r>
            </a:p>
            <a:p>
              <a:r>
                <a:rPr lang="en-US"/>
                <a:t>Logins</a:t>
              </a:r>
            </a:p>
          </p:txBody>
        </p:sp>
        <p:sp>
          <p:nvSpPr>
            <p:cNvPr id="65565" name="Line 27"/>
            <p:cNvSpPr>
              <a:spLocks noChangeShapeType="1"/>
            </p:cNvSpPr>
            <p:nvPr/>
          </p:nvSpPr>
          <p:spPr bwMode="auto">
            <a:xfrm flipV="1">
              <a:off x="624" y="316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5566" name="AutoShape 28"/>
            <p:cNvCxnSpPr>
              <a:cxnSpLocks noChangeShapeType="1"/>
              <a:stCxn id="65564" idx="1"/>
              <a:endCxn id="65554" idx="1"/>
            </p:cNvCxnSpPr>
            <p:nvPr/>
          </p:nvCxnSpPr>
          <p:spPr bwMode="auto">
            <a:xfrm rot="10800000" flipH="1">
              <a:off x="422" y="2848"/>
              <a:ext cx="480" cy="893"/>
            </a:xfrm>
            <a:prstGeom prst="curvedConnector3">
              <a:avLst>
                <a:gd name="adj1" fmla="val -3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5029200" y="47244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1447800" y="4876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2" name="Oval 31"/>
          <p:cNvSpPr>
            <a:spLocks noChangeArrowheads="1"/>
          </p:cNvSpPr>
          <p:nvPr/>
        </p:nvSpPr>
        <p:spPr bwMode="auto">
          <a:xfrm>
            <a:off x="6629400" y="28956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location</a:t>
            </a:r>
          </a:p>
        </p:txBody>
      </p:sp>
      <p:sp>
        <p:nvSpPr>
          <p:cNvPr id="65563" name="Line 32"/>
          <p:cNvSpPr>
            <a:spLocks noChangeShapeType="1"/>
          </p:cNvSpPr>
          <p:nvPr/>
        </p:nvSpPr>
        <p:spPr bwMode="auto">
          <a:xfrm flipH="1">
            <a:off x="6324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9EA8FB5-F19F-4C17-9DB3-11A8E21E88BA}" type="slidenum">
              <a:rPr lang="en-US" sz="1400" smtClean="0">
                <a:latin typeface="Times New Roman" charset="0"/>
              </a:rPr>
              <a:pPr/>
              <a:t>62</a:t>
            </a:fld>
            <a:endParaRPr lang="en-US" sz="140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Subclasses: Three Approaches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0386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Object-oriented</a:t>
            </a:r>
            <a:r>
              <a:rPr lang="en-US" i="1"/>
              <a:t> </a:t>
            </a:r>
            <a:r>
              <a:rPr lang="en-US"/>
              <a:t>: One relation per subset of subclasses, with all relevant attributes.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Use nulls</a:t>
            </a:r>
            <a:r>
              <a:rPr lang="en-US" i="1"/>
              <a:t> </a:t>
            </a:r>
            <a:r>
              <a:rPr lang="en-US"/>
              <a:t>: One relation; entities have NULL in attributes that don’t belong to them.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E/R style</a:t>
            </a:r>
            <a:r>
              <a:rPr lang="en-US" i="1"/>
              <a:t> </a:t>
            </a:r>
            <a:r>
              <a:rPr lang="en-US"/>
              <a:t>: One relation for each subclass:</a:t>
            </a:r>
          </a:p>
          <a:p>
            <a:pPr marL="990600" lvl="1" indent="-533400"/>
            <a:r>
              <a:rPr lang="en-US"/>
              <a:t>Key attribute(s).</a:t>
            </a:r>
          </a:p>
          <a:p>
            <a:pPr marL="990600" lvl="1" indent="-533400"/>
            <a:r>
              <a:rPr lang="en-US"/>
              <a:t>Attributes of that subclass.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3F00DFD-1EB8-4621-9EB7-4F008D117CA0}" type="slidenum">
              <a:rPr lang="en-US" sz="1400" smtClean="0">
                <a:latin typeface="Times New Roman" charset="0"/>
              </a:rPr>
              <a:pPr/>
              <a:t>63</a:t>
            </a:fld>
            <a:endParaRPr lang="en-US" sz="140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Subclass -&gt; Relations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505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Beers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3505200" y="47244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Ales</a:t>
            </a:r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>
            <a:off x="3733800" y="3810000"/>
            <a:ext cx="762000" cy="5334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isa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22098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67592" name="Oval 7"/>
          <p:cNvSpPr>
            <a:spLocks noChangeArrowheads="1"/>
          </p:cNvSpPr>
          <p:nvPr/>
        </p:nvSpPr>
        <p:spPr bwMode="auto">
          <a:xfrm>
            <a:off x="5334000" y="2743200"/>
            <a:ext cx="9906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manf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209800" y="4953000"/>
            <a:ext cx="838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color</a:t>
            </a:r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>
            <a:off x="23622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>
            <a:off x="3048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Line 11"/>
          <p:cNvSpPr>
            <a:spLocks noChangeShapeType="1"/>
          </p:cNvSpPr>
          <p:nvPr/>
        </p:nvSpPr>
        <p:spPr bwMode="auto">
          <a:xfrm flipH="1">
            <a:off x="4724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7" name="Line 12"/>
          <p:cNvSpPr>
            <a:spLocks noChangeShapeType="1"/>
          </p:cNvSpPr>
          <p:nvPr/>
        </p:nvSpPr>
        <p:spPr bwMode="auto">
          <a:xfrm flipV="1">
            <a:off x="4114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Line 13"/>
          <p:cNvSpPr>
            <a:spLocks noChangeShapeType="1"/>
          </p:cNvSpPr>
          <p:nvPr/>
        </p:nvSpPr>
        <p:spPr bwMode="auto">
          <a:xfrm>
            <a:off x="4114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9" name="Line 14"/>
          <p:cNvSpPr>
            <a:spLocks noChangeShapeType="1"/>
          </p:cNvSpPr>
          <p:nvPr/>
        </p:nvSpPr>
        <p:spPr bwMode="auto">
          <a:xfrm>
            <a:off x="30480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85A024C-2C32-4208-B96A-A63C6C156D9E}" type="slidenum">
              <a:rPr lang="en-US" sz="1400" smtClean="0">
                <a:latin typeface="Times New Roman" charset="0"/>
              </a:rPr>
              <a:pPr/>
              <a:t>64</a:t>
            </a:fld>
            <a:endParaRPr lang="en-US" sz="140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1812925" y="2244725"/>
            <a:ext cx="4492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latin typeface="Times New Roman" charset="0"/>
              </a:rPr>
              <a:t>	</a:t>
            </a:r>
            <a:r>
              <a:rPr lang="en-US">
                <a:solidFill>
                  <a:srgbClr val="CC00CC"/>
                </a:solidFill>
              </a:rPr>
              <a:t>name		manf</a:t>
            </a:r>
          </a:p>
          <a:p>
            <a:r>
              <a:rPr lang="en-US"/>
              <a:t>	Bud	Anheuser-Busch</a:t>
            </a:r>
          </a:p>
          <a:p>
            <a:r>
              <a:rPr lang="en-US"/>
              <a:t>		Beers</a:t>
            </a:r>
          </a:p>
          <a:p>
            <a:endParaRPr lang="en-US"/>
          </a:p>
          <a:p>
            <a:r>
              <a:rPr lang="en-US">
                <a:solidFill>
                  <a:srgbClr val="CC00CC"/>
                </a:solidFill>
              </a:rPr>
              <a:t>name		    manf	color</a:t>
            </a:r>
          </a:p>
          <a:p>
            <a:r>
              <a:rPr lang="en-US"/>
              <a:t>Summerbrew	   Pete’s	dark</a:t>
            </a:r>
          </a:p>
          <a:p>
            <a:r>
              <a:rPr lang="en-US"/>
              <a:t>		Ales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2743200" y="2286000"/>
            <a:ext cx="3657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5"/>
          <p:cNvSpPr>
            <a:spLocks noChangeShapeType="1"/>
          </p:cNvSpPr>
          <p:nvPr/>
        </p:nvSpPr>
        <p:spPr bwMode="auto">
          <a:xfrm>
            <a:off x="2743200" y="2667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6"/>
          <p:cNvSpPr>
            <a:spLocks noChangeShapeType="1"/>
          </p:cNvSpPr>
          <p:nvPr/>
        </p:nvSpPr>
        <p:spPr bwMode="auto">
          <a:xfrm>
            <a:off x="35814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1828800" y="3733800"/>
            <a:ext cx="457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1828800" y="4114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9"/>
          <p:cNvSpPr>
            <a:spLocks noChangeShapeType="1"/>
          </p:cNvSpPr>
          <p:nvPr/>
        </p:nvSpPr>
        <p:spPr bwMode="auto">
          <a:xfrm>
            <a:off x="38100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>
            <a:off x="52578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2438400" y="5410200"/>
            <a:ext cx="4219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Good for queries like “find the</a:t>
            </a:r>
          </a:p>
          <a:p>
            <a:r>
              <a:rPr lang="en-US"/>
              <a:t>color of ales made by Pete’s.”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7DDBF92-7C25-4E93-92FE-CE8AB48343EF}" type="slidenum">
              <a:rPr lang="en-US" sz="1400" smtClean="0">
                <a:latin typeface="Times New Roman" charset="0"/>
              </a:rPr>
              <a:pPr/>
              <a:t>65</a:t>
            </a:fld>
            <a:endParaRPr lang="en-US" sz="140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E/R Style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914400" y="1744663"/>
            <a:ext cx="42751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name			manf</a:t>
            </a:r>
          </a:p>
          <a:p>
            <a:r>
              <a:rPr lang="en-US"/>
              <a:t>Bud		 Anheuser-Busch</a:t>
            </a:r>
          </a:p>
          <a:p>
            <a:r>
              <a:rPr lang="en-US"/>
              <a:t>Summerbrew	 Pete’s</a:t>
            </a:r>
          </a:p>
          <a:p>
            <a:r>
              <a:rPr lang="en-US"/>
              <a:t>		Beers</a:t>
            </a:r>
          </a:p>
          <a:p>
            <a:endParaRPr lang="en-US"/>
          </a:p>
          <a:p>
            <a:r>
              <a:rPr lang="en-US">
                <a:solidFill>
                  <a:srgbClr val="CC00CC"/>
                </a:solidFill>
              </a:rPr>
              <a:t>name		     color</a:t>
            </a:r>
          </a:p>
          <a:p>
            <a:r>
              <a:rPr lang="en-US"/>
              <a:t>Summerbrew     dark</a:t>
            </a:r>
          </a:p>
          <a:p>
            <a:r>
              <a:rPr lang="en-US"/>
              <a:t>		Ales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914400" y="1752600"/>
            <a:ext cx="4800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914400" y="3581400"/>
            <a:ext cx="3200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>
            <a:off x="914400" y="21336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2895600" y="1752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8"/>
          <p:cNvSpPr>
            <a:spLocks noChangeShapeType="1"/>
          </p:cNvSpPr>
          <p:nvPr/>
        </p:nvSpPr>
        <p:spPr bwMode="auto">
          <a:xfrm>
            <a:off x="914400" y="3962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9"/>
          <p:cNvSpPr>
            <a:spLocks noChangeShapeType="1"/>
          </p:cNvSpPr>
          <p:nvPr/>
        </p:nvSpPr>
        <p:spPr bwMode="auto">
          <a:xfrm>
            <a:off x="29718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0"/>
          <p:cNvSpPr txBox="1">
            <a:spLocks noChangeArrowheads="1"/>
          </p:cNvSpPr>
          <p:nvPr/>
        </p:nvSpPr>
        <p:spPr bwMode="auto">
          <a:xfrm>
            <a:off x="2362200" y="5029200"/>
            <a:ext cx="3446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Good for queries like</a:t>
            </a:r>
          </a:p>
          <a:p>
            <a:r>
              <a:rPr lang="en-US"/>
              <a:t>“find all beers (including</a:t>
            </a:r>
          </a:p>
          <a:p>
            <a:r>
              <a:rPr lang="en-US"/>
              <a:t>ales) made by Pete’s.”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E7667BA-886D-453C-8DAC-03203BB46F07}" type="slidenum">
              <a:rPr lang="en-US" sz="1400" smtClean="0">
                <a:latin typeface="Times New Roman" charset="0"/>
              </a:rPr>
              <a:pPr/>
              <a:t>66</a:t>
            </a:fld>
            <a:endParaRPr lang="en-US" sz="140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Nulls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1660525" y="2624138"/>
            <a:ext cx="5978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name			manf		      color</a:t>
            </a:r>
          </a:p>
          <a:p>
            <a:r>
              <a:rPr lang="en-US"/>
              <a:t>Bud		  Anheuser-Busch  	     NULL</a:t>
            </a:r>
          </a:p>
          <a:p>
            <a:r>
              <a:rPr lang="en-US"/>
              <a:t>Summerbrew	  Pete’s		     dark</a:t>
            </a:r>
          </a:p>
          <a:p>
            <a:r>
              <a:rPr lang="en-US"/>
              <a:t>			Beers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1600200" y="2667000"/>
            <a:ext cx="6172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>
            <a:off x="1600200" y="3048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Line 6"/>
          <p:cNvSpPr>
            <a:spLocks noChangeShapeType="1"/>
          </p:cNvSpPr>
          <p:nvPr/>
        </p:nvSpPr>
        <p:spPr bwMode="auto">
          <a:xfrm>
            <a:off x="36576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Line 7"/>
          <p:cNvSpPr>
            <a:spLocks noChangeShapeType="1"/>
          </p:cNvSpPr>
          <p:nvPr/>
        </p:nvSpPr>
        <p:spPr bwMode="auto">
          <a:xfrm>
            <a:off x="67056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Text Box 8"/>
          <p:cNvSpPr txBox="1">
            <a:spLocks noChangeArrowheads="1"/>
          </p:cNvSpPr>
          <p:nvPr/>
        </p:nvSpPr>
        <p:spPr bwMode="auto">
          <a:xfrm>
            <a:off x="2057400" y="4876800"/>
            <a:ext cx="4894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Saves space unless there are </a:t>
            </a:r>
            <a:r>
              <a:rPr lang="en-US" i="1"/>
              <a:t>lots</a:t>
            </a:r>
            <a:endParaRPr lang="en-US"/>
          </a:p>
          <a:p>
            <a:r>
              <a:rPr lang="en-US"/>
              <a:t>of attributes that are usually NULL.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6164D2D-8F60-48EC-BDBF-1EE471AF85D5}" type="slidenum">
              <a:rPr lang="en-US" sz="1400" smtClean="0">
                <a:latin typeface="Times New Roman" charset="0"/>
              </a:rPr>
              <a:pPr/>
              <a:t>7</a:t>
            </a:fld>
            <a:endParaRPr lang="en-US" sz="1400">
              <a:latin typeface="Times New Roman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rgbClr val="FF0066"/>
                </a:solidFill>
              </a:rPr>
              <a:t>relationship</a:t>
            </a:r>
            <a:r>
              <a:rPr lang="en-US"/>
              <a:t> connects two or more entity sets.</a:t>
            </a:r>
          </a:p>
          <a:p>
            <a:r>
              <a:rPr lang="en-US"/>
              <a:t>It is represented by a diamond, with lines to each of the entity sets involved.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6AE6F64-1DA3-4228-BCCF-B0132B7A653A}" type="slidenum">
              <a:rPr lang="en-US" sz="1400" smtClean="0">
                <a:latin typeface="Times New Roman" charset="0"/>
              </a:rPr>
              <a:pPr/>
              <a:t>8</a:t>
            </a:fld>
            <a:endParaRPr lang="en-US" sz="1400">
              <a:latin typeface="Times New Roman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Relationships</a:t>
            </a:r>
          </a:p>
        </p:txBody>
      </p:sp>
      <p:grpSp>
        <p:nvGrpSpPr>
          <p:cNvPr id="9220" name="Group 52"/>
          <p:cNvGrpSpPr>
            <a:grpSpLocks/>
          </p:cNvGrpSpPr>
          <p:nvPr/>
        </p:nvGrpSpPr>
        <p:grpSpPr bwMode="auto">
          <a:xfrm>
            <a:off x="1447800" y="5334000"/>
            <a:ext cx="3581400" cy="914400"/>
            <a:chOff x="912" y="3360"/>
            <a:chExt cx="2256" cy="576"/>
          </a:xfrm>
        </p:grpSpPr>
        <p:sp>
          <p:nvSpPr>
            <p:cNvPr id="9252" name="Rectangle 4"/>
            <p:cNvSpPr>
              <a:spLocks noChangeArrowheads="1"/>
            </p:cNvSpPr>
            <p:nvPr/>
          </p:nvSpPr>
          <p:spPr bwMode="auto">
            <a:xfrm>
              <a:off x="1680" y="3360"/>
              <a:ext cx="72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Drinkers</a:t>
              </a:r>
            </a:p>
          </p:txBody>
        </p:sp>
        <p:sp>
          <p:nvSpPr>
            <p:cNvPr id="9253" name="Oval 30"/>
            <p:cNvSpPr>
              <a:spLocks noChangeArrowheads="1"/>
            </p:cNvSpPr>
            <p:nvPr/>
          </p:nvSpPr>
          <p:spPr bwMode="auto">
            <a:xfrm>
              <a:off x="2688" y="360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addr</a:t>
              </a:r>
            </a:p>
          </p:txBody>
        </p:sp>
        <p:sp>
          <p:nvSpPr>
            <p:cNvPr id="9254" name="Oval 31"/>
            <p:cNvSpPr>
              <a:spLocks noChangeArrowheads="1"/>
            </p:cNvSpPr>
            <p:nvPr/>
          </p:nvSpPr>
          <p:spPr bwMode="auto">
            <a:xfrm>
              <a:off x="912" y="360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name</a:t>
              </a:r>
            </a:p>
          </p:txBody>
        </p:sp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 flipV="1">
              <a:off x="1392" y="364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H="1" flipV="1">
              <a:off x="2400" y="364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1" name="Group 51"/>
          <p:cNvGrpSpPr>
            <a:grpSpLocks/>
          </p:cNvGrpSpPr>
          <p:nvPr/>
        </p:nvGrpSpPr>
        <p:grpSpPr bwMode="auto">
          <a:xfrm>
            <a:off x="4191000" y="1752600"/>
            <a:ext cx="2057400" cy="1676400"/>
            <a:chOff x="2640" y="1104"/>
            <a:chExt cx="1296" cy="1056"/>
          </a:xfrm>
        </p:grpSpPr>
        <p:sp>
          <p:nvSpPr>
            <p:cNvPr id="9247" name="Rectangle 5"/>
            <p:cNvSpPr>
              <a:spLocks noChangeArrowheads="1"/>
            </p:cNvSpPr>
            <p:nvPr/>
          </p:nvSpPr>
          <p:spPr bwMode="auto">
            <a:xfrm>
              <a:off x="2928" y="1584"/>
              <a:ext cx="72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Beers</a:t>
              </a:r>
            </a:p>
          </p:txBody>
        </p:sp>
        <p:sp>
          <p:nvSpPr>
            <p:cNvPr id="9248" name="Oval 28"/>
            <p:cNvSpPr>
              <a:spLocks noChangeArrowheads="1"/>
            </p:cNvSpPr>
            <p:nvPr/>
          </p:nvSpPr>
          <p:spPr bwMode="auto">
            <a:xfrm>
              <a:off x="3456" y="1104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manf</a:t>
              </a:r>
            </a:p>
          </p:txBody>
        </p:sp>
        <p:sp>
          <p:nvSpPr>
            <p:cNvPr id="9249" name="Oval 29"/>
            <p:cNvSpPr>
              <a:spLocks noChangeArrowheads="1"/>
            </p:cNvSpPr>
            <p:nvPr/>
          </p:nvSpPr>
          <p:spPr bwMode="auto">
            <a:xfrm>
              <a:off x="2640" y="1104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name</a:t>
              </a:r>
            </a:p>
          </p:txBody>
        </p:sp>
        <p:sp>
          <p:nvSpPr>
            <p:cNvPr id="9250" name="Line 44"/>
            <p:cNvSpPr>
              <a:spLocks noChangeShapeType="1"/>
            </p:cNvSpPr>
            <p:nvPr/>
          </p:nvSpPr>
          <p:spPr bwMode="auto">
            <a:xfrm>
              <a:off x="2880" y="13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45"/>
            <p:cNvSpPr>
              <a:spLocks noChangeShapeType="1"/>
            </p:cNvSpPr>
            <p:nvPr/>
          </p:nvSpPr>
          <p:spPr bwMode="auto">
            <a:xfrm flipH="1">
              <a:off x="3504" y="13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2" name="Group 53"/>
          <p:cNvGrpSpPr>
            <a:grpSpLocks/>
          </p:cNvGrpSpPr>
          <p:nvPr/>
        </p:nvGrpSpPr>
        <p:grpSpPr bwMode="auto">
          <a:xfrm>
            <a:off x="60325" y="1752600"/>
            <a:ext cx="2378075" cy="4137025"/>
            <a:chOff x="38" y="1104"/>
            <a:chExt cx="1498" cy="2606"/>
          </a:xfrm>
        </p:grpSpPr>
        <p:grpSp>
          <p:nvGrpSpPr>
            <p:cNvPr id="9238" name="Group 50"/>
            <p:cNvGrpSpPr>
              <a:grpSpLocks/>
            </p:cNvGrpSpPr>
            <p:nvPr/>
          </p:nvGrpSpPr>
          <p:grpSpPr bwMode="auto">
            <a:xfrm>
              <a:off x="144" y="1104"/>
              <a:ext cx="1392" cy="1440"/>
              <a:chOff x="144" y="1104"/>
              <a:chExt cx="1392" cy="1440"/>
            </a:xfrm>
          </p:grpSpPr>
          <p:sp>
            <p:nvSpPr>
              <p:cNvPr id="9240" name="Rectangle 3"/>
              <p:cNvSpPr>
                <a:spLocks noChangeArrowheads="1"/>
              </p:cNvSpPr>
              <p:nvPr/>
            </p:nvSpPr>
            <p:spPr bwMode="auto">
              <a:xfrm>
                <a:off x="528" y="1584"/>
                <a:ext cx="72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Bars</a:t>
                </a:r>
              </a:p>
            </p:txBody>
          </p:sp>
          <p:sp>
            <p:nvSpPr>
              <p:cNvPr id="9241" name="Oval 25"/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480" cy="24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name</a:t>
                </a:r>
              </a:p>
            </p:txBody>
          </p:sp>
          <p:sp>
            <p:nvSpPr>
              <p:cNvPr id="9242" name="Oval 26"/>
              <p:cNvSpPr>
                <a:spLocks noChangeArrowheads="1"/>
              </p:cNvSpPr>
              <p:nvPr/>
            </p:nvSpPr>
            <p:spPr bwMode="auto">
              <a:xfrm>
                <a:off x="144" y="2304"/>
                <a:ext cx="624" cy="24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license</a:t>
                </a:r>
              </a:p>
            </p:txBody>
          </p:sp>
          <p:sp>
            <p:nvSpPr>
              <p:cNvPr id="9243" name="Oval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480" cy="24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addr</a:t>
                </a:r>
              </a:p>
            </p:txBody>
          </p:sp>
          <p:sp>
            <p:nvSpPr>
              <p:cNvPr id="9244" name="Line 39"/>
              <p:cNvSpPr>
                <a:spLocks noChangeShapeType="1"/>
              </p:cNvSpPr>
              <p:nvPr/>
            </p:nvSpPr>
            <p:spPr bwMode="auto">
              <a:xfrm>
                <a:off x="528" y="134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5" name="Line 40"/>
              <p:cNvSpPr>
                <a:spLocks noChangeShapeType="1"/>
              </p:cNvSpPr>
              <p:nvPr/>
            </p:nvSpPr>
            <p:spPr bwMode="auto">
              <a:xfrm flipH="1">
                <a:off x="1056" y="134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6" name="Line 41"/>
              <p:cNvSpPr>
                <a:spLocks noChangeShapeType="1"/>
              </p:cNvSpPr>
              <p:nvPr/>
            </p:nvSpPr>
            <p:spPr bwMode="auto">
              <a:xfrm flipV="1">
                <a:off x="432" y="216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9" name="Text Box 46"/>
            <p:cNvSpPr txBox="1">
              <a:spLocks noChangeArrowheads="1"/>
            </p:cNvSpPr>
            <p:nvPr/>
          </p:nvSpPr>
          <p:spPr bwMode="auto">
            <a:xfrm>
              <a:off x="38" y="2884"/>
              <a:ext cx="79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Note:</a:t>
              </a:r>
            </a:p>
            <a:p>
              <a:r>
                <a:rPr lang="en-US" sz="2000"/>
                <a:t>license =</a:t>
              </a:r>
            </a:p>
            <a:p>
              <a:r>
                <a:rPr lang="en-US" sz="2000"/>
                <a:t>beer, full,</a:t>
              </a:r>
            </a:p>
            <a:p>
              <a:r>
                <a:rPr lang="en-US" sz="2000"/>
                <a:t>none</a:t>
              </a:r>
            </a:p>
          </p:txBody>
        </p:sp>
      </p:grpSp>
      <p:grpSp>
        <p:nvGrpSpPr>
          <p:cNvPr id="63552" name="Group 64"/>
          <p:cNvGrpSpPr>
            <a:grpSpLocks/>
          </p:cNvGrpSpPr>
          <p:nvPr/>
        </p:nvGrpSpPr>
        <p:grpSpPr bwMode="auto">
          <a:xfrm>
            <a:off x="1981200" y="2438400"/>
            <a:ext cx="6610350" cy="1074738"/>
            <a:chOff x="1248" y="1536"/>
            <a:chExt cx="4164" cy="677"/>
          </a:xfrm>
        </p:grpSpPr>
        <p:sp>
          <p:nvSpPr>
            <p:cNvPr id="9234" name="AutoShape 10"/>
            <p:cNvSpPr>
              <a:spLocks noChangeArrowheads="1"/>
            </p:cNvSpPr>
            <p:nvPr/>
          </p:nvSpPr>
          <p:spPr bwMode="auto">
            <a:xfrm>
              <a:off x="1680" y="1536"/>
              <a:ext cx="768" cy="677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Sells</a:t>
              </a:r>
            </a:p>
          </p:txBody>
        </p:sp>
        <p:sp>
          <p:nvSpPr>
            <p:cNvPr id="9235" name="Line 16"/>
            <p:cNvSpPr>
              <a:spLocks noChangeShapeType="1"/>
            </p:cNvSpPr>
            <p:nvPr/>
          </p:nvSpPr>
          <p:spPr bwMode="auto">
            <a:xfrm flipH="1">
              <a:off x="1248" y="187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7"/>
            <p:cNvSpPr>
              <a:spLocks noChangeShapeType="1"/>
            </p:cNvSpPr>
            <p:nvPr/>
          </p:nvSpPr>
          <p:spPr bwMode="auto">
            <a:xfrm>
              <a:off x="2448" y="187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Text Box 47"/>
            <p:cNvSpPr txBox="1">
              <a:spLocks noChangeArrowheads="1"/>
            </p:cNvSpPr>
            <p:nvPr/>
          </p:nvSpPr>
          <p:spPr bwMode="auto">
            <a:xfrm>
              <a:off x="4080" y="1680"/>
              <a:ext cx="133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Bars sell some</a:t>
              </a:r>
            </a:p>
            <a:p>
              <a:r>
                <a:rPr lang="en-US"/>
                <a:t>beers.</a:t>
              </a:r>
            </a:p>
          </p:txBody>
        </p:sp>
      </p:grpSp>
      <p:grpSp>
        <p:nvGrpSpPr>
          <p:cNvPr id="63543" name="Group 55"/>
          <p:cNvGrpSpPr>
            <a:grpSpLocks/>
          </p:cNvGrpSpPr>
          <p:nvPr/>
        </p:nvGrpSpPr>
        <p:grpSpPr bwMode="auto">
          <a:xfrm>
            <a:off x="3657600" y="3429000"/>
            <a:ext cx="4665663" cy="1905000"/>
            <a:chOff x="2304" y="2160"/>
            <a:chExt cx="2939" cy="1200"/>
          </a:xfrm>
        </p:grpSpPr>
        <p:sp>
          <p:nvSpPr>
            <p:cNvPr id="9230" name="AutoShape 12"/>
            <p:cNvSpPr>
              <a:spLocks noChangeArrowheads="1"/>
            </p:cNvSpPr>
            <p:nvPr/>
          </p:nvSpPr>
          <p:spPr bwMode="auto">
            <a:xfrm>
              <a:off x="2400" y="2496"/>
              <a:ext cx="768" cy="624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Likes</a:t>
              </a:r>
            </a:p>
          </p:txBody>
        </p:sp>
        <p:sp>
          <p:nvSpPr>
            <p:cNvPr id="9231" name="Line 20"/>
            <p:cNvSpPr>
              <a:spLocks noChangeShapeType="1"/>
            </p:cNvSpPr>
            <p:nvPr/>
          </p:nvSpPr>
          <p:spPr bwMode="auto">
            <a:xfrm flipV="1">
              <a:off x="2304" y="297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21"/>
            <p:cNvSpPr>
              <a:spLocks noChangeShapeType="1"/>
            </p:cNvSpPr>
            <p:nvPr/>
          </p:nvSpPr>
          <p:spPr bwMode="auto">
            <a:xfrm flipV="1">
              <a:off x="2976" y="216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Text Box 48"/>
            <p:cNvSpPr txBox="1">
              <a:spLocks noChangeArrowheads="1"/>
            </p:cNvSpPr>
            <p:nvPr/>
          </p:nvSpPr>
          <p:spPr bwMode="auto">
            <a:xfrm>
              <a:off x="4080" y="2395"/>
              <a:ext cx="116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Drinkers like</a:t>
              </a:r>
            </a:p>
            <a:p>
              <a:r>
                <a:rPr lang="en-US"/>
                <a:t>some beers</a:t>
              </a:r>
              <a:r>
                <a:rPr lang="en-US">
                  <a:latin typeface="Times New Roman" charset="0"/>
                </a:rPr>
                <a:t>.</a:t>
              </a:r>
            </a:p>
          </p:txBody>
        </p:sp>
      </p:grpSp>
      <p:grpSp>
        <p:nvGrpSpPr>
          <p:cNvPr id="63544" name="Group 56"/>
          <p:cNvGrpSpPr>
            <a:grpSpLocks/>
          </p:cNvGrpSpPr>
          <p:nvPr/>
        </p:nvGrpSpPr>
        <p:grpSpPr bwMode="auto">
          <a:xfrm>
            <a:off x="1371600" y="3429000"/>
            <a:ext cx="7635875" cy="2338388"/>
            <a:chOff x="864" y="2160"/>
            <a:chExt cx="4810" cy="1473"/>
          </a:xfrm>
        </p:grpSpPr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912" y="2496"/>
              <a:ext cx="912" cy="624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Frequents</a:t>
              </a:r>
            </a:p>
          </p:txBody>
        </p:sp>
        <p:sp>
          <p:nvSpPr>
            <p:cNvPr id="9227" name="Line 22"/>
            <p:cNvSpPr>
              <a:spLocks noChangeShapeType="1"/>
            </p:cNvSpPr>
            <p:nvPr/>
          </p:nvSpPr>
          <p:spPr bwMode="auto">
            <a:xfrm flipH="1" flipV="1">
              <a:off x="864" y="2160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24"/>
            <p:cNvSpPr>
              <a:spLocks noChangeShapeType="1"/>
            </p:cNvSpPr>
            <p:nvPr/>
          </p:nvSpPr>
          <p:spPr bwMode="auto">
            <a:xfrm flipH="1" flipV="1">
              <a:off x="1536" y="302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Text Box 49"/>
            <p:cNvSpPr txBox="1">
              <a:spLocks noChangeArrowheads="1"/>
            </p:cNvSpPr>
            <p:nvPr/>
          </p:nvSpPr>
          <p:spPr bwMode="auto">
            <a:xfrm>
              <a:off x="4080" y="3115"/>
              <a:ext cx="159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Drinkers frequent</a:t>
              </a:r>
            </a:p>
            <a:p>
              <a:r>
                <a:rPr lang="en-US"/>
                <a:t>some bars</a:t>
              </a:r>
              <a:r>
                <a:rPr lang="en-US">
                  <a:latin typeface="Times New Roman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238F2F5-A3CE-4335-AB73-E0B9532A8209}" type="slidenum">
              <a:rPr lang="en-US" sz="1400" smtClean="0">
                <a:latin typeface="Times New Roman" charset="0"/>
              </a:rPr>
              <a:pPr/>
              <a:t>9</a:t>
            </a:fld>
            <a:endParaRPr lang="en-US" sz="1400">
              <a:latin typeface="Times New Roman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Set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current “value” of an entity set is the set of entities that belong to it.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set of all bars in our database.</a:t>
            </a:r>
          </a:p>
          <a:p>
            <a:r>
              <a:rPr lang="en-US"/>
              <a:t>The “value” of a relationship is a </a:t>
            </a:r>
            <a:r>
              <a:rPr lang="en-US" i="1">
                <a:solidFill>
                  <a:srgbClr val="FF0066"/>
                </a:solidFill>
              </a:rPr>
              <a:t>relationship set</a:t>
            </a:r>
            <a:r>
              <a:rPr lang="en-US"/>
              <a:t>, a set of tuples with one component for each related entity 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2438</Words>
  <Application>Microsoft Office PowerPoint</Application>
  <PresentationFormat>On-screen Show (4:3)</PresentationFormat>
  <Paragraphs>514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Monotype Sorts</vt:lpstr>
      <vt:lpstr>Courier New</vt:lpstr>
      <vt:lpstr>Tahoma</vt:lpstr>
      <vt:lpstr>Times New Roman</vt:lpstr>
      <vt:lpstr>Wingdings</vt:lpstr>
      <vt:lpstr>Default Design</vt:lpstr>
      <vt:lpstr>Entity-Relationship Model</vt:lpstr>
      <vt:lpstr>Purpose of E/R Model</vt:lpstr>
      <vt:lpstr>Framework for E/R</vt:lpstr>
      <vt:lpstr>Entity Sets</vt:lpstr>
      <vt:lpstr>E/R Diagrams</vt:lpstr>
      <vt:lpstr>Example:</vt:lpstr>
      <vt:lpstr>Relationships</vt:lpstr>
      <vt:lpstr>Example: Relationships</vt:lpstr>
      <vt:lpstr>Relationship Set</vt:lpstr>
      <vt:lpstr>Example: Relationship Set</vt:lpstr>
      <vt:lpstr>Multiway Relationships</vt:lpstr>
      <vt:lpstr>Example: 3-Way Relationship</vt:lpstr>
      <vt:lpstr>A Typical Relationship Set</vt:lpstr>
      <vt:lpstr>Many-Many Relationships</vt:lpstr>
      <vt:lpstr>Many-One Relationships</vt:lpstr>
      <vt:lpstr>Example: Many-One Relationship</vt:lpstr>
      <vt:lpstr>One-One Relationships</vt:lpstr>
      <vt:lpstr>In Pictures:</vt:lpstr>
      <vt:lpstr>Representing “Multiplicity”</vt:lpstr>
      <vt:lpstr>Example: Many-One Relationship</vt:lpstr>
      <vt:lpstr>Example: One-One Relationship</vt:lpstr>
      <vt:lpstr>In the E/R Diagram</vt:lpstr>
      <vt:lpstr>Attributes on Relationships</vt:lpstr>
      <vt:lpstr>Example: Attribute on Relationship</vt:lpstr>
      <vt:lpstr>Equivalent Diagrams Without Attributes on Relationships</vt:lpstr>
      <vt:lpstr>Example: Removing an Attribute from a Relationship</vt:lpstr>
      <vt:lpstr>Roles</vt:lpstr>
      <vt:lpstr>Example: Roles</vt:lpstr>
      <vt:lpstr>Example: Roles</vt:lpstr>
      <vt:lpstr>Subclasses</vt:lpstr>
      <vt:lpstr>Subclasses in E/R Diagrams</vt:lpstr>
      <vt:lpstr>Example: Subclasses</vt:lpstr>
      <vt:lpstr>E/R Vs. Object-Oriented Subclasses</vt:lpstr>
      <vt:lpstr>Example: Representatives of Entities</vt:lpstr>
      <vt:lpstr>Keys</vt:lpstr>
      <vt:lpstr>Keys in E/R Diagrams</vt:lpstr>
      <vt:lpstr>Example: name is Key for Beers</vt:lpstr>
      <vt:lpstr>Example: a Multi-attribute Key</vt:lpstr>
      <vt:lpstr>Weak Entity Sets</vt:lpstr>
      <vt:lpstr>Example: Weak Entity Set</vt:lpstr>
      <vt:lpstr>In E/R Diagrams</vt:lpstr>
      <vt:lpstr>Weak Entity-Set Rules</vt:lpstr>
      <vt:lpstr>Weak Entity-Set Rules – (2)</vt:lpstr>
      <vt:lpstr>Design Techniques</vt:lpstr>
      <vt:lpstr>Avoiding Redundancy</vt:lpstr>
      <vt:lpstr>Example: Good</vt:lpstr>
      <vt:lpstr>Example: Bad</vt:lpstr>
      <vt:lpstr>Example: Bad</vt:lpstr>
      <vt:lpstr>Entity Sets Versus Attributes</vt:lpstr>
      <vt:lpstr>Example: Good</vt:lpstr>
      <vt:lpstr>Example: Good</vt:lpstr>
      <vt:lpstr>Example: Bad</vt:lpstr>
      <vt:lpstr>Don’t Overuse Weak Entity Sets</vt:lpstr>
      <vt:lpstr>When Do We Need Weak Entity Sets?</vt:lpstr>
      <vt:lpstr>From E/R Diagrams to Relations</vt:lpstr>
      <vt:lpstr>Entity Set -&gt; Relation</vt:lpstr>
      <vt:lpstr>Relationship -&gt; Relation</vt:lpstr>
      <vt:lpstr>Combining Relations</vt:lpstr>
      <vt:lpstr>Risk with Many-Many Relationships</vt:lpstr>
      <vt:lpstr>Handling Weak Entity Sets</vt:lpstr>
      <vt:lpstr>Example: Weak Entity Set -&gt; Relation</vt:lpstr>
      <vt:lpstr>Subclasses: Three Approaches</vt:lpstr>
      <vt:lpstr>Example: Subclass -&gt; Relations</vt:lpstr>
      <vt:lpstr>Object-Oriented</vt:lpstr>
      <vt:lpstr>E/R Style</vt:lpstr>
      <vt:lpstr>Using Nulls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213</cp:revision>
  <dcterms:created xsi:type="dcterms:W3CDTF">2002-03-23T20:14:09Z</dcterms:created>
  <dcterms:modified xsi:type="dcterms:W3CDTF">2017-05-15T18:46:37Z</dcterms:modified>
</cp:coreProperties>
</file>