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>
      <p:cViewPr varScale="1">
        <p:scale>
          <a:sx n="78" d="100"/>
          <a:sy n="78" d="100"/>
        </p:scale>
        <p:origin x="72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-21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F91A9F-81BA-4CA8-996E-129EF677A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5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5B09F-29FF-4FD2-90E2-056AFCC3A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81CD0-631D-48CD-9DF6-6DD2CEC00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F6A19-4262-4798-A136-1864E5D77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A349C-0C7B-48E1-954C-86912C2F4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6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1E1D-78B4-4BE3-A0B7-1B2B81326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739A9-CD47-4D2E-8EF6-F79D5106E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8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5633C-78A3-40F8-BA28-62CF798DA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5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BC5BD-88C2-4127-A8AA-444689DA6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4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D2914-554D-4E5A-9D41-BB3BC47E1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4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A5291-564E-44E1-9ADB-1A7899CCC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0C1A0-2E86-4003-9EBC-364669976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74415885-EA16-42B7-8BA5-C4B478189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B2019D3-1158-497D-9EBC-B5D4D4BBFD9C}" type="slidenum">
              <a:rPr lang="en-US" sz="1400" smtClean="0">
                <a:latin typeface="Times New Roman" pitchFamily="18" charset="0"/>
              </a:rPr>
              <a:pPr/>
              <a:t>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Other High-Level Design Languages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Unified Modeling Language</a:t>
            </a:r>
          </a:p>
          <a:p>
            <a:r>
              <a:rPr lang="en-US"/>
              <a:t>Object Description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E2F76C9-75AE-49D7-A1B6-962820EFBE58}" type="slidenum">
              <a:rPr lang="en-US" sz="1400" smtClean="0">
                <a:latin typeface="Times New Roman" pitchFamily="18" charset="0"/>
              </a:rPr>
              <a:pPr/>
              <a:t>10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Relationships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marL="609600" indent="-609600"/>
            <a:r>
              <a:rPr lang="en-US"/>
              <a:t>The type of a relationship is either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 class, like Bar.  If so, an object with this relationship can be connected to only one Bar object.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Set&lt;Bar&gt;: the object is connected to a set of Bar objects.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Bag&lt;Bar&gt;, List&lt;Bar&gt;, Array&lt;Bar&gt;: the object is connected to a bag, list, or array of Bar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1F3675F-E1A0-42DE-A764-43436B3B62FE}" type="slidenum">
              <a:rPr lang="en-US" sz="1400" smtClean="0">
                <a:latin typeface="Times New Roman" pitchFamily="18" charset="0"/>
              </a:rPr>
              <a:pPr/>
              <a:t>11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Multiplicity of Relationships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All ODL relationships are binary.</a:t>
            </a:r>
          </a:p>
          <a:p>
            <a:r>
              <a:rPr lang="en-US" sz="2800"/>
              <a:t>Many-many relationships have Set&lt;…&gt; for the type of the relationship and its inverse.</a:t>
            </a:r>
          </a:p>
          <a:p>
            <a:r>
              <a:rPr lang="en-US" sz="2800"/>
              <a:t>Many-one relationships have Set&lt;…&gt; in the relationship of the “one” and just the class for the relationship of the “many.”</a:t>
            </a:r>
          </a:p>
          <a:p>
            <a:r>
              <a:rPr lang="en-US" sz="2800"/>
              <a:t>One-one relationships have classes as the type in both directions.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8A982C9-CFB4-4EC5-84A6-32A8C2DCDC20}" type="slidenum">
              <a:rPr lang="en-US" sz="1400" smtClean="0">
                <a:latin typeface="Times New Roman" pitchFamily="18" charset="0"/>
              </a:rPr>
              <a:pPr/>
              <a:t>12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Multiplicity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/>
              <a:t>class Drinker { …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relationship Set&lt;Beer&gt; likes inverse Beer::fans;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relationship Beer favBeer inverse Beer::superfans;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class Beer { …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relationship Set&lt;Drinker&gt; fans inverse Drinker::likes;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relationship Set&lt;Drinker&gt; superfans inverse Drinker::favBeer;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}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2667000" y="2438400"/>
            <a:ext cx="5276850" cy="2133600"/>
            <a:chOff x="1680" y="1536"/>
            <a:chExt cx="3324" cy="1344"/>
          </a:xfrm>
        </p:grpSpPr>
        <p:sp>
          <p:nvSpPr>
            <p:cNvPr id="13324" name="Rectangle 5"/>
            <p:cNvSpPr>
              <a:spLocks noChangeArrowheads="1"/>
            </p:cNvSpPr>
            <p:nvPr/>
          </p:nvSpPr>
          <p:spPr bwMode="auto">
            <a:xfrm>
              <a:off x="1680" y="1536"/>
              <a:ext cx="1008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Rectangle 6"/>
            <p:cNvSpPr>
              <a:spLocks noChangeArrowheads="1"/>
            </p:cNvSpPr>
            <p:nvPr/>
          </p:nvSpPr>
          <p:spPr bwMode="auto">
            <a:xfrm>
              <a:off x="1728" y="2640"/>
              <a:ext cx="1200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Text Box 7"/>
            <p:cNvSpPr txBox="1">
              <a:spLocks noChangeArrowheads="1"/>
            </p:cNvSpPr>
            <p:nvPr/>
          </p:nvSpPr>
          <p:spPr bwMode="auto">
            <a:xfrm>
              <a:off x="3062" y="2164"/>
              <a:ext cx="194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Many-many uses Set&lt;…&gt;</a:t>
              </a:r>
            </a:p>
            <a:p>
              <a:r>
                <a:rPr lang="en-US" sz="2000"/>
                <a:t>in both directions.</a:t>
              </a:r>
            </a:p>
          </p:txBody>
        </p:sp>
        <p:sp>
          <p:nvSpPr>
            <p:cNvPr id="13327" name="Line 8"/>
            <p:cNvSpPr>
              <a:spLocks noChangeShapeType="1"/>
            </p:cNvSpPr>
            <p:nvPr/>
          </p:nvSpPr>
          <p:spPr bwMode="auto">
            <a:xfrm flipH="1" flipV="1">
              <a:off x="2208" y="1776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9"/>
            <p:cNvSpPr>
              <a:spLocks noChangeShapeType="1"/>
            </p:cNvSpPr>
            <p:nvPr/>
          </p:nvSpPr>
          <p:spPr bwMode="auto">
            <a:xfrm flipH="1">
              <a:off x="2448" y="2400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0" name="Group 10"/>
          <p:cNvGrpSpPr>
            <a:grpSpLocks/>
          </p:cNvGrpSpPr>
          <p:nvPr/>
        </p:nvGrpSpPr>
        <p:grpSpPr bwMode="auto">
          <a:xfrm>
            <a:off x="2743200" y="2895600"/>
            <a:ext cx="3475038" cy="3298825"/>
            <a:chOff x="1728" y="1824"/>
            <a:chExt cx="2189" cy="2078"/>
          </a:xfrm>
        </p:grpSpPr>
        <p:sp>
          <p:nvSpPr>
            <p:cNvPr id="13319" name="Rectangle 11"/>
            <p:cNvSpPr>
              <a:spLocks noChangeArrowheads="1"/>
            </p:cNvSpPr>
            <p:nvPr/>
          </p:nvSpPr>
          <p:spPr bwMode="auto">
            <a:xfrm>
              <a:off x="1728" y="1824"/>
              <a:ext cx="432" cy="240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Rectangle 12"/>
            <p:cNvSpPr>
              <a:spLocks noChangeArrowheads="1"/>
            </p:cNvSpPr>
            <p:nvPr/>
          </p:nvSpPr>
          <p:spPr bwMode="auto">
            <a:xfrm>
              <a:off x="1728" y="2928"/>
              <a:ext cx="1200" cy="240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Text Box 13"/>
            <p:cNvSpPr txBox="1">
              <a:spLocks noChangeArrowheads="1"/>
            </p:cNvSpPr>
            <p:nvPr/>
          </p:nvSpPr>
          <p:spPr bwMode="auto">
            <a:xfrm>
              <a:off x="2102" y="3460"/>
              <a:ext cx="181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Many-one uses Set&lt;…&gt;</a:t>
              </a:r>
            </a:p>
            <a:p>
              <a:r>
                <a:rPr lang="en-US" sz="2000"/>
                <a:t>only with the “one.”</a:t>
              </a:r>
            </a:p>
          </p:txBody>
        </p:sp>
        <p:sp>
          <p:nvSpPr>
            <p:cNvPr id="13322" name="Line 14"/>
            <p:cNvSpPr>
              <a:spLocks noChangeShapeType="1"/>
            </p:cNvSpPr>
            <p:nvPr/>
          </p:nvSpPr>
          <p:spPr bwMode="auto">
            <a:xfrm flipH="1" flipV="1">
              <a:off x="1920" y="2064"/>
              <a:ext cx="48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15"/>
            <p:cNvSpPr>
              <a:spLocks noChangeShapeType="1"/>
            </p:cNvSpPr>
            <p:nvPr/>
          </p:nvSpPr>
          <p:spPr bwMode="auto">
            <a:xfrm flipV="1">
              <a:off x="2544" y="316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EC0B1CF-E70C-4336-B628-E6BAE592483C}" type="slidenum">
              <a:rPr lang="en-US" sz="1400" smtClean="0">
                <a:latin typeface="Times New Roman" pitchFamily="18" charset="0"/>
              </a:rPr>
              <a:pPr/>
              <a:t>13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Multiplicity </a:t>
            </a:r>
            <a:r>
              <a:rPr lang="en-US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class Drinker {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attribute … 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relationship Drinker husband inverse wife;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relationship Drinker wife inverse husband;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relationship Set&lt;Drinker&gt; buddies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inverse buddies;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}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4343400" y="1676400"/>
            <a:ext cx="3429000" cy="2438400"/>
            <a:chOff x="2736" y="1056"/>
            <a:chExt cx="2160" cy="1536"/>
          </a:xfrm>
        </p:grpSpPr>
        <p:sp>
          <p:nvSpPr>
            <p:cNvPr id="14346" name="Rectangle 5"/>
            <p:cNvSpPr>
              <a:spLocks noChangeArrowheads="1"/>
            </p:cNvSpPr>
            <p:nvPr/>
          </p:nvSpPr>
          <p:spPr bwMode="auto">
            <a:xfrm>
              <a:off x="2736" y="1968"/>
              <a:ext cx="2160" cy="6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Text Box 6"/>
            <p:cNvSpPr txBox="1">
              <a:spLocks noChangeArrowheads="1"/>
            </p:cNvSpPr>
            <p:nvPr/>
          </p:nvSpPr>
          <p:spPr bwMode="auto">
            <a:xfrm>
              <a:off x="3120" y="1056"/>
              <a:ext cx="164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husband and wife are</a:t>
              </a:r>
            </a:p>
            <a:p>
              <a:r>
                <a:rPr lang="en-US" sz="2000"/>
                <a:t>one-one and inverses</a:t>
              </a:r>
            </a:p>
            <a:p>
              <a:r>
                <a:rPr lang="en-US" sz="2000"/>
                <a:t>of each other.</a:t>
              </a:r>
            </a:p>
          </p:txBody>
        </p:sp>
        <p:sp>
          <p:nvSpPr>
            <p:cNvPr id="14348" name="Line 7"/>
            <p:cNvSpPr>
              <a:spLocks noChangeShapeType="1"/>
            </p:cNvSpPr>
            <p:nvPr/>
          </p:nvSpPr>
          <p:spPr bwMode="auto">
            <a:xfrm flipH="1">
              <a:off x="3840" y="17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92" name="Group 8"/>
          <p:cNvGrpSpPr>
            <a:grpSpLocks/>
          </p:cNvGrpSpPr>
          <p:nvPr/>
        </p:nvGrpSpPr>
        <p:grpSpPr bwMode="auto">
          <a:xfrm>
            <a:off x="1676400" y="4648200"/>
            <a:ext cx="6091238" cy="1851025"/>
            <a:chOff x="1056" y="2928"/>
            <a:chExt cx="3837" cy="1166"/>
          </a:xfrm>
        </p:grpSpPr>
        <p:sp>
          <p:nvSpPr>
            <p:cNvPr id="14343" name="Rectangle 9"/>
            <p:cNvSpPr>
              <a:spLocks noChangeArrowheads="1"/>
            </p:cNvSpPr>
            <p:nvPr/>
          </p:nvSpPr>
          <p:spPr bwMode="auto">
            <a:xfrm>
              <a:off x="1056" y="2928"/>
              <a:ext cx="1632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Text Box 10"/>
            <p:cNvSpPr txBox="1">
              <a:spLocks noChangeArrowheads="1"/>
            </p:cNvSpPr>
            <p:nvPr/>
          </p:nvSpPr>
          <p:spPr bwMode="auto">
            <a:xfrm>
              <a:off x="2390" y="3460"/>
              <a:ext cx="2503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buddies is many-many and its</a:t>
              </a:r>
            </a:p>
            <a:p>
              <a:r>
                <a:rPr lang="en-US" sz="2000"/>
                <a:t>own inverse.  Note no :: needed</a:t>
              </a:r>
            </a:p>
            <a:p>
              <a:r>
                <a:rPr lang="en-US" sz="2000"/>
                <a:t>if the inverse is in the same class.</a:t>
              </a:r>
            </a:p>
          </p:txBody>
        </p:sp>
        <p:sp>
          <p:nvSpPr>
            <p:cNvPr id="14345" name="Line 11"/>
            <p:cNvSpPr>
              <a:spLocks noChangeShapeType="1"/>
            </p:cNvSpPr>
            <p:nvPr/>
          </p:nvSpPr>
          <p:spPr bwMode="auto">
            <a:xfrm flipH="1" flipV="1">
              <a:off x="2400" y="3264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E79EA58-2D3A-4552-914A-A53A7F2EC72C}" type="slidenum">
              <a:rPr lang="en-US" sz="1400" smtClean="0">
                <a:latin typeface="Times New Roman" pitchFamily="18" charset="0"/>
              </a:rPr>
              <a:pPr/>
              <a:t>14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Coping With Multiway Relationships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ODL does not support 3-way or higher relationships.</a:t>
            </a:r>
          </a:p>
          <a:p>
            <a:r>
              <a:rPr lang="en-US"/>
              <a:t>We may simulate multiway relationships by a “connecting” class, whose objects represent tuples of objects we would like to connect by the multiway relationship.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11BF737-66CF-4F45-BEFE-20AD7AFE6C6A}" type="slidenum">
              <a:rPr lang="en-US" sz="1400" smtClean="0">
                <a:latin typeface="Times New Roman" pitchFamily="18" charset="0"/>
              </a:rPr>
              <a:pPr/>
              <a:t>15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Classes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we want to connect classes 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, and </a:t>
            </a:r>
            <a:r>
              <a:rPr lang="en-US" i="1"/>
              <a:t>Z</a:t>
            </a:r>
            <a:r>
              <a:rPr lang="en-US"/>
              <a:t>  by a relationship </a:t>
            </a:r>
            <a:r>
              <a:rPr lang="en-US" i="1"/>
              <a:t>R</a:t>
            </a:r>
            <a:r>
              <a:rPr lang="en-US"/>
              <a:t>.</a:t>
            </a:r>
          </a:p>
          <a:p>
            <a:r>
              <a:rPr lang="en-US"/>
              <a:t>Devise a class </a:t>
            </a:r>
            <a:r>
              <a:rPr lang="en-US" i="1"/>
              <a:t>C</a:t>
            </a:r>
            <a:r>
              <a:rPr lang="en-US"/>
              <a:t>, whose objects represent a triple of objects (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 y</a:t>
            </a:r>
            <a:r>
              <a:rPr lang="en-US"/>
              <a:t>,</a:t>
            </a:r>
            <a:r>
              <a:rPr lang="en-US" i="1"/>
              <a:t> z</a:t>
            </a:r>
            <a:r>
              <a:rPr lang="en-US"/>
              <a:t>) from classes 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, and </a:t>
            </a:r>
            <a:r>
              <a:rPr lang="en-US" i="1"/>
              <a:t>Z</a:t>
            </a:r>
            <a:r>
              <a:rPr lang="en-US"/>
              <a:t>, respectively.</a:t>
            </a:r>
          </a:p>
          <a:p>
            <a:r>
              <a:rPr lang="en-US"/>
              <a:t>We need three many-one relationships from (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 y</a:t>
            </a:r>
            <a:r>
              <a:rPr lang="en-US"/>
              <a:t>,</a:t>
            </a:r>
            <a:r>
              <a:rPr lang="en-US" i="1"/>
              <a:t> z</a:t>
            </a:r>
            <a:r>
              <a:rPr lang="en-US"/>
              <a:t>) to each of 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, and </a:t>
            </a:r>
            <a:r>
              <a:rPr lang="en-US" i="1"/>
              <a:t>z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08CA144-57E1-443A-ABD8-AF2069FF2CE1}" type="slidenum">
              <a:rPr lang="en-US" sz="1400" smtClean="0">
                <a:latin typeface="Times New Roman" pitchFamily="18" charset="0"/>
              </a:rPr>
              <a:pPr/>
              <a:t>16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Connecting Class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Suppose we have Bar and Beer classes, and we want to represent the price at which each Bar sells each beer.</a:t>
            </a:r>
          </a:p>
          <a:p>
            <a:pPr lvl="1"/>
            <a:r>
              <a:rPr lang="en-US"/>
              <a:t>A many-many relationship between Bar and Beer cannot have a price attribute as it did in the E/R model.</a:t>
            </a:r>
          </a:p>
          <a:p>
            <a:r>
              <a:rPr lang="en-US">
                <a:solidFill>
                  <a:schemeClr val="accent2"/>
                </a:solidFill>
              </a:rPr>
              <a:t>One solution</a:t>
            </a:r>
            <a:r>
              <a:rPr lang="en-US"/>
              <a:t>: create class Price and a connecting class BBP to represent a related bar, beer, and price.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080ABA9-8C91-4FA5-8A7C-61089E5C7F7D}" type="slidenum">
              <a:rPr lang="en-US" sz="1400" smtClean="0">
                <a:latin typeface="Times New Roman" pitchFamily="18" charset="0"/>
              </a:rPr>
              <a:pPr/>
              <a:t>17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-- Continued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Since Price objects are just numbers, a better solution is to: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Give BBP objects an attribute price.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Use two many-one relationships between a BBP object and the Bar and Beer objects it represents.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AA6349D-651A-4F1A-856D-D097DC1931B2}" type="slidenum">
              <a:rPr lang="en-US" sz="1400" smtClean="0">
                <a:latin typeface="Times New Roman" pitchFamily="18" charset="0"/>
              </a:rPr>
              <a:pPr/>
              <a:t>18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-- Concluded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Here is the definition of BBP: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class BBP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attribute price:real;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relationship Bar theBar inverse Bar::toBBP;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relationship Beer theBeer inverse Beer::toBBP;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}</a:t>
            </a:r>
          </a:p>
          <a:p>
            <a:pPr>
              <a:lnSpc>
                <a:spcPct val="90000"/>
              </a:lnSpc>
            </a:pPr>
            <a:r>
              <a:rPr lang="en-US" sz="2800"/>
              <a:t>Bar and Beer must be modified to include relationships, both called toBBP, and both of type Set&lt;BBP&gt;.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EB0A67E-69CD-4C95-95FF-978AB6DE346B}" type="slidenum">
              <a:rPr lang="en-US" sz="1400" smtClean="0">
                <a:latin typeface="Times New Roman" pitchFamily="18" charset="0"/>
              </a:rPr>
              <a:pPr/>
              <a:t>19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Structs and Enums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Attributes can have a structure (as in C) or be an enumeration.</a:t>
            </a:r>
          </a:p>
          <a:p>
            <a:pPr>
              <a:lnSpc>
                <a:spcPct val="90000"/>
              </a:lnSpc>
            </a:pPr>
            <a:r>
              <a:rPr lang="en-US"/>
              <a:t>Declare with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attribute [Struct or Enum] &lt;name of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struct or enum&gt; { &lt;details&gt;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&lt;name of attribute&gt;;</a:t>
            </a:r>
          </a:p>
          <a:p>
            <a:pPr>
              <a:lnSpc>
                <a:spcPct val="90000"/>
              </a:lnSpc>
            </a:pPr>
            <a:r>
              <a:rPr lang="en-US"/>
              <a:t>Details are field names and types for a Struct, a list of constants for an Enum.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E0111C7-6017-49A0-A0D9-CFE56272BDDD}" type="slidenum">
              <a:rPr lang="en-US" sz="1400" smtClean="0">
                <a:latin typeface="Times New Roman" pitchFamily="18" charset="0"/>
              </a:rPr>
              <a:pPr/>
              <a:t>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DBMS’s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Standards group: ODMG = Object Data Management Group.</a:t>
            </a:r>
          </a:p>
          <a:p>
            <a:r>
              <a:rPr lang="en-US" dirty="0"/>
              <a:t>ODL = Object Definition Language, like CREATE TABLE part of SQL.</a:t>
            </a:r>
          </a:p>
          <a:p>
            <a:r>
              <a:rPr lang="en-US" dirty="0"/>
              <a:t>OQL = Object Query Language, tries to imitate SQL in an OO framework.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613EB20-2C16-4484-81E2-FF78731639D0}" type="slidenum">
              <a:rPr lang="en-US" sz="1400" smtClean="0">
                <a:latin typeface="Times New Roman" pitchFamily="18" charset="0"/>
              </a:rPr>
              <a:pPr/>
              <a:t>20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Struct and Enum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class Bar {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attribute string name;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attribute Struct Addr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{string street, string city, int zip} address;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attribute Enum Lic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{ FULL, BEER, NONE } license;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relationship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}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3505200" y="1987550"/>
            <a:ext cx="3360738" cy="2508250"/>
            <a:chOff x="2208" y="1252"/>
            <a:chExt cx="2117" cy="1580"/>
          </a:xfrm>
        </p:grpSpPr>
        <p:sp>
          <p:nvSpPr>
            <p:cNvPr id="21516" name="Rectangle 5"/>
            <p:cNvSpPr>
              <a:spLocks noChangeArrowheads="1"/>
            </p:cNvSpPr>
            <p:nvPr/>
          </p:nvSpPr>
          <p:spPr bwMode="auto">
            <a:xfrm>
              <a:off x="2256" y="1920"/>
              <a:ext cx="528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Rectangle 6"/>
            <p:cNvSpPr>
              <a:spLocks noChangeArrowheads="1"/>
            </p:cNvSpPr>
            <p:nvPr/>
          </p:nvSpPr>
          <p:spPr bwMode="auto">
            <a:xfrm>
              <a:off x="2208" y="2544"/>
              <a:ext cx="336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Text Box 7"/>
            <p:cNvSpPr txBox="1">
              <a:spLocks noChangeArrowheads="1"/>
            </p:cNvSpPr>
            <p:nvPr/>
          </p:nvSpPr>
          <p:spPr bwMode="auto">
            <a:xfrm>
              <a:off x="3206" y="1252"/>
              <a:ext cx="111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Names for the</a:t>
              </a:r>
            </a:p>
            <a:p>
              <a:r>
                <a:rPr lang="en-US" sz="2000"/>
                <a:t>structure and</a:t>
              </a:r>
            </a:p>
            <a:p>
              <a:r>
                <a:rPr lang="en-US" sz="2000"/>
                <a:t>enumeration</a:t>
              </a:r>
            </a:p>
          </p:txBody>
        </p:sp>
        <p:sp>
          <p:nvSpPr>
            <p:cNvPr id="21519" name="Line 8"/>
            <p:cNvSpPr>
              <a:spLocks noChangeShapeType="1"/>
            </p:cNvSpPr>
            <p:nvPr/>
          </p:nvSpPr>
          <p:spPr bwMode="auto">
            <a:xfrm flipH="1">
              <a:off x="2784" y="158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9"/>
            <p:cNvSpPr>
              <a:spLocks noChangeShapeType="1"/>
            </p:cNvSpPr>
            <p:nvPr/>
          </p:nvSpPr>
          <p:spPr bwMode="auto">
            <a:xfrm flipH="1">
              <a:off x="2544" y="1776"/>
              <a:ext cx="62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2" name="Group 10"/>
          <p:cNvGrpSpPr>
            <a:grpSpLocks/>
          </p:cNvGrpSpPr>
          <p:nvPr/>
        </p:nvGrpSpPr>
        <p:grpSpPr bwMode="auto">
          <a:xfrm>
            <a:off x="5257800" y="3581400"/>
            <a:ext cx="2971800" cy="2536825"/>
            <a:chOff x="3312" y="2256"/>
            <a:chExt cx="1872" cy="1598"/>
          </a:xfrm>
        </p:grpSpPr>
        <p:sp>
          <p:nvSpPr>
            <p:cNvPr id="21511" name="Rectangle 11"/>
            <p:cNvSpPr>
              <a:spLocks noChangeArrowheads="1"/>
            </p:cNvSpPr>
            <p:nvPr/>
          </p:nvSpPr>
          <p:spPr bwMode="auto">
            <a:xfrm>
              <a:off x="4368" y="2256"/>
              <a:ext cx="816" cy="28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Rectangle 12"/>
            <p:cNvSpPr>
              <a:spLocks noChangeArrowheads="1"/>
            </p:cNvSpPr>
            <p:nvPr/>
          </p:nvSpPr>
          <p:spPr bwMode="auto">
            <a:xfrm>
              <a:off x="3312" y="2880"/>
              <a:ext cx="720" cy="28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Text Box 13"/>
            <p:cNvSpPr txBox="1">
              <a:spLocks noChangeArrowheads="1"/>
            </p:cNvSpPr>
            <p:nvPr/>
          </p:nvSpPr>
          <p:spPr bwMode="auto">
            <a:xfrm>
              <a:off x="3830" y="3412"/>
              <a:ext cx="104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names of the</a:t>
              </a:r>
            </a:p>
            <a:p>
              <a:r>
                <a:rPr lang="en-US" sz="2000"/>
                <a:t>attributes</a:t>
              </a:r>
            </a:p>
          </p:txBody>
        </p:sp>
        <p:sp>
          <p:nvSpPr>
            <p:cNvPr id="21514" name="Line 14"/>
            <p:cNvSpPr>
              <a:spLocks noChangeShapeType="1"/>
            </p:cNvSpPr>
            <p:nvPr/>
          </p:nvSpPr>
          <p:spPr bwMode="auto">
            <a:xfrm flipH="1" flipV="1">
              <a:off x="3792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15"/>
            <p:cNvSpPr>
              <a:spLocks noChangeShapeType="1"/>
            </p:cNvSpPr>
            <p:nvPr/>
          </p:nvSpPr>
          <p:spPr bwMode="auto">
            <a:xfrm flipV="1">
              <a:off x="4176" y="2544"/>
              <a:ext cx="62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472890D-C8A8-4F0B-A4E5-AAC81EF6B4CA}" type="slidenum">
              <a:rPr lang="en-US" sz="1400" smtClean="0">
                <a:latin typeface="Times New Roman" pitchFamily="18" charset="0"/>
              </a:rPr>
              <a:pPr/>
              <a:t>21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Declarations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A class definition may include declarations of methods for the class.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Information consists of: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Return type, if any.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Method name.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Argument modes and types (no names).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w"/>
            </a:pPr>
            <a:r>
              <a:rPr lang="en-US"/>
              <a:t>Modes are in, out, and inout.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Any exceptions the method may raise.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FCAAD7F-0909-4CC4-ABDF-EE92D3D7D805}" type="slidenum">
              <a:rPr lang="en-US" sz="1400" smtClean="0">
                <a:latin typeface="Times New Roman" pitchFamily="18" charset="0"/>
              </a:rPr>
              <a:pPr/>
              <a:t>22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Methods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3434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real gpa(in string)raises(noGrades);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The method gpa returns a real number (presumably a student’s GPA).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gpa takes one argument, a string (presumably the name of the student) and does not modify its argument.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gpa may raise the exception noGrades.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37D7CA3-D500-4523-9487-15009B142A85}" type="slidenum">
              <a:rPr lang="en-US" sz="1400" smtClean="0">
                <a:latin typeface="Times New Roman" pitchFamily="18" charset="0"/>
              </a:rPr>
              <a:pPr/>
              <a:t>23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ODL Type System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Basic types: int, real/float, string, enumerated types, and classes.</a:t>
            </a:r>
          </a:p>
          <a:p>
            <a:pPr>
              <a:lnSpc>
                <a:spcPct val="90000"/>
              </a:lnSpc>
            </a:pPr>
            <a:r>
              <a:rPr lang="en-US"/>
              <a:t>Type constructors:</a:t>
            </a:r>
          </a:p>
          <a:p>
            <a:pPr lvl="1">
              <a:lnSpc>
                <a:spcPct val="90000"/>
              </a:lnSpc>
            </a:pPr>
            <a:r>
              <a:rPr lang="en-US"/>
              <a:t>Struct for structures.</a:t>
            </a:r>
          </a:p>
          <a:p>
            <a:pPr lvl="1"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</a:rPr>
              <a:t>Collection types</a:t>
            </a:r>
            <a:r>
              <a:rPr lang="en-US"/>
              <a:t> : Set, Bag, List, Array, and Dictionary ( = mapping from a domain type to a range type).</a:t>
            </a:r>
          </a:p>
          <a:p>
            <a:pPr>
              <a:lnSpc>
                <a:spcPct val="90000"/>
              </a:lnSpc>
            </a:pPr>
            <a:r>
              <a:rPr lang="en-US"/>
              <a:t>Relationship types can only be a class or a single collection type applied to a class.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9F59C12-F08F-4899-B4F2-14D271B749AE}" type="slidenum">
              <a:rPr lang="en-US" sz="1400" smtClean="0">
                <a:latin typeface="Times New Roman" pitchFamily="18" charset="0"/>
              </a:rPr>
              <a:pPr/>
              <a:t>24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ODL Subclasses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Usual object-oriented subclasses.</a:t>
            </a:r>
          </a:p>
          <a:p>
            <a:r>
              <a:rPr lang="en-US"/>
              <a:t>Indicate superclass with a colon and its name.</a:t>
            </a:r>
          </a:p>
          <a:p>
            <a:r>
              <a:rPr lang="en-US"/>
              <a:t>Subclass lists only the properties unique to it.</a:t>
            </a:r>
          </a:p>
          <a:p>
            <a:pPr lvl="1"/>
            <a:r>
              <a:rPr lang="en-US"/>
              <a:t>Also inherits its superclass’ properties.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34F5890-AB68-43D5-ADBB-17FA995CE8F2}" type="slidenum">
              <a:rPr lang="en-US" sz="1400" smtClean="0">
                <a:latin typeface="Times New Roman" pitchFamily="18" charset="0"/>
              </a:rPr>
              <a:pPr/>
              <a:t>25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Subclasses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Ales are a subclass of beers: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class Ale:Beer {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attribute string color;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40EF3B4-7109-42E9-9F57-88D79868C4D1}" type="slidenum">
              <a:rPr lang="en-US" sz="1400" smtClean="0">
                <a:latin typeface="Times New Roman" pitchFamily="18" charset="0"/>
              </a:rPr>
              <a:pPr/>
              <a:t>26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ODL Keys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declare any number of keys for a class.</a:t>
            </a:r>
          </a:p>
          <a:p>
            <a:r>
              <a:rPr lang="en-US"/>
              <a:t>After the class name, add: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(key &lt;list of keys&gt;)</a:t>
            </a:r>
          </a:p>
          <a:p>
            <a:r>
              <a:rPr lang="en-US"/>
              <a:t>A key consisting of more than one attribute needs additional parentheses around those attributes.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BC21287-2FEB-4A1F-949E-818F296D6B31}" type="slidenum">
              <a:rPr lang="en-US" sz="1400" smtClean="0">
                <a:latin typeface="Times New Roman" pitchFamily="18" charset="0"/>
              </a:rPr>
              <a:pPr/>
              <a:t>27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Keys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class Beer (key name) { …</a:t>
            </a:r>
          </a:p>
          <a:p>
            <a:r>
              <a:rPr lang="en-US"/>
              <a:t>name is the key for beers.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class Course (key (dept,number),(room, hours)){ </a:t>
            </a:r>
          </a:p>
          <a:p>
            <a:r>
              <a:rPr lang="en-US"/>
              <a:t>dept and number form one key; so do room and hours.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1E7EC73-E77A-4DCF-9EDA-C2B5E7E7D2FB}" type="slidenum">
              <a:rPr lang="en-US" sz="1400" smtClean="0">
                <a:latin typeface="Times New Roman" pitchFamily="18" charset="0"/>
              </a:rPr>
              <a:pPr/>
              <a:t>28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UML is designed to model software, but has been adapted as a database modeling language.</a:t>
            </a:r>
          </a:p>
          <a:p>
            <a:r>
              <a:rPr lang="en-US"/>
              <a:t>Midway between E/R and ODL.</a:t>
            </a:r>
          </a:p>
          <a:p>
            <a:pPr lvl="1"/>
            <a:r>
              <a:rPr lang="en-US"/>
              <a:t>No multiway relationships as in E/R.</a:t>
            </a:r>
          </a:p>
          <a:p>
            <a:pPr lvl="1"/>
            <a:r>
              <a:rPr lang="en-US"/>
              <a:t>But allows attributes on binary relationships, which ODL doesn’t.</a:t>
            </a:r>
          </a:p>
          <a:p>
            <a:pPr lvl="1"/>
            <a:r>
              <a:rPr lang="en-US"/>
              <a:t>Has a graphical notation, unlike ODL.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57CC852-2DB2-4E74-8711-4B87DCA888C0}" type="slidenum">
              <a:rPr lang="en-US" sz="1400" smtClean="0">
                <a:latin typeface="Times New Roman" pitchFamily="18" charset="0"/>
              </a:rPr>
              <a:pPr/>
              <a:t>29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Sets of objects, with attributes (</a:t>
            </a:r>
            <a:r>
              <a:rPr lang="en-US" i="1">
                <a:solidFill>
                  <a:srgbClr val="FF0066"/>
                </a:solidFill>
              </a:rPr>
              <a:t>state</a:t>
            </a:r>
            <a:r>
              <a:rPr lang="en-US"/>
              <a:t> ) and methods (</a:t>
            </a:r>
            <a:r>
              <a:rPr lang="en-US" i="1">
                <a:solidFill>
                  <a:srgbClr val="FF0066"/>
                </a:solidFill>
              </a:rPr>
              <a:t>behavior</a:t>
            </a:r>
            <a:r>
              <a:rPr lang="en-US"/>
              <a:t> ).</a:t>
            </a:r>
          </a:p>
          <a:p>
            <a:r>
              <a:rPr lang="en-US"/>
              <a:t>Attributes have types.</a:t>
            </a:r>
          </a:p>
          <a:p>
            <a:r>
              <a:rPr lang="en-US"/>
              <a:t>PK indicates an attribute in the primary key (optional) of the object.</a:t>
            </a:r>
          </a:p>
          <a:p>
            <a:r>
              <a:rPr lang="en-US"/>
              <a:t>Methods have declarations: arguments (if any) and return type.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410441A-489D-4259-9AC5-2E6ACE3C4BF1}" type="slidenum">
              <a:rPr lang="en-US" sz="1400" smtClean="0">
                <a:latin typeface="Times New Roman" pitchFamily="18" charset="0"/>
              </a:rPr>
              <a:pPr/>
              <a:t>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– (1)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ODMG imagines OO-DBMS vendors implementing an OO language like C++ with extensions (OQL) that allow the programmer to transfer data between the database and “host language” seamlessly.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26AB6B7-57F5-4F5C-9843-43EBDB726AD6}" type="slidenum">
              <a:rPr lang="en-US" sz="1400" smtClean="0">
                <a:latin typeface="Times New Roman" pitchFamily="18" charset="0"/>
              </a:rPr>
              <a:pPr/>
              <a:t>30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Bar Class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819400" y="2514600"/>
            <a:ext cx="3048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819400" y="2971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962400" y="2514600"/>
            <a:ext cx="63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Bar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2879725" y="3005138"/>
            <a:ext cx="28670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PK Name: string</a:t>
            </a:r>
          </a:p>
          <a:p>
            <a:r>
              <a:rPr lang="en-US"/>
              <a:t>     Addr: string</a:t>
            </a:r>
          </a:p>
          <a:p>
            <a:endParaRPr lang="en-US"/>
          </a:p>
          <a:p>
            <a:r>
              <a:rPr lang="en-US"/>
              <a:t>setName(n)</a:t>
            </a:r>
          </a:p>
          <a:p>
            <a:r>
              <a:rPr lang="en-US"/>
              <a:t>setAddr(a)</a:t>
            </a:r>
          </a:p>
          <a:p>
            <a:r>
              <a:rPr lang="en-US"/>
              <a:t>getName() : string</a:t>
            </a:r>
          </a:p>
          <a:p>
            <a:r>
              <a:rPr lang="en-US"/>
              <a:t>getAddr() : string</a:t>
            </a:r>
          </a:p>
          <a:p>
            <a:r>
              <a:rPr lang="en-US"/>
              <a:t>sellsBud() : boolean</a:t>
            </a:r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2819400" y="4038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12" name="Group 20"/>
          <p:cNvGrpSpPr>
            <a:grpSpLocks/>
          </p:cNvGrpSpPr>
          <p:nvPr/>
        </p:nvGrpSpPr>
        <p:grpSpPr bwMode="auto">
          <a:xfrm>
            <a:off x="669925" y="2395538"/>
            <a:ext cx="3140075" cy="457200"/>
            <a:chOff x="422" y="1509"/>
            <a:chExt cx="1978" cy="288"/>
          </a:xfrm>
        </p:grpSpPr>
        <p:sp>
          <p:nvSpPr>
            <p:cNvPr id="31765" name="Text Box 8"/>
            <p:cNvSpPr txBox="1">
              <a:spLocks noChangeArrowheads="1"/>
            </p:cNvSpPr>
            <p:nvPr/>
          </p:nvSpPr>
          <p:spPr bwMode="auto">
            <a:xfrm>
              <a:off x="422" y="1509"/>
              <a:ext cx="10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Class Name</a:t>
              </a:r>
            </a:p>
          </p:txBody>
        </p:sp>
        <p:sp>
          <p:nvSpPr>
            <p:cNvPr id="31766" name="Line 12"/>
            <p:cNvSpPr>
              <a:spLocks noChangeShapeType="1"/>
            </p:cNvSpPr>
            <p:nvPr/>
          </p:nvSpPr>
          <p:spPr bwMode="auto">
            <a:xfrm>
              <a:off x="1488" y="1680"/>
              <a:ext cx="9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13" name="Group 21"/>
          <p:cNvGrpSpPr>
            <a:grpSpLocks/>
          </p:cNvGrpSpPr>
          <p:nvPr/>
        </p:nvGrpSpPr>
        <p:grpSpPr bwMode="auto">
          <a:xfrm>
            <a:off x="5257800" y="3124200"/>
            <a:ext cx="2628900" cy="533400"/>
            <a:chOff x="3312" y="1968"/>
            <a:chExt cx="1656" cy="336"/>
          </a:xfrm>
        </p:grpSpPr>
        <p:sp>
          <p:nvSpPr>
            <p:cNvPr id="31762" name="Text Box 9"/>
            <p:cNvSpPr txBox="1">
              <a:spLocks noChangeArrowheads="1"/>
            </p:cNvSpPr>
            <p:nvPr/>
          </p:nvSpPr>
          <p:spPr bwMode="auto">
            <a:xfrm>
              <a:off x="4032" y="1968"/>
              <a:ext cx="9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Attributes</a:t>
              </a:r>
            </a:p>
          </p:txBody>
        </p:sp>
        <p:sp>
          <p:nvSpPr>
            <p:cNvPr id="31763" name="Line 13"/>
            <p:cNvSpPr>
              <a:spLocks noChangeShapeType="1"/>
            </p:cNvSpPr>
            <p:nvPr/>
          </p:nvSpPr>
          <p:spPr bwMode="auto">
            <a:xfrm flipH="1">
              <a:off x="3360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14"/>
            <p:cNvSpPr>
              <a:spLocks noChangeShapeType="1"/>
            </p:cNvSpPr>
            <p:nvPr/>
          </p:nvSpPr>
          <p:spPr bwMode="auto">
            <a:xfrm flipH="1">
              <a:off x="3312" y="2208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14" name="Group 22"/>
          <p:cNvGrpSpPr>
            <a:grpSpLocks/>
          </p:cNvGrpSpPr>
          <p:nvPr/>
        </p:nvGrpSpPr>
        <p:grpSpPr bwMode="auto">
          <a:xfrm>
            <a:off x="609600" y="4343400"/>
            <a:ext cx="2362200" cy="1447800"/>
            <a:chOff x="384" y="2736"/>
            <a:chExt cx="1488" cy="912"/>
          </a:xfrm>
        </p:grpSpPr>
        <p:sp>
          <p:nvSpPr>
            <p:cNvPr id="31756" name="Text Box 11"/>
            <p:cNvSpPr txBox="1">
              <a:spLocks noChangeArrowheads="1"/>
            </p:cNvSpPr>
            <p:nvPr/>
          </p:nvSpPr>
          <p:spPr bwMode="auto">
            <a:xfrm>
              <a:off x="384" y="2880"/>
              <a:ext cx="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Methods</a:t>
              </a:r>
            </a:p>
          </p:txBody>
        </p:sp>
        <p:sp>
          <p:nvSpPr>
            <p:cNvPr id="31757" name="Line 15"/>
            <p:cNvSpPr>
              <a:spLocks noChangeShapeType="1"/>
            </p:cNvSpPr>
            <p:nvPr/>
          </p:nvSpPr>
          <p:spPr bwMode="auto">
            <a:xfrm flipV="1">
              <a:off x="1200" y="2736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16"/>
            <p:cNvSpPr>
              <a:spLocks noChangeShapeType="1"/>
            </p:cNvSpPr>
            <p:nvPr/>
          </p:nvSpPr>
          <p:spPr bwMode="auto">
            <a:xfrm flipV="1">
              <a:off x="1200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17"/>
            <p:cNvSpPr>
              <a:spLocks noChangeShapeType="1"/>
            </p:cNvSpPr>
            <p:nvPr/>
          </p:nvSpPr>
          <p:spPr bwMode="auto">
            <a:xfrm>
              <a:off x="1200" y="3024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18"/>
            <p:cNvSpPr>
              <a:spLocks noChangeShapeType="1"/>
            </p:cNvSpPr>
            <p:nvPr/>
          </p:nvSpPr>
          <p:spPr bwMode="auto">
            <a:xfrm>
              <a:off x="1200" y="3072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1200" y="3120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92E3E3-F4B5-48B0-97DB-EB02EA128916}" type="slidenum">
              <a:rPr lang="en-US" sz="1400" smtClean="0">
                <a:latin typeface="Times New Roman" pitchFamily="18" charset="0"/>
              </a:rPr>
              <a:pPr/>
              <a:t>31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Binary relationships between classes.</a:t>
            </a:r>
          </a:p>
          <a:p>
            <a:r>
              <a:rPr lang="en-US"/>
              <a:t>Represented by named lines (no diamonds as in E/R).</a:t>
            </a:r>
          </a:p>
          <a:p>
            <a:r>
              <a:rPr lang="en-US"/>
              <a:t>Multiplicity at each end.</a:t>
            </a:r>
          </a:p>
          <a:p>
            <a:pPr lvl="1"/>
            <a:r>
              <a:rPr lang="en-US" i="1"/>
              <a:t>m </a:t>
            </a:r>
            <a:r>
              <a:rPr lang="en-US"/>
              <a:t>..</a:t>
            </a:r>
            <a:r>
              <a:rPr lang="en-US" i="1"/>
              <a:t>n</a:t>
            </a:r>
            <a:r>
              <a:rPr lang="en-US"/>
              <a:t>  means between </a:t>
            </a:r>
            <a:r>
              <a:rPr lang="en-US" i="1"/>
              <a:t>m</a:t>
            </a:r>
            <a:r>
              <a:rPr lang="en-US"/>
              <a:t>  and </a:t>
            </a:r>
            <a:r>
              <a:rPr lang="en-US" i="1"/>
              <a:t>n</a:t>
            </a:r>
            <a:r>
              <a:rPr lang="en-US"/>
              <a:t>  of these associate with one on the other end.</a:t>
            </a:r>
          </a:p>
          <a:p>
            <a:pPr lvl="1"/>
            <a:r>
              <a:rPr lang="en-US"/>
              <a:t>* = “infinity”; e.g. 1..* means “at least one.”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5421224-1BC0-43D6-9676-C68F40FDCA5C}" type="slidenum">
              <a:rPr lang="en-US" sz="1400" smtClean="0">
                <a:latin typeface="Times New Roman" pitchFamily="18" charset="0"/>
              </a:rPr>
              <a:pPr/>
              <a:t>32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Association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676400" y="2667000"/>
            <a:ext cx="1371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5943600" y="2667000"/>
            <a:ext cx="1371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3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Bar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6248400" y="2667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Beer</a:t>
            </a:r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3048000" y="3429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3032125" y="2928938"/>
            <a:ext cx="2754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1..50   Sells     0..*</a:t>
            </a:r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1676400" y="3048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5943600" y="3048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0B48E33-361F-47D3-8091-523D40869C3E}" type="slidenum">
              <a:rPr lang="en-US" sz="1400" smtClean="0">
                <a:latin typeface="Times New Roman" pitchFamily="18" charset="0"/>
              </a:rPr>
              <a:pPr/>
              <a:t>33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Comparison With E/R Multiplicities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508125" y="1684338"/>
            <a:ext cx="4903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3200"/>
              <a:t>E/R                          UML</a:t>
            </a: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762000" y="2362200"/>
            <a:ext cx="6400800" cy="685800"/>
            <a:chOff x="480" y="1488"/>
            <a:chExt cx="4032" cy="432"/>
          </a:xfrm>
        </p:grpSpPr>
        <p:sp>
          <p:nvSpPr>
            <p:cNvPr id="34844" name="Rectangle 5"/>
            <p:cNvSpPr>
              <a:spLocks noChangeArrowheads="1"/>
            </p:cNvSpPr>
            <p:nvPr/>
          </p:nvSpPr>
          <p:spPr bwMode="auto">
            <a:xfrm>
              <a:off x="480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5" name="Rectangle 6"/>
            <p:cNvSpPr>
              <a:spLocks noChangeArrowheads="1"/>
            </p:cNvSpPr>
            <p:nvPr/>
          </p:nvSpPr>
          <p:spPr bwMode="auto">
            <a:xfrm>
              <a:off x="1632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AutoShape 7"/>
            <p:cNvSpPr>
              <a:spLocks noChangeArrowheads="1"/>
            </p:cNvSpPr>
            <p:nvPr/>
          </p:nvSpPr>
          <p:spPr bwMode="auto">
            <a:xfrm>
              <a:off x="1056" y="1632"/>
              <a:ext cx="288" cy="28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7" name="Line 8"/>
            <p:cNvSpPr>
              <a:spLocks noChangeShapeType="1"/>
            </p:cNvSpPr>
            <p:nvPr/>
          </p:nvSpPr>
          <p:spPr bwMode="auto">
            <a:xfrm flipH="1">
              <a:off x="768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Line 9"/>
            <p:cNvSpPr>
              <a:spLocks noChangeShapeType="1"/>
            </p:cNvSpPr>
            <p:nvPr/>
          </p:nvSpPr>
          <p:spPr bwMode="auto">
            <a:xfrm>
              <a:off x="134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Rectangle 10"/>
            <p:cNvSpPr>
              <a:spLocks noChangeArrowheads="1"/>
            </p:cNvSpPr>
            <p:nvPr/>
          </p:nvSpPr>
          <p:spPr bwMode="auto">
            <a:xfrm>
              <a:off x="3024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Rectangle 11"/>
            <p:cNvSpPr>
              <a:spLocks noChangeArrowheads="1"/>
            </p:cNvSpPr>
            <p:nvPr/>
          </p:nvSpPr>
          <p:spPr bwMode="auto">
            <a:xfrm>
              <a:off x="4224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1" name="Line 12"/>
            <p:cNvSpPr>
              <a:spLocks noChangeShapeType="1"/>
            </p:cNvSpPr>
            <p:nvPr/>
          </p:nvSpPr>
          <p:spPr bwMode="auto">
            <a:xfrm>
              <a:off x="3312" y="177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Text Box 13"/>
            <p:cNvSpPr txBox="1">
              <a:spLocks noChangeArrowheads="1"/>
            </p:cNvSpPr>
            <p:nvPr/>
          </p:nvSpPr>
          <p:spPr bwMode="auto">
            <a:xfrm>
              <a:off x="3312" y="1488"/>
              <a:ext cx="9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0..*   0..*</a:t>
              </a:r>
            </a:p>
          </p:txBody>
        </p:sp>
      </p:grpSp>
      <p:grpSp>
        <p:nvGrpSpPr>
          <p:cNvPr id="34822" name="Group 14"/>
          <p:cNvGrpSpPr>
            <a:grpSpLocks/>
          </p:cNvGrpSpPr>
          <p:nvPr/>
        </p:nvGrpSpPr>
        <p:grpSpPr bwMode="auto">
          <a:xfrm>
            <a:off x="762000" y="3200400"/>
            <a:ext cx="6400800" cy="685800"/>
            <a:chOff x="480" y="1488"/>
            <a:chExt cx="4032" cy="432"/>
          </a:xfrm>
        </p:grpSpPr>
        <p:sp>
          <p:nvSpPr>
            <p:cNvPr id="34835" name="Rectangle 15"/>
            <p:cNvSpPr>
              <a:spLocks noChangeArrowheads="1"/>
            </p:cNvSpPr>
            <p:nvPr/>
          </p:nvSpPr>
          <p:spPr bwMode="auto">
            <a:xfrm>
              <a:off x="480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16"/>
            <p:cNvSpPr>
              <a:spLocks noChangeArrowheads="1"/>
            </p:cNvSpPr>
            <p:nvPr/>
          </p:nvSpPr>
          <p:spPr bwMode="auto">
            <a:xfrm>
              <a:off x="1632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AutoShape 17"/>
            <p:cNvSpPr>
              <a:spLocks noChangeArrowheads="1"/>
            </p:cNvSpPr>
            <p:nvPr/>
          </p:nvSpPr>
          <p:spPr bwMode="auto">
            <a:xfrm>
              <a:off x="1056" y="1632"/>
              <a:ext cx="288" cy="28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Line 18"/>
            <p:cNvSpPr>
              <a:spLocks noChangeShapeType="1"/>
            </p:cNvSpPr>
            <p:nvPr/>
          </p:nvSpPr>
          <p:spPr bwMode="auto">
            <a:xfrm flipH="1">
              <a:off x="768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19"/>
            <p:cNvSpPr>
              <a:spLocks noChangeShapeType="1"/>
            </p:cNvSpPr>
            <p:nvPr/>
          </p:nvSpPr>
          <p:spPr bwMode="auto">
            <a:xfrm>
              <a:off x="134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Rectangle 20"/>
            <p:cNvSpPr>
              <a:spLocks noChangeArrowheads="1"/>
            </p:cNvSpPr>
            <p:nvPr/>
          </p:nvSpPr>
          <p:spPr bwMode="auto">
            <a:xfrm>
              <a:off x="3024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Rectangle 21"/>
            <p:cNvSpPr>
              <a:spLocks noChangeArrowheads="1"/>
            </p:cNvSpPr>
            <p:nvPr/>
          </p:nvSpPr>
          <p:spPr bwMode="auto">
            <a:xfrm>
              <a:off x="4224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Line 22"/>
            <p:cNvSpPr>
              <a:spLocks noChangeShapeType="1"/>
            </p:cNvSpPr>
            <p:nvPr/>
          </p:nvSpPr>
          <p:spPr bwMode="auto">
            <a:xfrm>
              <a:off x="3312" y="177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Text Box 23"/>
            <p:cNvSpPr txBox="1">
              <a:spLocks noChangeArrowheads="1"/>
            </p:cNvSpPr>
            <p:nvPr/>
          </p:nvSpPr>
          <p:spPr bwMode="auto">
            <a:xfrm>
              <a:off x="3312" y="1488"/>
              <a:ext cx="9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0..*   0..1</a:t>
              </a:r>
            </a:p>
          </p:txBody>
        </p:sp>
      </p:grpSp>
      <p:sp>
        <p:nvSpPr>
          <p:cNvPr id="34823" name="Line 24"/>
          <p:cNvSpPr>
            <a:spLocks noChangeShapeType="1"/>
          </p:cNvSpPr>
          <p:nvPr/>
        </p:nvSpPr>
        <p:spPr bwMode="auto">
          <a:xfrm>
            <a:off x="21336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4" name="Group 25"/>
          <p:cNvGrpSpPr>
            <a:grpSpLocks/>
          </p:cNvGrpSpPr>
          <p:nvPr/>
        </p:nvGrpSpPr>
        <p:grpSpPr bwMode="auto">
          <a:xfrm>
            <a:off x="762000" y="4038600"/>
            <a:ext cx="6400800" cy="685800"/>
            <a:chOff x="480" y="1488"/>
            <a:chExt cx="4032" cy="432"/>
          </a:xfrm>
        </p:grpSpPr>
        <p:sp>
          <p:nvSpPr>
            <p:cNvPr id="34826" name="Rectangle 26"/>
            <p:cNvSpPr>
              <a:spLocks noChangeArrowheads="1"/>
            </p:cNvSpPr>
            <p:nvPr/>
          </p:nvSpPr>
          <p:spPr bwMode="auto">
            <a:xfrm>
              <a:off x="480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Rectangle 27"/>
            <p:cNvSpPr>
              <a:spLocks noChangeArrowheads="1"/>
            </p:cNvSpPr>
            <p:nvPr/>
          </p:nvSpPr>
          <p:spPr bwMode="auto">
            <a:xfrm>
              <a:off x="1632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AutoShape 28"/>
            <p:cNvSpPr>
              <a:spLocks noChangeArrowheads="1"/>
            </p:cNvSpPr>
            <p:nvPr/>
          </p:nvSpPr>
          <p:spPr bwMode="auto">
            <a:xfrm>
              <a:off x="1056" y="1632"/>
              <a:ext cx="288" cy="28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Line 29"/>
            <p:cNvSpPr>
              <a:spLocks noChangeShapeType="1"/>
            </p:cNvSpPr>
            <p:nvPr/>
          </p:nvSpPr>
          <p:spPr bwMode="auto">
            <a:xfrm flipH="1">
              <a:off x="768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30"/>
            <p:cNvSpPr>
              <a:spLocks noChangeShapeType="1"/>
            </p:cNvSpPr>
            <p:nvPr/>
          </p:nvSpPr>
          <p:spPr bwMode="auto">
            <a:xfrm>
              <a:off x="134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Rectangle 31"/>
            <p:cNvSpPr>
              <a:spLocks noChangeArrowheads="1"/>
            </p:cNvSpPr>
            <p:nvPr/>
          </p:nvSpPr>
          <p:spPr bwMode="auto">
            <a:xfrm>
              <a:off x="3024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Rectangle 32"/>
            <p:cNvSpPr>
              <a:spLocks noChangeArrowheads="1"/>
            </p:cNvSpPr>
            <p:nvPr/>
          </p:nvSpPr>
          <p:spPr bwMode="auto">
            <a:xfrm>
              <a:off x="4224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33"/>
            <p:cNvSpPr>
              <a:spLocks noChangeShapeType="1"/>
            </p:cNvSpPr>
            <p:nvPr/>
          </p:nvSpPr>
          <p:spPr bwMode="auto">
            <a:xfrm>
              <a:off x="3312" y="177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Text Box 34"/>
            <p:cNvSpPr txBox="1">
              <a:spLocks noChangeArrowheads="1"/>
            </p:cNvSpPr>
            <p:nvPr/>
          </p:nvSpPr>
          <p:spPr bwMode="auto">
            <a:xfrm>
              <a:off x="3312" y="1488"/>
              <a:ext cx="9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0..*   1..1</a:t>
              </a:r>
            </a:p>
          </p:txBody>
        </p:sp>
      </p:grpSp>
      <p:sp>
        <p:nvSpPr>
          <p:cNvPr id="34825" name="Freeform 35"/>
          <p:cNvSpPr>
            <a:spLocks/>
          </p:cNvSpPr>
          <p:nvPr/>
        </p:nvSpPr>
        <p:spPr bwMode="auto">
          <a:xfrm>
            <a:off x="2514600" y="4419600"/>
            <a:ext cx="76200" cy="152400"/>
          </a:xfrm>
          <a:custGeom>
            <a:avLst/>
            <a:gdLst>
              <a:gd name="T0" fmla="*/ 0 w 48"/>
              <a:gd name="T1" fmla="*/ 0 h 96"/>
              <a:gd name="T2" fmla="*/ 2147483647 w 48"/>
              <a:gd name="T3" fmla="*/ 2147483647 h 96"/>
              <a:gd name="T4" fmla="*/ 0 w 48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96">
                <a:moveTo>
                  <a:pt x="0" y="0"/>
                </a:moveTo>
                <a:cubicBezTo>
                  <a:pt x="24" y="16"/>
                  <a:pt x="48" y="32"/>
                  <a:pt x="48" y="48"/>
                </a:cubicBezTo>
                <a:cubicBezTo>
                  <a:pt x="48" y="64"/>
                  <a:pt x="24" y="80"/>
                  <a:pt x="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38B73A3-F197-42AC-B048-DDA49A227AD6}" type="slidenum">
              <a:rPr lang="en-US" sz="1400" smtClean="0">
                <a:latin typeface="Times New Roman" pitchFamily="18" charset="0"/>
              </a:rPr>
              <a:pPr/>
              <a:t>34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Classes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Attributes on associations are permitted.</a:t>
            </a:r>
          </a:p>
          <a:p>
            <a:pPr lvl="1"/>
            <a:r>
              <a:rPr lang="en-US"/>
              <a:t>Called an </a:t>
            </a:r>
            <a:r>
              <a:rPr lang="en-US" i="1">
                <a:solidFill>
                  <a:srgbClr val="FF0066"/>
                </a:solidFill>
              </a:rPr>
              <a:t>association class</a:t>
            </a:r>
            <a:r>
              <a:rPr lang="en-US"/>
              <a:t>.</a:t>
            </a:r>
          </a:p>
          <a:p>
            <a:pPr lvl="1"/>
            <a:r>
              <a:rPr lang="en-US"/>
              <a:t>Analogous to attributes on relationships in E/R.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72B9781-CD4A-4241-BADA-83F0EA4608D8}" type="slidenum">
              <a:rPr lang="en-US" sz="1400" smtClean="0">
                <a:latin typeface="Times New Roman" pitchFamily="18" charset="0"/>
              </a:rPr>
              <a:pPr/>
              <a:t>35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Association Class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676400" y="2667000"/>
            <a:ext cx="1371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5943600" y="2667000"/>
            <a:ext cx="1371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3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Bar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6248400" y="2667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Beer</a:t>
            </a:r>
          </a:p>
        </p:txBody>
      </p:sp>
      <p:sp>
        <p:nvSpPr>
          <p:cNvPr id="36872" name="Line 7"/>
          <p:cNvSpPr>
            <a:spLocks noChangeShapeType="1"/>
          </p:cNvSpPr>
          <p:nvPr/>
        </p:nvSpPr>
        <p:spPr bwMode="auto">
          <a:xfrm>
            <a:off x="3048000" y="3429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3032125" y="2928938"/>
            <a:ext cx="290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1..50                0..*</a:t>
            </a: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1676400" y="3048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5943600" y="3048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6" name="Group 14"/>
          <p:cNvGrpSpPr>
            <a:grpSpLocks/>
          </p:cNvGrpSpPr>
          <p:nvPr/>
        </p:nvGrpSpPr>
        <p:grpSpPr bwMode="auto">
          <a:xfrm>
            <a:off x="3581400" y="3505200"/>
            <a:ext cx="1752600" cy="990600"/>
            <a:chOff x="2400" y="2208"/>
            <a:chExt cx="1104" cy="624"/>
          </a:xfrm>
        </p:grpSpPr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2448" y="2256"/>
              <a:ext cx="102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    Sells</a:t>
              </a:r>
            </a:p>
            <a:p>
              <a:r>
                <a:rPr lang="en-US"/>
                <a:t>price: float</a:t>
              </a:r>
            </a:p>
          </p:txBody>
        </p:sp>
        <p:sp>
          <p:nvSpPr>
            <p:cNvPr id="36878" name="Rectangle 12"/>
            <p:cNvSpPr>
              <a:spLocks noChangeArrowheads="1"/>
            </p:cNvSpPr>
            <p:nvPr/>
          </p:nvSpPr>
          <p:spPr bwMode="auto">
            <a:xfrm>
              <a:off x="2400" y="2208"/>
              <a:ext cx="110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Line 13"/>
            <p:cNvSpPr>
              <a:spLocks noChangeShapeType="1"/>
            </p:cNvSpPr>
            <p:nvPr/>
          </p:nvSpPr>
          <p:spPr bwMode="auto">
            <a:xfrm>
              <a:off x="2400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186CBE9-6987-4618-BB46-427D996EE343}" type="slidenum">
              <a:rPr lang="en-US" sz="1400" smtClean="0">
                <a:latin typeface="Times New Roman" pitchFamily="18" charset="0"/>
              </a:rPr>
              <a:pPr/>
              <a:t>36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 E/R, but subclass points to superclass with a line ending in a triangle.</a:t>
            </a:r>
          </a:p>
          <a:p>
            <a:r>
              <a:rPr lang="en-US"/>
              <a:t>The subclasses of a class can be:</a:t>
            </a:r>
          </a:p>
          <a:p>
            <a:pPr lvl="1"/>
            <a:r>
              <a:rPr lang="en-US" i="1">
                <a:solidFill>
                  <a:srgbClr val="FF0066"/>
                </a:solidFill>
              </a:rPr>
              <a:t>Complete</a:t>
            </a:r>
            <a:r>
              <a:rPr lang="en-US"/>
              <a:t>  (every object is in at least one subclass) or </a:t>
            </a:r>
            <a:r>
              <a:rPr lang="en-US" i="1">
                <a:solidFill>
                  <a:srgbClr val="FF0066"/>
                </a:solidFill>
              </a:rPr>
              <a:t>partial</a:t>
            </a:r>
            <a:r>
              <a:rPr lang="en-US"/>
              <a:t>.</a:t>
            </a:r>
          </a:p>
          <a:p>
            <a:pPr lvl="1"/>
            <a:r>
              <a:rPr lang="en-US" i="1">
                <a:solidFill>
                  <a:srgbClr val="FF0066"/>
                </a:solidFill>
              </a:rPr>
              <a:t>Disjoint</a:t>
            </a:r>
            <a:r>
              <a:rPr lang="en-US"/>
              <a:t>  (object in at most one subclass) or </a:t>
            </a:r>
            <a:r>
              <a:rPr lang="en-US" i="1">
                <a:solidFill>
                  <a:srgbClr val="FF0066"/>
                </a:solidFill>
              </a:rPr>
              <a:t>overlapping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C927EEF-6E99-4D11-AEFD-D9ABBFDE6CED}" type="slidenum">
              <a:rPr lang="en-US" sz="1400" smtClean="0">
                <a:latin typeface="Times New Roman" pitchFamily="18" charset="0"/>
              </a:rPr>
              <a:pPr/>
              <a:t>37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Subclasses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641725" y="2014538"/>
            <a:ext cx="188912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     Beer</a:t>
            </a:r>
          </a:p>
          <a:p>
            <a:r>
              <a:rPr lang="en-US"/>
              <a:t>name: string</a:t>
            </a:r>
          </a:p>
          <a:p>
            <a:r>
              <a:rPr lang="en-US"/>
              <a:t>manf: string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   Ale</a:t>
            </a:r>
          </a:p>
          <a:p>
            <a:r>
              <a:rPr lang="en-US"/>
              <a:t>color: string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581400" y="1981200"/>
            <a:ext cx="1981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3581400" y="4495800"/>
            <a:ext cx="1981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3581400" y="2438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3581400" y="4953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21" name="Group 8"/>
          <p:cNvGrpSpPr>
            <a:grpSpLocks/>
          </p:cNvGrpSpPr>
          <p:nvPr/>
        </p:nvGrpSpPr>
        <p:grpSpPr bwMode="auto">
          <a:xfrm>
            <a:off x="4343400" y="3276600"/>
            <a:ext cx="457200" cy="1219200"/>
            <a:chOff x="2784" y="2064"/>
            <a:chExt cx="288" cy="768"/>
          </a:xfrm>
        </p:grpSpPr>
        <p:sp>
          <p:nvSpPr>
            <p:cNvPr id="38922" name="AutoShape 9"/>
            <p:cNvSpPr>
              <a:spLocks noChangeArrowheads="1"/>
            </p:cNvSpPr>
            <p:nvPr/>
          </p:nvSpPr>
          <p:spPr bwMode="auto">
            <a:xfrm>
              <a:off x="2784" y="2064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Line 10"/>
            <p:cNvSpPr>
              <a:spLocks noChangeShapeType="1"/>
            </p:cNvSpPr>
            <p:nvPr/>
          </p:nvSpPr>
          <p:spPr bwMode="auto">
            <a:xfrm>
              <a:off x="2928" y="22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08FD0A5-0831-4191-975C-FA339C55CC3A}" type="slidenum">
              <a:rPr lang="en-US" sz="1400" smtClean="0">
                <a:latin typeface="Times New Roman" pitchFamily="18" charset="0"/>
              </a:rPr>
              <a:pPr/>
              <a:t>38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to Relations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marL="609600" indent="-609600"/>
            <a:r>
              <a:rPr lang="en-US"/>
              <a:t>We can use any of the three strategies outlined for E/R to convert a class and its subclasses to relations.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E/R-style: each subclass’ relation stores only its own attributes, plus key.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OO-style: relations store attributes of subclass and all superclasses.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Nulls: One relation, with NULL’s as needed.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C56CE12-74E4-45DE-9186-03EC898F20D5}" type="slidenum">
              <a:rPr lang="en-US" sz="1400" smtClean="0">
                <a:latin typeface="Times New Roman" pitchFamily="18" charset="0"/>
              </a:rPr>
              <a:pPr/>
              <a:t>39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Relationships with implication that the objects on one side are “owned by” or are part of objects on the other side.</a:t>
            </a:r>
          </a:p>
          <a:p>
            <a:r>
              <a:rPr lang="en-US"/>
              <a:t>Represented by a diamond at the end of the connecting line, at the “owner” side.</a:t>
            </a:r>
          </a:p>
          <a:p>
            <a:r>
              <a:rPr lang="en-US"/>
              <a:t>Implication that in a relational schema, owned objects are part of owner tuples.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4A2FFFE-1CED-444A-93E5-2F4370442B49}" type="slidenum">
              <a:rPr lang="en-US" sz="1400" smtClean="0">
                <a:latin typeface="Times New Roman" pitchFamily="18" charset="0"/>
              </a:rPr>
              <a:pPr/>
              <a:t>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– (2)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ODL is used to define </a:t>
            </a:r>
            <a:r>
              <a:rPr lang="en-US" i="1">
                <a:solidFill>
                  <a:srgbClr val="FF0066"/>
                </a:solidFill>
              </a:rPr>
              <a:t>persistent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 classes, whose objects are stored permanently in the database.</a:t>
            </a:r>
          </a:p>
          <a:p>
            <a:pPr lvl="1"/>
            <a:r>
              <a:rPr lang="en-US"/>
              <a:t>ODL classes look like Entity sets with binary relationships, plus methods.</a:t>
            </a:r>
          </a:p>
          <a:p>
            <a:pPr lvl="1"/>
            <a:r>
              <a:rPr lang="en-US"/>
              <a:t>ODL class definitions are part of the extended, OO host language.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F91A4DE-C8F9-4C98-80D3-2739F9B3124C}" type="slidenum">
              <a:rPr lang="en-US" sz="1400" smtClean="0">
                <a:latin typeface="Times New Roman" pitchFamily="18" charset="0"/>
              </a:rPr>
              <a:pPr/>
              <a:t>40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Aggregation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08125" y="2166938"/>
            <a:ext cx="1889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     Beer</a:t>
            </a:r>
          </a:p>
          <a:p>
            <a:r>
              <a:rPr lang="en-US"/>
              <a:t>name: string</a:t>
            </a:r>
          </a:p>
          <a:p>
            <a:r>
              <a:rPr lang="en-US"/>
              <a:t>manf: string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5791200" y="2125663"/>
            <a:ext cx="16462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   Award</a:t>
            </a:r>
          </a:p>
          <a:p>
            <a:r>
              <a:rPr lang="en-US"/>
              <a:t>title: string</a:t>
            </a:r>
          </a:p>
          <a:p>
            <a:r>
              <a:rPr lang="en-US"/>
              <a:t>year: int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447800" y="2209800"/>
            <a:ext cx="1905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5638800" y="2209800"/>
            <a:ext cx="1905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AutoShape 7"/>
          <p:cNvSpPr>
            <a:spLocks noChangeArrowheads="1"/>
          </p:cNvSpPr>
          <p:nvPr/>
        </p:nvSpPr>
        <p:spPr bwMode="auto">
          <a:xfrm>
            <a:off x="3352800" y="2667000"/>
            <a:ext cx="381000" cy="304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>
            <a:off x="3733800" y="2819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1447800" y="2590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5638800" y="2590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3429000" y="220980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0..1  Won   0..*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278D84A-D274-4741-97F4-937C2370580D}" type="slidenum">
              <a:rPr lang="en-US" sz="1400" smtClean="0">
                <a:latin typeface="Times New Roman" pitchFamily="18" charset="0"/>
              </a:rPr>
              <a:pPr/>
              <a:t>41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/>
              <a:t>Like aggregations, but with the implication that every object is definitely owned by one object on the other side.</a:t>
            </a:r>
          </a:p>
          <a:p>
            <a:r>
              <a:rPr lang="en-US"/>
              <a:t>Represented by solid diamond at owner.</a:t>
            </a:r>
          </a:p>
          <a:p>
            <a:r>
              <a:rPr lang="en-US"/>
              <a:t>Often used for subobjects or structured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E81568-4C46-4859-99E0-8A86860B1B12}" type="slidenum">
              <a:rPr lang="en-US" sz="1400" smtClean="0">
                <a:latin typeface="Times New Roman" pitchFamily="18" charset="0"/>
              </a:rPr>
              <a:pPr/>
              <a:t>42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Composition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508125" y="2166938"/>
            <a:ext cx="1889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     Beer</a:t>
            </a:r>
          </a:p>
          <a:p>
            <a:r>
              <a:rPr lang="en-US"/>
              <a:t>name: string</a:t>
            </a:r>
          </a:p>
          <a:p>
            <a:r>
              <a:rPr lang="en-US"/>
              <a:t>manf: string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5791200" y="2125663"/>
            <a:ext cx="16462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   Award</a:t>
            </a:r>
          </a:p>
          <a:p>
            <a:r>
              <a:rPr lang="en-US"/>
              <a:t>title: string</a:t>
            </a:r>
          </a:p>
          <a:p>
            <a:r>
              <a:rPr lang="en-US"/>
              <a:t>year: int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1447800" y="2209800"/>
            <a:ext cx="1905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5638800" y="2209800"/>
            <a:ext cx="1905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AutoShape 7"/>
          <p:cNvSpPr>
            <a:spLocks noChangeArrowheads="1"/>
          </p:cNvSpPr>
          <p:nvPr/>
        </p:nvSpPr>
        <p:spPr bwMode="auto">
          <a:xfrm>
            <a:off x="3352800" y="2667000"/>
            <a:ext cx="381000" cy="304800"/>
          </a:xfrm>
          <a:prstGeom prst="diamond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3733800" y="2819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1447800" y="2590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5638800" y="2590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3429000" y="220980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1..1  Won   0..*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530A712-B711-4B47-8BA2-BADFBC743D50}" type="slidenum">
              <a:rPr lang="en-US" sz="1400" smtClean="0">
                <a:latin typeface="Times New Roman" pitchFamily="18" charset="0"/>
              </a:rPr>
              <a:pPr/>
              <a:t>43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to Relations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could store the awards of a beer with the beer tuple.</a:t>
            </a:r>
          </a:p>
          <a:p>
            <a:r>
              <a:rPr lang="en-US"/>
              <a:t>Requires an object-relational or nested-relation model for tables, since there is no limit to the number of awards a beer can win.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B530E8E-C469-48AF-861D-B4CF436DA2ED}" type="slidenum">
              <a:rPr lang="en-US" sz="1400" smtClean="0">
                <a:latin typeface="Times New Roman" pitchFamily="18" charset="0"/>
              </a:rPr>
              <a:pPr/>
              <a:t>44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Composition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508125" y="2166938"/>
            <a:ext cx="1889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     Bar</a:t>
            </a:r>
          </a:p>
          <a:p>
            <a:r>
              <a:rPr lang="en-US"/>
              <a:t>name: string</a:t>
            </a:r>
          </a:p>
          <a:p>
            <a:r>
              <a:rPr lang="en-US"/>
              <a:t>phone: int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5791200" y="2125663"/>
            <a:ext cx="18176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   Addr</a:t>
            </a:r>
          </a:p>
          <a:p>
            <a:r>
              <a:rPr lang="en-US"/>
              <a:t>street:string</a:t>
            </a:r>
          </a:p>
          <a:p>
            <a:r>
              <a:rPr lang="en-US"/>
              <a:t>city: string</a:t>
            </a:r>
          </a:p>
          <a:p>
            <a:r>
              <a:rPr lang="en-US"/>
              <a:t>zip: int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1447800" y="2209800"/>
            <a:ext cx="1905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5638800" y="2209800"/>
            <a:ext cx="1905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AutoShape 7"/>
          <p:cNvSpPr>
            <a:spLocks noChangeArrowheads="1"/>
          </p:cNvSpPr>
          <p:nvPr/>
        </p:nvSpPr>
        <p:spPr bwMode="auto">
          <a:xfrm>
            <a:off x="3352800" y="2667000"/>
            <a:ext cx="381000" cy="304800"/>
          </a:xfrm>
          <a:prstGeom prst="diamond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>
            <a:off x="3733800" y="2819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1447800" y="2590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>
            <a:off x="5638800" y="2590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Text Box 11"/>
          <p:cNvSpPr txBox="1">
            <a:spLocks noChangeArrowheads="1"/>
          </p:cNvSpPr>
          <p:nvPr/>
        </p:nvSpPr>
        <p:spPr bwMode="auto">
          <a:xfrm>
            <a:off x="3429000" y="220980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1..1  Won   0..1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3013014-391D-4383-A661-EB03B955F03A}" type="slidenum">
              <a:rPr lang="en-US" sz="1400" smtClean="0">
                <a:latin typeface="Times New Roman" pitchFamily="18" charset="0"/>
              </a:rPr>
              <a:pPr/>
              <a:t>45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to Relations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a bar has at most one address, it is quite feasible to add the street, city, and zip attributes of Addr to the Bars relation.</a:t>
            </a:r>
          </a:p>
          <a:p>
            <a:r>
              <a:rPr lang="en-US"/>
              <a:t>In object-relational databases, Addr can be one attribute of Bars, with structure.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55736E2-1F96-4BEA-B8C4-E8CC324F69E8}" type="slidenum">
              <a:rPr lang="en-US" sz="1400" smtClean="0">
                <a:latin typeface="Times New Roman" pitchFamily="18" charset="0"/>
              </a:rPr>
              <a:pPr/>
              <a:t>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ODL Overview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 class declaration includes: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 name for the class.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Optional key declaration(s).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Element declarations.  An </a:t>
            </a:r>
            <a:r>
              <a:rPr lang="en-US" i="1">
                <a:solidFill>
                  <a:srgbClr val="FF0066"/>
                </a:solidFill>
              </a:rPr>
              <a:t>element</a:t>
            </a:r>
            <a:r>
              <a:rPr lang="en-US"/>
              <a:t>  is either an attribute, a relationship, or a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ADDF4A2-5387-414E-9E91-038BA65ABF1E}" type="slidenum">
              <a:rPr lang="en-US" sz="1400" smtClean="0">
                <a:latin typeface="Times New Roman" pitchFamily="18" charset="0"/>
              </a:rPr>
              <a:pPr/>
              <a:t>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Definitions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class &lt;name&gt; {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&lt;list of element declarations, separated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by semicolons&gt;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FC8FAD1-8E06-421C-8C04-8D20C7994AF3}" type="slidenum">
              <a:rPr lang="en-US" sz="1400" smtClean="0">
                <a:latin typeface="Times New Roman" pitchFamily="18" charset="0"/>
              </a:rPr>
              <a:pPr/>
              <a:t>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and Relationship Declarations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Attributes are (usually) elements with a type that does not involve classes.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solidFill>
                  <a:srgbClr val="CC3300"/>
                </a:solidFill>
              </a:rPr>
              <a:t>attribute &lt;type&gt; &lt;name&gt;;</a:t>
            </a:r>
          </a:p>
          <a:p>
            <a:r>
              <a:rPr lang="en-US"/>
              <a:t>Relationships connect an object to one or more other objects of one class.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solidFill>
                  <a:srgbClr val="CC3300"/>
                </a:solidFill>
              </a:rPr>
              <a:t>relationship &lt;type&gt; &lt;name&gt;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CC3300"/>
                </a:solidFill>
              </a:rPr>
              <a:t>			inverse &lt;relationship&gt;;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5054FA7-D545-48EC-AB90-202326565264}" type="slidenum">
              <a:rPr lang="en-US" sz="1400" smtClean="0">
                <a:latin typeface="Times New Roman" pitchFamily="18" charset="0"/>
              </a:rPr>
              <a:pPr/>
              <a:t>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Relationships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Suppose class </a:t>
            </a:r>
            <a:r>
              <a:rPr lang="en-US" i="1"/>
              <a:t>C</a:t>
            </a:r>
            <a:r>
              <a:rPr lang="en-US"/>
              <a:t>  has a relationship </a:t>
            </a:r>
            <a:r>
              <a:rPr lang="en-US" i="1"/>
              <a:t>R</a:t>
            </a:r>
            <a:r>
              <a:rPr lang="en-US"/>
              <a:t>  to class </a:t>
            </a:r>
            <a:r>
              <a:rPr lang="en-US" i="1"/>
              <a:t>D</a:t>
            </a:r>
            <a:r>
              <a:rPr lang="en-US"/>
              <a:t>.</a:t>
            </a:r>
          </a:p>
          <a:p>
            <a:r>
              <a:rPr lang="en-US"/>
              <a:t>Then class </a:t>
            </a:r>
            <a:r>
              <a:rPr lang="en-US" i="1"/>
              <a:t>D</a:t>
            </a:r>
            <a:r>
              <a:rPr lang="en-US"/>
              <a:t>  must have some relationship </a:t>
            </a:r>
            <a:r>
              <a:rPr lang="en-US" i="1"/>
              <a:t>S</a:t>
            </a:r>
            <a:r>
              <a:rPr lang="en-US"/>
              <a:t>  to class </a:t>
            </a:r>
            <a:r>
              <a:rPr lang="en-US" i="1"/>
              <a:t>C</a:t>
            </a:r>
            <a:r>
              <a:rPr lang="en-US"/>
              <a:t>.</a:t>
            </a:r>
          </a:p>
          <a:p>
            <a:r>
              <a:rPr lang="en-US" i="1"/>
              <a:t>R</a:t>
            </a:r>
            <a:r>
              <a:rPr lang="en-US"/>
              <a:t>  and </a:t>
            </a:r>
            <a:r>
              <a:rPr lang="en-US" i="1"/>
              <a:t>S</a:t>
            </a:r>
            <a:r>
              <a:rPr lang="en-US"/>
              <a:t>  must be true inverses.</a:t>
            </a:r>
          </a:p>
          <a:p>
            <a:pPr lvl="1"/>
            <a:r>
              <a:rPr lang="en-US"/>
              <a:t>If object </a:t>
            </a:r>
            <a:r>
              <a:rPr lang="en-US" i="1"/>
              <a:t>d</a:t>
            </a:r>
            <a:r>
              <a:rPr lang="en-US"/>
              <a:t>  is related to object </a:t>
            </a:r>
            <a:r>
              <a:rPr lang="en-US" i="1"/>
              <a:t>c</a:t>
            </a:r>
            <a:r>
              <a:rPr lang="en-US"/>
              <a:t>  by </a:t>
            </a:r>
            <a:r>
              <a:rPr lang="en-US" i="1"/>
              <a:t>R</a:t>
            </a:r>
            <a:r>
              <a:rPr lang="en-US"/>
              <a:t>, then </a:t>
            </a:r>
            <a:r>
              <a:rPr lang="en-US" i="1"/>
              <a:t>c</a:t>
            </a:r>
            <a:r>
              <a:rPr lang="en-US"/>
              <a:t>  must be related to </a:t>
            </a:r>
            <a:r>
              <a:rPr lang="en-US" i="1"/>
              <a:t>d</a:t>
            </a:r>
            <a:r>
              <a:rPr lang="en-US"/>
              <a:t>  by </a:t>
            </a:r>
            <a:r>
              <a:rPr lang="en-US" i="1"/>
              <a:t>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022729A-FA6E-4F3C-B9EA-E9E635DCB382}" type="slidenum">
              <a:rPr lang="en-US" sz="1400" smtClean="0">
                <a:latin typeface="Times New Roman" pitchFamily="18" charset="0"/>
              </a:rPr>
              <a:pPr/>
              <a:t>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Attributes and Relationships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class Bar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attribute string name;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attribute string addr;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relationship Set&lt;Beer&gt; serves inverse Beer::servedAt;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class Beer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attribute string name;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attribute string manf;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relationship Set&lt;Bar&gt; servedAt inverse Bar::serves;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}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2667000" y="2209800"/>
            <a:ext cx="5843588" cy="1371600"/>
            <a:chOff x="1680" y="1392"/>
            <a:chExt cx="3681" cy="864"/>
          </a:xfrm>
        </p:grpSpPr>
        <p:sp>
          <p:nvSpPr>
            <p:cNvPr id="10250" name="Rectangle 5"/>
            <p:cNvSpPr>
              <a:spLocks noChangeArrowheads="1"/>
            </p:cNvSpPr>
            <p:nvPr/>
          </p:nvSpPr>
          <p:spPr bwMode="auto">
            <a:xfrm>
              <a:off x="1680" y="2016"/>
              <a:ext cx="1008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Text Box 6"/>
            <p:cNvSpPr txBox="1">
              <a:spLocks noChangeArrowheads="1"/>
            </p:cNvSpPr>
            <p:nvPr/>
          </p:nvSpPr>
          <p:spPr bwMode="auto">
            <a:xfrm>
              <a:off x="3072" y="1392"/>
              <a:ext cx="228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The type of relationship serves</a:t>
              </a:r>
            </a:p>
            <a:p>
              <a:r>
                <a:rPr lang="en-US" sz="2000"/>
                <a:t>is a set of Beer objects.</a:t>
              </a:r>
            </a:p>
          </p:txBody>
        </p:sp>
        <p:sp>
          <p:nvSpPr>
            <p:cNvPr id="10252" name="Line 7"/>
            <p:cNvSpPr>
              <a:spLocks noChangeShapeType="1"/>
            </p:cNvSpPr>
            <p:nvPr/>
          </p:nvSpPr>
          <p:spPr bwMode="auto">
            <a:xfrm flipH="1">
              <a:off x="2544" y="163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6" name="Group 8"/>
          <p:cNvGrpSpPr>
            <a:grpSpLocks/>
          </p:cNvGrpSpPr>
          <p:nvPr/>
        </p:nvGrpSpPr>
        <p:grpSpPr bwMode="auto">
          <a:xfrm>
            <a:off x="5181600" y="3200400"/>
            <a:ext cx="3155950" cy="1920875"/>
            <a:chOff x="3264" y="2016"/>
            <a:chExt cx="1988" cy="1210"/>
          </a:xfrm>
        </p:grpSpPr>
        <p:sp>
          <p:nvSpPr>
            <p:cNvPr id="10247" name="Rectangle 9"/>
            <p:cNvSpPr>
              <a:spLocks noChangeArrowheads="1"/>
            </p:cNvSpPr>
            <p:nvPr/>
          </p:nvSpPr>
          <p:spPr bwMode="auto">
            <a:xfrm>
              <a:off x="3984" y="2016"/>
              <a:ext cx="1248" cy="240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Text Box 10"/>
            <p:cNvSpPr txBox="1">
              <a:spLocks noChangeArrowheads="1"/>
            </p:cNvSpPr>
            <p:nvPr/>
          </p:nvSpPr>
          <p:spPr bwMode="auto">
            <a:xfrm>
              <a:off x="3264" y="2400"/>
              <a:ext cx="198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The :: operator connects</a:t>
              </a:r>
            </a:p>
            <a:p>
              <a:r>
                <a:rPr lang="en-US" sz="2000"/>
                <a:t>a name on the right to the</a:t>
              </a:r>
            </a:p>
            <a:p>
              <a:r>
                <a:rPr lang="en-US" sz="2000"/>
                <a:t>context containing that</a:t>
              </a:r>
            </a:p>
            <a:p>
              <a:r>
                <a:rPr lang="en-US" sz="2000"/>
                <a:t>name, on the left.</a:t>
              </a:r>
            </a:p>
          </p:txBody>
        </p:sp>
        <p:sp>
          <p:nvSpPr>
            <p:cNvPr id="10249" name="Line 11"/>
            <p:cNvSpPr>
              <a:spLocks noChangeShapeType="1"/>
            </p:cNvSpPr>
            <p:nvPr/>
          </p:nvSpPr>
          <p:spPr bwMode="auto">
            <a:xfrm flipV="1">
              <a:off x="4224" y="22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1773</Words>
  <Application>Microsoft Office PowerPoint</Application>
  <PresentationFormat>On-screen Show (4:3)</PresentationFormat>
  <Paragraphs>324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Monotype Sorts</vt:lpstr>
      <vt:lpstr>Courier New</vt:lpstr>
      <vt:lpstr>Tahoma</vt:lpstr>
      <vt:lpstr>Times New Roman</vt:lpstr>
      <vt:lpstr>Wingdings</vt:lpstr>
      <vt:lpstr>Default Design</vt:lpstr>
      <vt:lpstr>Other High-Level Design Languages</vt:lpstr>
      <vt:lpstr>Object-Oriented DBMS’s</vt:lpstr>
      <vt:lpstr>Framework – (1)</vt:lpstr>
      <vt:lpstr>Framework – (2)</vt:lpstr>
      <vt:lpstr>ODL Overview</vt:lpstr>
      <vt:lpstr>Class Definitions</vt:lpstr>
      <vt:lpstr>Attribute and Relationship Declarations</vt:lpstr>
      <vt:lpstr>Inverse Relationships</vt:lpstr>
      <vt:lpstr>Example: Attributes and Relationships</vt:lpstr>
      <vt:lpstr>Types of Relationships</vt:lpstr>
      <vt:lpstr>Multiplicity of Relationships</vt:lpstr>
      <vt:lpstr>Example: Multiplicity</vt:lpstr>
      <vt:lpstr>Another Multiplicity Example</vt:lpstr>
      <vt:lpstr>Coping With Multiway Relationships</vt:lpstr>
      <vt:lpstr>Connecting Classes</vt:lpstr>
      <vt:lpstr>Example: Connecting Class</vt:lpstr>
      <vt:lpstr>Example -- Continued</vt:lpstr>
      <vt:lpstr>Example -- Concluded</vt:lpstr>
      <vt:lpstr>Structs and Enums</vt:lpstr>
      <vt:lpstr>Example: Struct and Enum</vt:lpstr>
      <vt:lpstr>Method Declarations</vt:lpstr>
      <vt:lpstr>Example: Methods</vt:lpstr>
      <vt:lpstr>The ODL Type System</vt:lpstr>
      <vt:lpstr>ODL Subclasses</vt:lpstr>
      <vt:lpstr>Example: Subclasses</vt:lpstr>
      <vt:lpstr>ODL Keys</vt:lpstr>
      <vt:lpstr>Example: Keys</vt:lpstr>
      <vt:lpstr>UML</vt:lpstr>
      <vt:lpstr>Classes</vt:lpstr>
      <vt:lpstr>Example: Bar Class</vt:lpstr>
      <vt:lpstr>Associations</vt:lpstr>
      <vt:lpstr>Example: Association</vt:lpstr>
      <vt:lpstr>Comparison With E/R Multiplicities</vt:lpstr>
      <vt:lpstr>Association Classes</vt:lpstr>
      <vt:lpstr>Example: Association Class</vt:lpstr>
      <vt:lpstr>Subclasses</vt:lpstr>
      <vt:lpstr>Example: Subclasses</vt:lpstr>
      <vt:lpstr>Conversion to Relations</vt:lpstr>
      <vt:lpstr>Aggregations</vt:lpstr>
      <vt:lpstr>Example: Aggregation</vt:lpstr>
      <vt:lpstr>Compositions</vt:lpstr>
      <vt:lpstr>Example: Composition</vt:lpstr>
      <vt:lpstr>Conversion to Relations</vt:lpstr>
      <vt:lpstr>Example: Composition</vt:lpstr>
      <vt:lpstr>Conversion to Relations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57</cp:revision>
  <dcterms:created xsi:type="dcterms:W3CDTF">2002-03-23T20:14:09Z</dcterms:created>
  <dcterms:modified xsi:type="dcterms:W3CDTF">2017-05-15T18:47:55Z</dcterms:modified>
</cp:coreProperties>
</file>