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sldIdLst>
    <p:sldId id="256" r:id="rId2"/>
    <p:sldId id="273" r:id="rId3"/>
    <p:sldId id="304" r:id="rId4"/>
    <p:sldId id="274" r:id="rId5"/>
    <p:sldId id="275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302" r:id="rId14"/>
    <p:sldId id="286" r:id="rId15"/>
    <p:sldId id="287" r:id="rId16"/>
    <p:sldId id="288" r:id="rId17"/>
    <p:sldId id="303" r:id="rId18"/>
    <p:sldId id="289" r:id="rId19"/>
    <p:sldId id="290" r:id="rId20"/>
    <p:sldId id="292" r:id="rId21"/>
    <p:sldId id="291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38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5" r:id="rId62"/>
    <p:sldId id="334" r:id="rId63"/>
    <p:sldId id="336" r:id="rId64"/>
    <p:sldId id="337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99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95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3285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7C23FDA-32F5-48B0-86B1-1654A8261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2C17F-CC6C-47BC-8A3E-43239BDB16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BBFBF-1B2A-4CE1-B47D-5E30A71D6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6EE7F-35FB-4566-BA02-A76B5A32F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99A53-1436-4BE6-A80C-FFF6438B61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2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308D6-4EDD-4913-9258-434AB9753C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AC729-0E31-4966-A888-2AB638FF34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D7455-DE27-4D6E-8793-6355F9DB68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042C3-0459-46C7-A30B-AA6D398BDA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B3575-0490-443A-B3F3-6F057BCF18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D3DA-A380-496E-B571-9D90020D31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0E040-1829-4689-BC22-1D771E2DE4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1962A6D-9AFF-4688-9027-C3C8318A54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4BC-0D95-49D3-85DD-A3F5EC6339C3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400"/>
              <a:t>Design Theory for Relational Databases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sz="3200"/>
              <a:t>Functional Dependencies</a:t>
            </a:r>
          </a:p>
          <a:p>
            <a:r>
              <a:rPr lang="en-US" sz="3200"/>
              <a:t>Decompositions</a:t>
            </a:r>
          </a:p>
          <a:p>
            <a:r>
              <a:rPr lang="en-US" sz="3200"/>
              <a:t>Normal 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01A-CA10-4070-AE8E-1479D84A9F43}" type="slidenum">
              <a:rPr lang="en-US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FD’s From “Physics”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“no two courses can meet in the same room at the same time” tells us: </a:t>
            </a:r>
            <a:r>
              <a:rPr lang="en-US">
                <a:solidFill>
                  <a:schemeClr val="accent1"/>
                </a:solidFill>
              </a:rPr>
              <a:t>hour room -&gt; course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FEDE-4A1D-4125-AB5D-C8AFCDE8DD4C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Inferring FD’s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01000" cy="4114800"/>
          </a:xfrm>
        </p:spPr>
        <p:txBody>
          <a:bodyPr/>
          <a:lstStyle/>
          <a:p>
            <a:r>
              <a:rPr lang="en-US"/>
              <a:t>We are given FD’s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 baseline="-25000">
                <a:solidFill>
                  <a:schemeClr val="accent1"/>
                </a:solidFill>
              </a:rPr>
              <a:t>1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 baseline="-25000">
                <a:solidFill>
                  <a:schemeClr val="accent1"/>
                </a:solidFill>
              </a:rPr>
              <a:t>1</a:t>
            </a:r>
            <a:r>
              <a:rPr lang="en-US"/>
              <a:t>,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/>
              <a:t>,…,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 i="1" baseline="-25000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 i="1" baseline="-25000">
                <a:solidFill>
                  <a:schemeClr val="accent1"/>
                </a:solidFill>
              </a:rPr>
              <a:t>n</a:t>
            </a:r>
            <a:r>
              <a:rPr lang="en-US" i="1" baseline="-25000"/>
              <a:t> </a:t>
            </a:r>
            <a:r>
              <a:rPr lang="en-US"/>
              <a:t>, and we want to know whether an FD </a:t>
            </a:r>
            <a:r>
              <a:rPr lang="en-US" i="1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  must hold in any relation that satisfies the given FD’s.</a:t>
            </a:r>
          </a:p>
          <a:p>
            <a:pPr lvl="1"/>
            <a:r>
              <a:rPr lang="en-US"/>
              <a:t>Example: If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  and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 i="1"/>
              <a:t> </a:t>
            </a:r>
            <a:r>
              <a:rPr lang="en-US"/>
              <a:t> hold, surely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/>
              <a:t>  holds, even if we don’t say so.</a:t>
            </a:r>
          </a:p>
          <a:p>
            <a:r>
              <a:rPr lang="en-US"/>
              <a:t>Important for design of good relation schemas.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471C-5620-410C-B1F3-5B5BEC33A1E9}" type="slidenum">
              <a:rPr lang="en-US"/>
              <a:pPr/>
              <a:t>12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Test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test if </a:t>
            </a:r>
            <a:r>
              <a:rPr lang="en-US" i="1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, start by assuming two tuples agree in all attributes of 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i="1"/>
              <a:t>Y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</a:rPr>
              <a:t>00000</a:t>
            </a:r>
            <a:r>
              <a:rPr lang="en-US"/>
              <a:t>00. . . 0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</a:rPr>
              <a:t>00000</a:t>
            </a:r>
            <a:r>
              <a:rPr lang="en-US"/>
              <a:t>?? . . . ?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8382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4478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5C30-7DB3-40E4-96AF-DE258E763EE2}" type="slidenum">
              <a:rPr lang="en-US"/>
              <a:pPr/>
              <a:t>13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Test – (2)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dirty="0"/>
              <a:t>Use the given FD’s to infer that these tuples must also agree in certain other attributes.</a:t>
            </a:r>
          </a:p>
          <a:p>
            <a:pPr lvl="1"/>
            <a:r>
              <a:rPr lang="en-US" dirty="0"/>
              <a:t>If B is one of these attributes, then </a:t>
            </a:r>
            <a:r>
              <a:rPr lang="en-US" i="1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-&gt; </a:t>
            </a:r>
            <a:r>
              <a:rPr lang="en-US" i="1" dirty="0">
                <a:solidFill>
                  <a:schemeClr val="accent1"/>
                </a:solidFill>
              </a:rPr>
              <a:t>B</a:t>
            </a:r>
            <a:r>
              <a:rPr lang="en-US" i="1" dirty="0"/>
              <a:t>  </a:t>
            </a:r>
            <a:r>
              <a:rPr lang="en-US" dirty="0"/>
              <a:t>is true.</a:t>
            </a:r>
          </a:p>
          <a:p>
            <a:pPr lvl="1"/>
            <a:r>
              <a:rPr lang="en-US" dirty="0"/>
              <a:t>Otherwise, the two tuples form a relation that proves </a:t>
            </a:r>
            <a:r>
              <a:rPr lang="en-US" i="1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-&gt; </a:t>
            </a:r>
            <a:r>
              <a:rPr lang="en-US" i="1" dirty="0">
                <a:solidFill>
                  <a:schemeClr val="accent1"/>
                </a:solidFill>
              </a:rPr>
              <a:t>B </a:t>
            </a:r>
            <a:r>
              <a:rPr lang="en-US" dirty="0"/>
              <a:t> does not follow from the given FD’s.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B73F-3ACF-4237-ABD2-8A0C15110C2C}" type="slidenum">
              <a:rPr lang="en-US"/>
              <a:pPr/>
              <a:t>14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Test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easier way to test is to compute the </a:t>
            </a:r>
            <a:r>
              <a:rPr lang="en-US" i="1">
                <a:solidFill>
                  <a:srgbClr val="FF0066"/>
                </a:solidFill>
              </a:rPr>
              <a:t>closure</a:t>
            </a:r>
            <a:r>
              <a:rPr lang="en-US"/>
              <a:t>  of </a:t>
            </a:r>
            <a:r>
              <a:rPr lang="en-US" i="1"/>
              <a:t>Y</a:t>
            </a:r>
            <a:r>
              <a:rPr lang="en-US"/>
              <a:t>, denoted </a:t>
            </a:r>
            <a:r>
              <a:rPr lang="en-US" i="1"/>
              <a:t>Y </a:t>
            </a:r>
            <a:r>
              <a:rPr lang="en-US" baseline="30000"/>
              <a:t>+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Basis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</a:t>
            </a:r>
            <a:r>
              <a:rPr lang="en-US" baseline="30000"/>
              <a:t>+</a:t>
            </a:r>
            <a:r>
              <a:rPr lang="en-US"/>
              <a:t> = 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Induction</a:t>
            </a:r>
            <a:r>
              <a:rPr lang="en-US"/>
              <a:t>: Look for an FD’s left side </a:t>
            </a:r>
            <a:r>
              <a:rPr lang="en-US" i="1"/>
              <a:t>X</a:t>
            </a:r>
            <a:r>
              <a:rPr lang="en-US"/>
              <a:t> that is a subset of the current </a:t>
            </a:r>
            <a:r>
              <a:rPr lang="en-US" i="1"/>
              <a:t>Y</a:t>
            </a:r>
            <a:r>
              <a:rPr lang="en-US"/>
              <a:t> </a:t>
            </a:r>
            <a:r>
              <a:rPr lang="en-US" baseline="30000"/>
              <a:t>+</a:t>
            </a:r>
            <a:r>
              <a:rPr lang="en-US"/>
              <a:t>.  If the FD is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/>
              <a:t>, add </a:t>
            </a:r>
            <a:r>
              <a:rPr lang="en-US" i="1"/>
              <a:t>A</a:t>
            </a:r>
            <a:r>
              <a:rPr lang="en-US"/>
              <a:t> to </a:t>
            </a:r>
            <a:r>
              <a:rPr lang="en-US" i="1"/>
              <a:t>Y</a:t>
            </a:r>
            <a:r>
              <a:rPr lang="en-US"/>
              <a:t> </a:t>
            </a:r>
            <a:r>
              <a:rPr lang="en-US" baseline="30000"/>
              <a:t>+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EB56-D28A-45DD-98AB-A06C95F19D9F}" type="slidenum">
              <a:rPr lang="en-US"/>
              <a:pPr/>
              <a:t>15</a:t>
            </a:fld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32125" y="2936875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Y</a:t>
            </a:r>
            <a:r>
              <a:rPr lang="en-US" baseline="300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819400" y="1981200"/>
            <a:ext cx="16764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2590800" y="1600200"/>
            <a:ext cx="3200400" cy="2362200"/>
            <a:chOff x="1632" y="1008"/>
            <a:chExt cx="2016" cy="1488"/>
          </a:xfrm>
        </p:grpSpPr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2870" y="1946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new Y</a:t>
              </a:r>
              <a:r>
                <a:rPr lang="en-US" baseline="300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1632" y="1008"/>
              <a:ext cx="2016" cy="14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5" name="Group 25"/>
          <p:cNvGrpSpPr>
            <a:grpSpLocks/>
          </p:cNvGrpSpPr>
          <p:nvPr/>
        </p:nvGrpSpPr>
        <p:grpSpPr bwMode="auto">
          <a:xfrm>
            <a:off x="3429000" y="2209800"/>
            <a:ext cx="1928813" cy="838200"/>
            <a:chOff x="2160" y="1392"/>
            <a:chExt cx="1215" cy="528"/>
          </a:xfrm>
        </p:grpSpPr>
        <p:sp>
          <p:nvSpPr>
            <p:cNvPr id="40979" name="Oval 19"/>
            <p:cNvSpPr>
              <a:spLocks noChangeArrowheads="1"/>
            </p:cNvSpPr>
            <p:nvPr/>
          </p:nvSpPr>
          <p:spPr bwMode="auto">
            <a:xfrm>
              <a:off x="2160" y="1392"/>
              <a:ext cx="576" cy="528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2304" y="14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3120" y="14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2544" y="16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A5DF-2E17-46C2-B0D3-ED2A575A238D}" type="slidenum">
              <a:rPr lang="en-US"/>
              <a:pPr/>
              <a:t>16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Implied FD’s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46482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Motivation</a:t>
            </a:r>
            <a:r>
              <a:rPr lang="en-US" dirty="0"/>
              <a:t>: “normalization,” the process where we break a relation schema into two or more schemas.</a:t>
            </a:r>
          </a:p>
          <a:p>
            <a:r>
              <a:rPr lang="en-US" dirty="0"/>
              <a:t>Example: </a:t>
            </a:r>
            <a:r>
              <a:rPr lang="en-US" i="1" dirty="0"/>
              <a:t>ABCD</a:t>
            </a:r>
            <a:r>
              <a:rPr lang="en-US" dirty="0"/>
              <a:t>  with FD’s </a:t>
            </a:r>
            <a:r>
              <a:rPr lang="en-US" i="1" dirty="0">
                <a:solidFill>
                  <a:schemeClr val="accent1"/>
                </a:solidFill>
              </a:rPr>
              <a:t>AB 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dirty="0"/>
              <a:t>,         </a:t>
            </a:r>
            <a:r>
              <a:rPr lang="en-US" i="1" dirty="0">
                <a:solidFill>
                  <a:schemeClr val="accent1"/>
                </a:solidFill>
              </a:rPr>
              <a:t>C 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i="1" dirty="0">
                <a:solidFill>
                  <a:schemeClr val="accent1"/>
                </a:solidFill>
              </a:rPr>
              <a:t>D</a:t>
            </a:r>
            <a:r>
              <a:rPr lang="en-US" dirty="0"/>
              <a:t>, and </a:t>
            </a:r>
            <a:r>
              <a:rPr lang="en-US" i="1" dirty="0">
                <a:solidFill>
                  <a:schemeClr val="accent1"/>
                </a:solidFill>
              </a:rPr>
              <a:t>D 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Decompose into </a:t>
            </a:r>
            <a:r>
              <a:rPr lang="en-US" i="1" dirty="0"/>
              <a:t>ABC</a:t>
            </a:r>
            <a:r>
              <a:rPr lang="en-US" dirty="0"/>
              <a:t>, </a:t>
            </a:r>
            <a:r>
              <a:rPr lang="en-US" i="1" dirty="0"/>
              <a:t>AD</a:t>
            </a:r>
            <a:r>
              <a:rPr lang="en-US" dirty="0"/>
              <a:t>.  What FD’s hold in </a:t>
            </a:r>
            <a:r>
              <a:rPr lang="en-US" i="1" dirty="0"/>
              <a:t>ABC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Not only </a:t>
            </a:r>
            <a:r>
              <a:rPr lang="en-US" i="1" dirty="0">
                <a:solidFill>
                  <a:schemeClr val="accent1"/>
                </a:solidFill>
              </a:rPr>
              <a:t>AB 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dirty="0"/>
              <a:t>, but also </a:t>
            </a:r>
            <a:r>
              <a:rPr lang="en-US" i="1" dirty="0">
                <a:solidFill>
                  <a:srgbClr val="FF0000"/>
                </a:solidFill>
              </a:rPr>
              <a:t>C 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EF8E-47AB-4561-B4B5-00344505F485}" type="slidenum">
              <a:rPr lang="en-US"/>
              <a:pPr/>
              <a:t>17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590800" y="4191000"/>
            <a:ext cx="99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a</a:t>
            </a:r>
            <a:r>
              <a:rPr lang="en-US" sz="2800" baseline="-25000"/>
              <a:t>1</a:t>
            </a:r>
            <a:r>
              <a:rPr lang="en-US" sz="2800"/>
              <a:t>b</a:t>
            </a:r>
            <a:r>
              <a:rPr lang="en-US" sz="2800" baseline="-25000"/>
              <a:t>1</a:t>
            </a:r>
            <a:r>
              <a:rPr lang="en-US" sz="2800"/>
              <a:t>c</a:t>
            </a:r>
            <a:endParaRPr lang="en-US" sz="2800" baseline="-2500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98525" y="4171950"/>
            <a:ext cx="820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ABC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1062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ABCD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419600" y="4191000"/>
            <a:ext cx="99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a</a:t>
            </a:r>
            <a:r>
              <a:rPr lang="en-US" sz="2800" baseline="-25000"/>
              <a:t>2</a:t>
            </a:r>
            <a:r>
              <a:rPr lang="en-US" sz="2800"/>
              <a:t>b</a:t>
            </a:r>
            <a:r>
              <a:rPr lang="en-US" sz="2800" baseline="-25000"/>
              <a:t>2</a:t>
            </a:r>
            <a:r>
              <a:rPr lang="en-US" sz="2800"/>
              <a:t>c</a:t>
            </a:r>
            <a:endParaRPr lang="en-US" sz="2800" baseline="-25000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362200" y="5181600"/>
            <a:ext cx="48736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Thus, tuples in the projection</a:t>
            </a:r>
          </a:p>
          <a:p>
            <a:r>
              <a:rPr lang="en-US" sz="2800"/>
              <a:t>with equal C’s have equal A’s;</a:t>
            </a:r>
          </a:p>
          <a:p>
            <a:r>
              <a:rPr lang="en-US" sz="2800" i="1">
                <a:solidFill>
                  <a:srgbClr val="00CC99"/>
                </a:solidFill>
              </a:rPr>
              <a:t>C </a:t>
            </a:r>
            <a:r>
              <a:rPr lang="en-US" sz="2800">
                <a:solidFill>
                  <a:srgbClr val="00CC99"/>
                </a:solidFill>
              </a:rPr>
              <a:t>-&gt;</a:t>
            </a:r>
            <a:r>
              <a:rPr lang="en-US" sz="2800" i="1">
                <a:solidFill>
                  <a:srgbClr val="00CC99"/>
                </a:solidFill>
              </a:rPr>
              <a:t> A</a:t>
            </a:r>
            <a:r>
              <a:rPr lang="en-US" sz="2800"/>
              <a:t>.</a:t>
            </a:r>
          </a:p>
        </p:txBody>
      </p:sp>
      <p:grpSp>
        <p:nvGrpSpPr>
          <p:cNvPr id="58390" name="Group 22"/>
          <p:cNvGrpSpPr>
            <a:grpSpLocks/>
          </p:cNvGrpSpPr>
          <p:nvPr/>
        </p:nvGrpSpPr>
        <p:grpSpPr bwMode="auto">
          <a:xfrm>
            <a:off x="1524000" y="2362200"/>
            <a:ext cx="4067175" cy="1828800"/>
            <a:chOff x="960" y="1488"/>
            <a:chExt cx="2562" cy="1152"/>
          </a:xfrm>
        </p:grpSpPr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1536" y="1488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a</a:t>
              </a:r>
              <a:r>
                <a:rPr lang="en-US" sz="2800" baseline="-25000"/>
                <a:t>1</a:t>
              </a:r>
              <a:r>
                <a:rPr lang="en-US" sz="2800"/>
                <a:t>b</a:t>
              </a:r>
              <a:r>
                <a:rPr lang="en-US" sz="2800" baseline="-25000"/>
                <a:t>1</a:t>
              </a:r>
              <a:r>
                <a:rPr lang="en-US" sz="2800"/>
                <a:t>cd</a:t>
              </a:r>
              <a:r>
                <a:rPr lang="en-US" sz="2800" baseline="-25000"/>
                <a:t>1</a:t>
              </a:r>
            </a:p>
          </p:txBody>
        </p: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2688" y="1488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a</a:t>
              </a:r>
              <a:r>
                <a:rPr lang="en-US" sz="2800" baseline="-25000"/>
                <a:t>2</a:t>
              </a:r>
              <a:r>
                <a:rPr lang="en-US" sz="2800"/>
                <a:t>b</a:t>
              </a:r>
              <a:r>
                <a:rPr lang="en-US" sz="2800" baseline="-25000"/>
                <a:t>2</a:t>
              </a:r>
              <a:r>
                <a:rPr lang="en-US" sz="2800"/>
                <a:t>cd</a:t>
              </a:r>
              <a:r>
                <a:rPr lang="en-US" sz="2800" baseline="-25000"/>
                <a:t>2</a:t>
              </a:r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960" y="1968"/>
              <a:ext cx="74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comes</a:t>
              </a:r>
            </a:p>
            <a:p>
              <a:r>
                <a:rPr lang="en-US" sz="2800"/>
                <a:t>from</a:t>
              </a: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1872" y="187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>
              <a:off x="3024" y="187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3276600" y="2286000"/>
            <a:ext cx="5767388" cy="946150"/>
            <a:chOff x="2064" y="1440"/>
            <a:chExt cx="3633" cy="596"/>
          </a:xfrm>
        </p:grpSpPr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4128" y="1440"/>
              <a:ext cx="156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1</a:t>
              </a:r>
              <a:r>
                <a:rPr lang="en-US" sz="2800"/>
                <a:t>=d</a:t>
              </a:r>
              <a:r>
                <a:rPr lang="en-US" sz="2800" baseline="-25000"/>
                <a:t>2</a:t>
              </a:r>
              <a:r>
                <a:rPr lang="en-US" sz="2800"/>
                <a:t> because</a:t>
              </a:r>
            </a:p>
            <a:p>
              <a:r>
                <a:rPr lang="en-US" sz="2800" i="1">
                  <a:solidFill>
                    <a:srgbClr val="00CC99"/>
                  </a:solidFill>
                </a:rPr>
                <a:t>C </a:t>
              </a:r>
              <a:r>
                <a:rPr lang="en-US" sz="2800">
                  <a:solidFill>
                    <a:srgbClr val="00CC99"/>
                  </a:solidFill>
                </a:rPr>
                <a:t>-&gt;</a:t>
              </a:r>
              <a:r>
                <a:rPr lang="en-US" sz="2800" i="1">
                  <a:solidFill>
                    <a:srgbClr val="00CC99"/>
                  </a:solidFill>
                </a:rPr>
                <a:t> D</a:t>
              </a:r>
            </a:p>
          </p:txBody>
        </p:sp>
        <p:sp>
          <p:nvSpPr>
            <p:cNvPr id="58383" name="Oval 15"/>
            <p:cNvSpPr>
              <a:spLocks noChangeArrowheads="1"/>
            </p:cNvSpPr>
            <p:nvPr/>
          </p:nvSpPr>
          <p:spPr bwMode="auto">
            <a:xfrm>
              <a:off x="2064" y="1488"/>
              <a:ext cx="336" cy="336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Oval 16"/>
            <p:cNvSpPr>
              <a:spLocks noChangeArrowheads="1"/>
            </p:cNvSpPr>
            <p:nvPr/>
          </p:nvSpPr>
          <p:spPr bwMode="auto">
            <a:xfrm>
              <a:off x="3216" y="1488"/>
              <a:ext cx="336" cy="336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89" name="Group 21"/>
          <p:cNvGrpSpPr>
            <a:grpSpLocks/>
          </p:cNvGrpSpPr>
          <p:nvPr/>
        </p:nvGrpSpPr>
        <p:grpSpPr bwMode="auto">
          <a:xfrm>
            <a:off x="2362200" y="2362200"/>
            <a:ext cx="6738938" cy="1936750"/>
            <a:chOff x="1488" y="1488"/>
            <a:chExt cx="4245" cy="1220"/>
          </a:xfrm>
        </p:grpSpPr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4176" y="2112"/>
              <a:ext cx="155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a</a:t>
              </a:r>
              <a:r>
                <a:rPr lang="en-US" sz="2800" baseline="-25000"/>
                <a:t>1</a:t>
              </a:r>
              <a:r>
                <a:rPr lang="en-US" sz="2800"/>
                <a:t>=a</a:t>
              </a:r>
              <a:r>
                <a:rPr lang="en-US" sz="2800" baseline="-25000"/>
                <a:t>2</a:t>
              </a:r>
              <a:r>
                <a:rPr lang="en-US" sz="2800"/>
                <a:t> because</a:t>
              </a:r>
            </a:p>
            <a:p>
              <a:r>
                <a:rPr lang="en-US" sz="2800" i="1">
                  <a:solidFill>
                    <a:srgbClr val="00CC99"/>
                  </a:solidFill>
                </a:rPr>
                <a:t>D </a:t>
              </a:r>
              <a:r>
                <a:rPr lang="en-US" sz="2800">
                  <a:solidFill>
                    <a:srgbClr val="00CC99"/>
                  </a:solidFill>
                </a:rPr>
                <a:t>-&gt;</a:t>
              </a:r>
              <a:r>
                <a:rPr lang="en-US" sz="2800" i="1">
                  <a:solidFill>
                    <a:srgbClr val="00CC99"/>
                  </a:solidFill>
                </a:rPr>
                <a:t> A</a:t>
              </a:r>
            </a:p>
          </p:txBody>
        </p:sp>
        <p:sp>
          <p:nvSpPr>
            <p:cNvPr id="58385" name="Oval 17"/>
            <p:cNvSpPr>
              <a:spLocks noChangeArrowheads="1"/>
            </p:cNvSpPr>
            <p:nvPr/>
          </p:nvSpPr>
          <p:spPr bwMode="auto">
            <a:xfrm>
              <a:off x="1488" y="1488"/>
              <a:ext cx="336" cy="336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Oval 18"/>
            <p:cNvSpPr>
              <a:spLocks noChangeArrowheads="1"/>
            </p:cNvSpPr>
            <p:nvPr/>
          </p:nvSpPr>
          <p:spPr bwMode="auto">
            <a:xfrm>
              <a:off x="2640" y="1488"/>
              <a:ext cx="336" cy="336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5AFD-AC00-4819-9F6B-590B17F98D74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Idea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Start with given FD’s and find all </a:t>
            </a:r>
            <a:r>
              <a:rPr lang="en-US" i="1">
                <a:solidFill>
                  <a:srgbClr val="FF0066"/>
                </a:solidFill>
              </a:rPr>
              <a:t>nontrivial</a:t>
            </a:r>
            <a:r>
              <a:rPr lang="en-US"/>
              <a:t>  FD’s that follow from the given FD’s.</a:t>
            </a:r>
          </a:p>
          <a:p>
            <a:pPr marL="990600" lvl="1" indent="-533400"/>
            <a:r>
              <a:rPr lang="en-US"/>
              <a:t>Nontrivial = right side not contained in the left.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Restrict to those FD’s that involve only attributes of the projected schema.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7119-C589-4982-9EE8-BF2B76AD82E3}" type="slidenum">
              <a:rPr lang="en-US"/>
              <a:pPr/>
              <a:t>19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Simple, Exponential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58200" cy="44196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For each set of attributes </a:t>
            </a:r>
            <a:r>
              <a:rPr lang="en-US" i="1"/>
              <a:t>X</a:t>
            </a:r>
            <a:r>
              <a:rPr lang="en-US"/>
              <a:t>, compute </a:t>
            </a:r>
            <a:r>
              <a:rPr lang="en-US" i="1"/>
              <a:t>X</a:t>
            </a:r>
            <a:r>
              <a:rPr lang="en-US" i="1" baseline="30000"/>
              <a:t> </a:t>
            </a:r>
            <a:r>
              <a:rPr lang="en-US" baseline="30000"/>
              <a:t>+</a:t>
            </a:r>
            <a:r>
              <a:rPr lang="en-US"/>
              <a:t>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Add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/>
              <a:t>  for all </a:t>
            </a:r>
            <a:r>
              <a:rPr lang="en-US" i="1"/>
              <a:t>A</a:t>
            </a:r>
            <a:r>
              <a:rPr lang="en-US"/>
              <a:t> in </a:t>
            </a:r>
            <a:r>
              <a:rPr lang="en-US" i="1"/>
              <a:t>X </a:t>
            </a:r>
            <a:r>
              <a:rPr lang="en-US" baseline="30000"/>
              <a:t>+</a:t>
            </a:r>
            <a:r>
              <a:rPr lang="en-US"/>
              <a:t> - </a:t>
            </a:r>
            <a:r>
              <a:rPr lang="en-US" i="1"/>
              <a:t>X</a:t>
            </a:r>
            <a:r>
              <a:rPr lang="en-US"/>
              <a:t>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However, drop </a:t>
            </a:r>
            <a:r>
              <a:rPr lang="en-US" i="1">
                <a:solidFill>
                  <a:schemeClr val="accent1"/>
                </a:solidFill>
              </a:rPr>
              <a:t>XY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/>
              <a:t>  whenever we discover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/>
              <a:t>.</a:t>
            </a:r>
          </a:p>
          <a:p>
            <a:pPr marL="990600" lvl="1" indent="-533400">
              <a:buFont typeface="Monotype Sorts" pitchFamily="2" charset="2"/>
              <a:buChar char="u"/>
            </a:pPr>
            <a:r>
              <a:rPr lang="en-US"/>
              <a:t>Because </a:t>
            </a:r>
            <a:r>
              <a:rPr lang="en-US" i="1">
                <a:solidFill>
                  <a:schemeClr val="accent1"/>
                </a:solidFill>
              </a:rPr>
              <a:t>XY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/>
              <a:t>  follows from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/>
              <a:t>  </a:t>
            </a:r>
            <a:r>
              <a:rPr lang="en-US">
                <a:solidFill>
                  <a:srgbClr val="FF9900"/>
                </a:solidFill>
              </a:rPr>
              <a:t>in any projection</a:t>
            </a:r>
            <a:r>
              <a:rPr lang="en-US"/>
              <a:t>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Finally, use only FD’s involving projected attributes.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B02E-92FC-46EE-89A0-EC8ED1AE6CD0}" type="slidenum">
              <a:rPr lang="en-US"/>
              <a:pPr/>
              <a:t>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00CC99"/>
                </a:solidFill>
              </a:rPr>
              <a:t>X</a:t>
            </a:r>
            <a:r>
              <a:rPr lang="en-US" sz="2800" dirty="0">
                <a:solidFill>
                  <a:srgbClr val="00CC99"/>
                </a:solidFill>
              </a:rPr>
              <a:t> -&gt;</a:t>
            </a:r>
            <a:r>
              <a:rPr lang="en-US" sz="2800" i="1" dirty="0">
                <a:solidFill>
                  <a:srgbClr val="00CC99"/>
                </a:solidFill>
              </a:rPr>
              <a:t>Y</a:t>
            </a:r>
            <a:r>
              <a:rPr lang="en-US" sz="2800" i="1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 is an assertion about a relation </a:t>
            </a:r>
            <a:r>
              <a:rPr lang="en-US" sz="2800" i="1" dirty="0"/>
              <a:t>R</a:t>
            </a:r>
            <a:r>
              <a:rPr lang="en-US" sz="2800" dirty="0"/>
              <a:t>  that whenever two tuples of </a:t>
            </a:r>
            <a:r>
              <a:rPr lang="en-US" sz="2800" i="1" dirty="0"/>
              <a:t>R</a:t>
            </a:r>
            <a:r>
              <a:rPr lang="en-US" sz="2800" dirty="0"/>
              <a:t>  agree on all attributes of </a:t>
            </a:r>
            <a:r>
              <a:rPr lang="en-US" sz="2800" i="1" dirty="0"/>
              <a:t>X</a:t>
            </a:r>
            <a:r>
              <a:rPr lang="en-US" sz="2800" dirty="0"/>
              <a:t>, they must also agree on all attributes in </a:t>
            </a:r>
            <a:r>
              <a:rPr lang="en-US" sz="2800" i="1" dirty="0"/>
              <a:t>Y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Say “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-&gt;</a:t>
            </a:r>
            <a:r>
              <a:rPr lang="en-US" sz="2400" i="1" dirty="0">
                <a:solidFill>
                  <a:schemeClr val="accent1"/>
                </a:solidFill>
              </a:rPr>
              <a:t>Y</a:t>
            </a:r>
            <a:r>
              <a:rPr lang="en-US" sz="2400" dirty="0"/>
              <a:t>  holds in </a:t>
            </a:r>
            <a:r>
              <a:rPr lang="en-US" sz="2400" i="1" dirty="0"/>
              <a:t>R</a:t>
            </a:r>
            <a:r>
              <a:rPr lang="en-US" sz="2400" dirty="0"/>
              <a:t>.”</a:t>
            </a:r>
          </a:p>
          <a:p>
            <a:pPr lvl="1"/>
            <a:r>
              <a:rPr lang="en-US" sz="2400" dirty="0">
                <a:solidFill>
                  <a:srgbClr val="FF0066"/>
                </a:solidFill>
              </a:rPr>
              <a:t>Convention</a:t>
            </a:r>
            <a:r>
              <a:rPr lang="en-US" sz="2400" dirty="0"/>
              <a:t>: …, 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, </a:t>
            </a:r>
            <a:r>
              <a:rPr lang="en-US" sz="2400" i="1" dirty="0"/>
              <a:t>Z</a:t>
            </a:r>
            <a:r>
              <a:rPr lang="en-US" sz="2400" dirty="0"/>
              <a:t>  represent sets of attributes;</a:t>
            </a:r>
            <a:r>
              <a:rPr lang="en-US" sz="2400" i="1" dirty="0"/>
              <a:t> 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i="1" dirty="0"/>
              <a:t>C</a:t>
            </a:r>
            <a:r>
              <a:rPr lang="en-US" sz="2400" dirty="0"/>
              <a:t>,… represent single attributes.</a:t>
            </a:r>
          </a:p>
          <a:p>
            <a:pPr lvl="1"/>
            <a:r>
              <a:rPr lang="en-US" sz="2400" dirty="0">
                <a:solidFill>
                  <a:srgbClr val="FF0066"/>
                </a:solidFill>
              </a:rPr>
              <a:t>Convention</a:t>
            </a:r>
            <a:r>
              <a:rPr lang="en-US" sz="2400" dirty="0"/>
              <a:t>: no set formers in sets of attributes, just </a:t>
            </a:r>
            <a:r>
              <a:rPr lang="en-US" sz="2400" i="1" dirty="0"/>
              <a:t>ABC</a:t>
            </a:r>
            <a:r>
              <a:rPr lang="en-US" sz="2400" dirty="0"/>
              <a:t>, rather than {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,</a:t>
            </a:r>
            <a:r>
              <a:rPr lang="en-US" sz="2400" i="1" dirty="0"/>
              <a:t>C </a:t>
            </a:r>
            <a:r>
              <a:rPr lang="en-US" sz="2400" dirty="0"/>
              <a:t>}.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988F-4BCC-405D-83D2-351B5BAE1524}" type="slidenum">
              <a:rPr lang="en-US"/>
              <a:pPr/>
              <a:t>20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Tricks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need to compute the closure of the empty set or of the set of all attributes.</a:t>
            </a:r>
          </a:p>
          <a:p>
            <a:r>
              <a:rPr lang="en-US"/>
              <a:t>If we find </a:t>
            </a:r>
            <a:r>
              <a:rPr lang="en-US" i="1"/>
              <a:t>X</a:t>
            </a:r>
            <a:r>
              <a:rPr lang="en-US" baseline="30000"/>
              <a:t> +</a:t>
            </a:r>
            <a:r>
              <a:rPr lang="en-US"/>
              <a:t> = all attributes, so is the closure of any superset of </a:t>
            </a:r>
            <a:r>
              <a:rPr lang="en-US" i="1"/>
              <a:t>X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C8EF-ECF8-4B18-AB3C-24E650973EB0}" type="slidenum">
              <a:rPr lang="en-US"/>
              <a:pPr/>
              <a:t>21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Projecting FD’s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495800"/>
          </a:xfrm>
        </p:spPr>
        <p:txBody>
          <a:bodyPr/>
          <a:lstStyle/>
          <a:p>
            <a:r>
              <a:rPr lang="en-US" i="1"/>
              <a:t>ABC</a:t>
            </a:r>
            <a:r>
              <a:rPr lang="en-US"/>
              <a:t>  with FD’s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  and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/>
              <a:t>.  Project onto </a:t>
            </a:r>
            <a:r>
              <a:rPr lang="en-US" i="1"/>
              <a:t>AC</a:t>
            </a:r>
            <a:r>
              <a:rPr lang="en-US"/>
              <a:t>.</a:t>
            </a:r>
          </a:p>
          <a:p>
            <a:pPr lvl="1"/>
            <a:r>
              <a:rPr lang="en-US" i="1"/>
              <a:t>A</a:t>
            </a:r>
            <a:r>
              <a:rPr lang="en-US" baseline="30000"/>
              <a:t> +</a:t>
            </a:r>
            <a:r>
              <a:rPr lang="en-US"/>
              <a:t>=</a:t>
            </a:r>
            <a:r>
              <a:rPr lang="en-US" i="1"/>
              <a:t>ABC</a:t>
            </a:r>
            <a:r>
              <a:rPr lang="en-US"/>
              <a:t> ; yields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,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/>
              <a:t>.</a:t>
            </a:r>
          </a:p>
          <a:p>
            <a:pPr lvl="2"/>
            <a:r>
              <a:rPr lang="en-US"/>
              <a:t>We do not need to compute </a:t>
            </a:r>
            <a:r>
              <a:rPr lang="en-US" i="1"/>
              <a:t>AB </a:t>
            </a:r>
            <a:r>
              <a:rPr lang="en-US" baseline="30000"/>
              <a:t>+</a:t>
            </a:r>
            <a:r>
              <a:rPr lang="en-US"/>
              <a:t> or </a:t>
            </a:r>
            <a:r>
              <a:rPr lang="en-US" i="1"/>
              <a:t>AC </a:t>
            </a:r>
            <a:r>
              <a:rPr lang="en-US" baseline="30000"/>
              <a:t>+</a:t>
            </a:r>
            <a:r>
              <a:rPr lang="en-US"/>
              <a:t>.</a:t>
            </a:r>
          </a:p>
          <a:p>
            <a:pPr lvl="1"/>
            <a:r>
              <a:rPr lang="en-US" i="1"/>
              <a:t>B</a:t>
            </a:r>
            <a:r>
              <a:rPr lang="en-US" baseline="30000"/>
              <a:t> +</a:t>
            </a:r>
            <a:r>
              <a:rPr lang="en-US"/>
              <a:t>=</a:t>
            </a:r>
            <a:r>
              <a:rPr lang="en-US" i="1"/>
              <a:t>BC</a:t>
            </a:r>
            <a:r>
              <a:rPr lang="en-US"/>
              <a:t> ; yields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/>
              <a:t>.</a:t>
            </a:r>
          </a:p>
          <a:p>
            <a:pPr lvl="1"/>
            <a:r>
              <a:rPr lang="en-US" i="1"/>
              <a:t>C </a:t>
            </a:r>
            <a:r>
              <a:rPr lang="en-US" baseline="30000"/>
              <a:t>+</a:t>
            </a:r>
            <a:r>
              <a:rPr lang="en-US"/>
              <a:t>=</a:t>
            </a:r>
            <a:r>
              <a:rPr lang="en-US" i="1"/>
              <a:t>C </a:t>
            </a:r>
            <a:r>
              <a:rPr lang="en-US"/>
              <a:t>; yields nothing.</a:t>
            </a:r>
          </a:p>
          <a:p>
            <a:pPr lvl="1"/>
            <a:r>
              <a:rPr lang="en-US" i="1"/>
              <a:t>BC</a:t>
            </a:r>
            <a:r>
              <a:rPr lang="en-US" baseline="30000"/>
              <a:t> +</a:t>
            </a:r>
            <a:r>
              <a:rPr lang="en-US"/>
              <a:t>=</a:t>
            </a:r>
            <a:r>
              <a:rPr lang="en-US" i="1"/>
              <a:t>BC </a:t>
            </a:r>
            <a:r>
              <a:rPr lang="en-US"/>
              <a:t>; yields nothing.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2E7-D3FA-4D61-80C9-8A5467A5D2DF}" type="slidenum">
              <a:rPr lang="en-US"/>
              <a:pPr/>
              <a:t>22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-- Continued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Resulting FD’s: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 -&gt;</a:t>
            </a:r>
            <a:r>
              <a:rPr lang="en-US" i="1" dirty="0">
                <a:solidFill>
                  <a:schemeClr val="accent1"/>
                </a:solidFill>
              </a:rPr>
              <a:t>B</a:t>
            </a:r>
            <a:r>
              <a:rPr lang="en-US" dirty="0"/>
              <a:t>,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 -&gt;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dirty="0"/>
              <a:t>, </a:t>
            </a:r>
            <a:r>
              <a:rPr lang="en-US" i="1" dirty="0">
                <a:solidFill>
                  <a:schemeClr val="accent1"/>
                </a:solidFill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 -&gt;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dirty="0"/>
              <a:t>.</a:t>
            </a:r>
          </a:p>
          <a:p>
            <a:r>
              <a:rPr lang="en-US" dirty="0"/>
              <a:t>Projection onto </a:t>
            </a:r>
            <a:r>
              <a:rPr lang="en-US" i="1" dirty="0"/>
              <a:t>AC</a:t>
            </a:r>
            <a:r>
              <a:rPr lang="en-US" dirty="0"/>
              <a:t> :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 -&gt;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FD that involves a subset of {</a:t>
            </a:r>
            <a:r>
              <a:rPr lang="en-US" i="1" dirty="0"/>
              <a:t>A</a:t>
            </a:r>
            <a:r>
              <a:rPr lang="en-US" dirty="0"/>
              <a:t>,</a:t>
            </a:r>
            <a:r>
              <a:rPr lang="en-US" i="1" dirty="0"/>
              <a:t>C</a:t>
            </a:r>
            <a:r>
              <a:rPr lang="en-US" dirty="0"/>
              <a:t> }.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6C8-4E7F-4271-9109-6870E36CDC34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Geometric View of FD’s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Imagine the set of all </a:t>
            </a:r>
            <a:r>
              <a:rPr lang="en-US" i="1">
                <a:solidFill>
                  <a:srgbClr val="FF0066"/>
                </a:solidFill>
              </a:rPr>
              <a:t>instances</a:t>
            </a:r>
            <a:r>
              <a:rPr lang="en-US"/>
              <a:t>  of a particular relation.</a:t>
            </a:r>
          </a:p>
          <a:p>
            <a:r>
              <a:rPr lang="en-US"/>
              <a:t>That is, all finite sets of tuples that have the proper number of components.</a:t>
            </a:r>
          </a:p>
          <a:p>
            <a:r>
              <a:rPr lang="en-US"/>
              <a:t>Each instance is a point in this space.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4466-3F73-4280-BEAF-3A55019D702B}" type="slidenum">
              <a:rPr lang="en-US"/>
              <a:pPr/>
              <a:t>24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R(A,B)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2286000" y="2438400"/>
            <a:ext cx="502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641725" y="297815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{(1,2), (3,4)}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200400" y="4038600"/>
            <a:ext cx="42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{}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505200" y="5334000"/>
            <a:ext cx="237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{(1,2), (3,4), (1,3)}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486400" y="3962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{(5,1)}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8510-4631-4818-BBC9-17E8818E5FF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FD is a Subset of Instances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For each FD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/>
              <a:t>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/>
              <a:t>  there is a subset of all instances that satisfy the FD.</a:t>
            </a:r>
          </a:p>
          <a:p>
            <a:pPr marL="609600" indent="-609600"/>
            <a:r>
              <a:rPr lang="en-US"/>
              <a:t>We can represent an FD by a region in the space.</a:t>
            </a:r>
          </a:p>
          <a:p>
            <a:pPr marL="609600" indent="-609600"/>
            <a:r>
              <a:rPr lang="en-US"/>
              <a:t>Trivial FD = an FD that is represented by the entire space.</a:t>
            </a:r>
          </a:p>
          <a:p>
            <a:pPr marL="990600" lvl="1" indent="-533400"/>
            <a:r>
              <a:rPr lang="en-US"/>
              <a:t>Example: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B5D4-B28C-4A6A-A2C4-060D69004FC3}" type="slidenum">
              <a:rPr lang="en-US"/>
              <a:pPr/>
              <a:t>26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solidFill>
                  <a:schemeClr val="accent1"/>
                </a:solidFill>
              </a:rPr>
              <a:t>A -&gt; B</a:t>
            </a:r>
            <a:r>
              <a:rPr lang="en-US"/>
              <a:t> for R(A,B)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2286000" y="2438400"/>
            <a:ext cx="502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641725" y="297815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{(1,2), (3,4)}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200400" y="4038600"/>
            <a:ext cx="42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{}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505200" y="5334000"/>
            <a:ext cx="237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{(1,2), (3,4), (1,3)}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486400" y="3962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{(5,1)}</a:t>
            </a:r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3200400" y="2895600"/>
            <a:ext cx="3276600" cy="1905000"/>
          </a:xfrm>
          <a:prstGeom prst="roundRect">
            <a:avLst>
              <a:gd name="adj" fmla="val 16667"/>
            </a:avLst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A -&gt;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DE6-DB03-4C2B-AA86-CD23EA0E4CE9}" type="slidenum">
              <a:rPr lang="en-US"/>
              <a:pPr/>
              <a:t>27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Sets of FD’s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each FD is a set of relation instances, then a collection of FD’s corresponds to the intersection of those sets.</a:t>
            </a:r>
          </a:p>
          <a:p>
            <a:pPr lvl="1"/>
            <a:r>
              <a:rPr lang="en-US"/>
              <a:t>Intersection = all instances that satisfy all of the FD’s.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7208-E13F-481E-9DE0-6E169FFCFBBB}" type="slidenum">
              <a:rPr lang="en-US"/>
              <a:pPr/>
              <a:t>28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1447800" y="2209800"/>
            <a:ext cx="6019800" cy="419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2971800" y="2895600"/>
            <a:ext cx="2209800" cy="2133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A-&gt;B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267200" y="3352800"/>
            <a:ext cx="2438400" cy="1981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B-&gt;C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3962400" y="4191000"/>
            <a:ext cx="1905000" cy="20574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CD-&gt;A</a:t>
            </a:r>
          </a:p>
        </p:txBody>
      </p:sp>
      <p:grpSp>
        <p:nvGrpSpPr>
          <p:cNvPr id="53260" name="Group 12"/>
          <p:cNvGrpSpPr>
            <a:grpSpLocks/>
          </p:cNvGrpSpPr>
          <p:nvPr/>
        </p:nvGrpSpPr>
        <p:grpSpPr bwMode="auto">
          <a:xfrm>
            <a:off x="381000" y="1828800"/>
            <a:ext cx="4267200" cy="2667000"/>
            <a:chOff x="240" y="1152"/>
            <a:chExt cx="2688" cy="1680"/>
          </a:xfrm>
        </p:grpSpPr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240" y="1152"/>
              <a:ext cx="178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Instances satisfying</a:t>
              </a:r>
            </a:p>
            <a:p>
              <a:r>
                <a:rPr lang="en-US">
                  <a:solidFill>
                    <a:schemeClr val="accent1"/>
                  </a:solidFill>
                </a:rPr>
                <a:t>A-&gt;B</a:t>
              </a:r>
              <a:r>
                <a:rPr lang="en-US"/>
                <a:t>, </a:t>
              </a:r>
              <a:r>
                <a:rPr lang="en-US">
                  <a:solidFill>
                    <a:schemeClr val="accent1"/>
                  </a:solidFill>
                </a:rPr>
                <a:t>B-&gt;C</a:t>
              </a:r>
              <a:r>
                <a:rPr lang="en-US"/>
                <a:t>, and</a:t>
              </a:r>
            </a:p>
            <a:p>
              <a:r>
                <a:rPr lang="en-US">
                  <a:solidFill>
                    <a:schemeClr val="accent1"/>
                  </a:solidFill>
                </a:rPr>
                <a:t>CD-&gt;A</a:t>
              </a:r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>
              <a:off x="1200" y="1728"/>
              <a:ext cx="172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D6A4-8C91-4CEE-B791-D94CDA0BCB30}" type="slidenum">
              <a:rPr lang="en-US"/>
              <a:pPr/>
              <a:t>29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of FD’s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If an FD </a:t>
            </a:r>
            <a:r>
              <a:rPr lang="en-US" i="1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  follows from FD’s     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 baseline="-25000">
                <a:solidFill>
                  <a:schemeClr val="accent1"/>
                </a:solidFill>
              </a:rPr>
              <a:t>1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 baseline="-25000">
                <a:solidFill>
                  <a:schemeClr val="accent1"/>
                </a:solidFill>
              </a:rPr>
              <a:t>1</a:t>
            </a:r>
            <a:r>
              <a:rPr lang="en-US"/>
              <a:t>,…,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 i="1" baseline="-25000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 i="1" baseline="-25000">
                <a:solidFill>
                  <a:schemeClr val="accent1"/>
                </a:solidFill>
              </a:rPr>
              <a:t>n</a:t>
            </a:r>
            <a:r>
              <a:rPr lang="en-US" i="1" baseline="-25000"/>
              <a:t> </a:t>
            </a:r>
            <a:r>
              <a:rPr lang="en-US"/>
              <a:t>, then the region in the space of instances for </a:t>
            </a:r>
            <a:r>
              <a:rPr lang="en-US" i="1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  must include the intersection of the regions for the FD’s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 i="1" baseline="-25000">
                <a:solidFill>
                  <a:schemeClr val="accent1"/>
                </a:solidFill>
              </a:rPr>
              <a:t>i</a:t>
            </a:r>
            <a:r>
              <a:rPr lang="en-US" baseline="-25000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 i="1" baseline="-25000">
                <a:solidFill>
                  <a:schemeClr val="accent1"/>
                </a:solidFill>
              </a:rPr>
              <a:t>i</a:t>
            </a:r>
            <a:r>
              <a:rPr lang="en-US" i="1" baseline="-25000"/>
              <a:t> 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That is, every instance satisfying all the FD’s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 i="1" baseline="-25000">
                <a:solidFill>
                  <a:schemeClr val="accent1"/>
                </a:solidFill>
              </a:rPr>
              <a:t>i</a:t>
            </a:r>
            <a:r>
              <a:rPr lang="en-US" baseline="-25000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 i="1" baseline="-25000">
                <a:solidFill>
                  <a:schemeClr val="accent1"/>
                </a:solidFill>
              </a:rPr>
              <a:t>i</a:t>
            </a:r>
            <a:r>
              <a:rPr lang="en-US" i="1" baseline="-25000"/>
              <a:t>  </a:t>
            </a:r>
            <a:r>
              <a:rPr lang="en-US"/>
              <a:t>surely satisfies </a:t>
            </a:r>
            <a:r>
              <a:rPr lang="en-US" i="1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But an instance could satisfy </a:t>
            </a:r>
            <a:r>
              <a:rPr lang="en-US" i="1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, yet not be in this intersection.</a:t>
            </a:r>
            <a:endParaRPr lang="en-US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7BD7-558F-47E1-AB3F-57FEBE5389B3}" type="slidenum">
              <a:rPr lang="en-US"/>
              <a:pPr/>
              <a:t>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Right Sides of FD’s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i="1" dirty="0">
                <a:solidFill>
                  <a:srgbClr val="00CC99"/>
                </a:solidFill>
              </a:rPr>
              <a:t>X</a:t>
            </a:r>
            <a:r>
              <a:rPr lang="en-US" dirty="0">
                <a:solidFill>
                  <a:srgbClr val="00CC99"/>
                </a:solidFill>
              </a:rPr>
              <a:t>-&gt;</a:t>
            </a:r>
            <a:r>
              <a:rPr lang="en-US" i="1" dirty="0">
                <a:solidFill>
                  <a:srgbClr val="00CC99"/>
                </a:solidFill>
              </a:rPr>
              <a:t>A</a:t>
            </a:r>
            <a:r>
              <a:rPr lang="en-US" baseline="-25000" dirty="0">
                <a:solidFill>
                  <a:srgbClr val="00CC99"/>
                </a:solidFill>
              </a:rPr>
              <a:t>1</a:t>
            </a:r>
            <a:r>
              <a:rPr lang="en-US" i="1" dirty="0">
                <a:solidFill>
                  <a:srgbClr val="00CC99"/>
                </a:solidFill>
              </a:rPr>
              <a:t>A</a:t>
            </a:r>
            <a:r>
              <a:rPr lang="en-US" baseline="-25000" dirty="0">
                <a:solidFill>
                  <a:srgbClr val="00CC99"/>
                </a:solidFill>
              </a:rPr>
              <a:t>2</a:t>
            </a:r>
            <a:r>
              <a:rPr lang="en-US" dirty="0">
                <a:solidFill>
                  <a:srgbClr val="00CC99"/>
                </a:solidFill>
              </a:rPr>
              <a:t>…</a:t>
            </a:r>
            <a:r>
              <a:rPr lang="en-US" i="1" dirty="0">
                <a:solidFill>
                  <a:srgbClr val="00CC99"/>
                </a:solidFill>
              </a:rPr>
              <a:t>A</a:t>
            </a:r>
            <a:r>
              <a:rPr lang="en-US" i="1" baseline="-25000" dirty="0">
                <a:solidFill>
                  <a:srgbClr val="00CC99"/>
                </a:solidFill>
              </a:rPr>
              <a:t>n</a:t>
            </a:r>
            <a:r>
              <a:rPr lang="en-US" dirty="0"/>
              <a:t>  holds for </a:t>
            </a:r>
            <a:r>
              <a:rPr lang="en-US" i="1" dirty="0"/>
              <a:t>R</a:t>
            </a:r>
            <a:r>
              <a:rPr lang="en-US" dirty="0"/>
              <a:t>  exactly when each of </a:t>
            </a:r>
            <a:r>
              <a:rPr lang="en-US" i="1" dirty="0">
                <a:solidFill>
                  <a:srgbClr val="00CC99"/>
                </a:solidFill>
              </a:rPr>
              <a:t>X</a:t>
            </a:r>
            <a:r>
              <a:rPr lang="en-US" dirty="0">
                <a:solidFill>
                  <a:srgbClr val="00CC99"/>
                </a:solidFill>
              </a:rPr>
              <a:t>-&gt;</a:t>
            </a:r>
            <a:r>
              <a:rPr lang="en-US" i="1" dirty="0">
                <a:solidFill>
                  <a:srgbClr val="00CC99"/>
                </a:solidFill>
              </a:rPr>
              <a:t>A</a:t>
            </a:r>
            <a:r>
              <a:rPr lang="en-US" baseline="-25000" dirty="0">
                <a:solidFill>
                  <a:srgbClr val="00CC99"/>
                </a:solidFill>
              </a:rPr>
              <a:t>1</a:t>
            </a:r>
            <a:r>
              <a:rPr lang="en-US" dirty="0"/>
              <a:t>, </a:t>
            </a:r>
            <a:r>
              <a:rPr lang="en-US" i="1" dirty="0">
                <a:solidFill>
                  <a:srgbClr val="00CC99"/>
                </a:solidFill>
              </a:rPr>
              <a:t>X</a:t>
            </a:r>
            <a:r>
              <a:rPr lang="en-US" dirty="0">
                <a:solidFill>
                  <a:srgbClr val="00CC99"/>
                </a:solidFill>
              </a:rPr>
              <a:t>-&gt;</a:t>
            </a:r>
            <a:r>
              <a:rPr lang="en-US" i="1" dirty="0">
                <a:solidFill>
                  <a:srgbClr val="00CC99"/>
                </a:solidFill>
              </a:rPr>
              <a:t>A</a:t>
            </a:r>
            <a:r>
              <a:rPr lang="en-US" baseline="-25000" dirty="0">
                <a:solidFill>
                  <a:srgbClr val="00CC99"/>
                </a:solidFill>
              </a:rPr>
              <a:t>2</a:t>
            </a:r>
            <a:r>
              <a:rPr lang="en-US" dirty="0"/>
              <a:t>,…, </a:t>
            </a:r>
            <a:r>
              <a:rPr lang="en-US" i="1" dirty="0">
                <a:solidFill>
                  <a:srgbClr val="00CC99"/>
                </a:solidFill>
              </a:rPr>
              <a:t>X</a:t>
            </a:r>
            <a:r>
              <a:rPr lang="en-US" dirty="0">
                <a:solidFill>
                  <a:srgbClr val="00CC99"/>
                </a:solidFill>
              </a:rPr>
              <a:t>-&gt;</a:t>
            </a:r>
            <a:r>
              <a:rPr lang="en-US" i="1" dirty="0">
                <a:solidFill>
                  <a:srgbClr val="00CC99"/>
                </a:solidFill>
              </a:rPr>
              <a:t>A</a:t>
            </a:r>
            <a:r>
              <a:rPr lang="en-US" i="1" baseline="-25000" dirty="0">
                <a:solidFill>
                  <a:srgbClr val="00CC99"/>
                </a:solidFill>
              </a:rPr>
              <a:t>n</a:t>
            </a:r>
            <a:r>
              <a:rPr lang="en-US" dirty="0"/>
              <a:t>  hold for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i="1" dirty="0">
                <a:solidFill>
                  <a:srgbClr val="00CC99"/>
                </a:solidFill>
              </a:rPr>
              <a:t>A</a:t>
            </a:r>
            <a:r>
              <a:rPr lang="en-US" dirty="0">
                <a:solidFill>
                  <a:srgbClr val="00CC99"/>
                </a:solidFill>
              </a:rPr>
              <a:t>-&gt;</a:t>
            </a:r>
            <a:r>
              <a:rPr lang="en-US" i="1" dirty="0">
                <a:solidFill>
                  <a:srgbClr val="00CC99"/>
                </a:solidFill>
              </a:rPr>
              <a:t>BC</a:t>
            </a:r>
            <a:r>
              <a:rPr lang="en-US" dirty="0"/>
              <a:t>  is equivalent to </a:t>
            </a:r>
            <a:r>
              <a:rPr lang="en-US" i="1" dirty="0">
                <a:solidFill>
                  <a:srgbClr val="00CC99"/>
                </a:solidFill>
              </a:rPr>
              <a:t>A</a:t>
            </a:r>
            <a:r>
              <a:rPr lang="en-US" dirty="0">
                <a:solidFill>
                  <a:srgbClr val="00CC99"/>
                </a:solidFill>
              </a:rPr>
              <a:t>-&gt;</a:t>
            </a:r>
            <a:r>
              <a:rPr lang="en-US" i="1" dirty="0">
                <a:solidFill>
                  <a:srgbClr val="00CC99"/>
                </a:solidFill>
              </a:rPr>
              <a:t>B </a:t>
            </a:r>
            <a:r>
              <a:rPr lang="en-US" dirty="0"/>
              <a:t> and </a:t>
            </a:r>
            <a:r>
              <a:rPr lang="en-US" i="1" dirty="0">
                <a:solidFill>
                  <a:srgbClr val="00CC99"/>
                </a:solidFill>
              </a:rPr>
              <a:t>A</a:t>
            </a:r>
            <a:r>
              <a:rPr lang="en-US" dirty="0">
                <a:solidFill>
                  <a:srgbClr val="00CC99"/>
                </a:solidFill>
              </a:rPr>
              <a:t>-&gt;</a:t>
            </a:r>
            <a:r>
              <a:rPr lang="en-US" i="1" dirty="0">
                <a:solidFill>
                  <a:srgbClr val="00CC99"/>
                </a:solidFill>
              </a:rPr>
              <a:t>C</a:t>
            </a:r>
            <a:r>
              <a:rPr lang="en-US" dirty="0"/>
              <a:t>.</a:t>
            </a:r>
          </a:p>
          <a:p>
            <a:r>
              <a:rPr lang="en-US" dirty="0"/>
              <a:t>There is no splitting rule for left side.</a:t>
            </a:r>
          </a:p>
          <a:p>
            <a:r>
              <a:rPr lang="en-US" dirty="0"/>
              <a:t>We’ll generally express FD’s with singleton right sides.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3C4-F9D5-481A-A575-243C36F1EEFF}" type="slidenum">
              <a:rPr lang="en-US"/>
              <a:pPr/>
              <a:t>30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447800" y="2209800"/>
            <a:ext cx="6019800" cy="419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981200" y="2895600"/>
            <a:ext cx="2971800" cy="2895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A-&gt;B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657600" y="2743200"/>
            <a:ext cx="3200400" cy="3276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B-&gt;C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3352800" y="2819400"/>
            <a:ext cx="1905000" cy="29718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A-&gt;C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9D8D-FDDB-431E-9066-F7D9E8314DF0}" type="slidenum">
              <a:rPr lang="en-US"/>
              <a:pPr/>
              <a:t>31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Schema Design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 of relational schema design is to avoid anomalies and redundancy.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Update anomaly</a:t>
            </a:r>
            <a:r>
              <a:rPr lang="en-US" i="1"/>
              <a:t> </a:t>
            </a:r>
            <a:r>
              <a:rPr lang="en-US"/>
              <a:t>: one occurrence of a fact is changed, but not all occurrences.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Deletion anomaly</a:t>
            </a:r>
            <a:r>
              <a:rPr lang="en-US"/>
              <a:t> : valid fact is lost when a tuple is deleted.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7246-310E-43F2-96FA-C71A1472EAF1}" type="slidenum">
              <a:rPr lang="en-US"/>
              <a:pPr/>
              <a:t>32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Bad Design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17525" y="2090738"/>
            <a:ext cx="79644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Drinkers(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addr, </a:t>
            </a:r>
            <a:r>
              <a:rPr lang="en-US" u="sng">
                <a:solidFill>
                  <a:srgbClr val="CC00CC"/>
                </a:solidFill>
              </a:rPr>
              <a:t>beersLiked</a:t>
            </a:r>
            <a:r>
              <a:rPr lang="en-US">
                <a:solidFill>
                  <a:srgbClr val="CC00CC"/>
                </a:solidFill>
              </a:rPr>
              <a:t>, manf, favBeer)</a:t>
            </a:r>
          </a:p>
          <a:p>
            <a:endParaRPr lang="en-US"/>
          </a:p>
          <a:p>
            <a:r>
              <a:rPr lang="en-US"/>
              <a:t>name		addr		beersLiked	manf	favBeer</a:t>
            </a:r>
          </a:p>
          <a:p>
            <a:r>
              <a:rPr lang="en-US"/>
              <a:t>Janeway	Voyager	Bud		A.B.	WickedAle</a:t>
            </a:r>
          </a:p>
          <a:p>
            <a:r>
              <a:rPr lang="en-US"/>
              <a:t>Janeway	</a:t>
            </a:r>
            <a:r>
              <a:rPr lang="en-US">
                <a:solidFill>
                  <a:srgbClr val="FF9900"/>
                </a:solidFill>
              </a:rPr>
              <a:t>???</a:t>
            </a:r>
            <a:r>
              <a:rPr lang="en-US"/>
              <a:t>		WickedAle	Pete’s	</a:t>
            </a:r>
            <a:r>
              <a:rPr lang="en-US">
                <a:solidFill>
                  <a:srgbClr val="FF9900"/>
                </a:solidFill>
              </a:rPr>
              <a:t>???</a:t>
            </a:r>
          </a:p>
          <a:p>
            <a:r>
              <a:rPr lang="en-US"/>
              <a:t>Spock		Enterprise	Bud		</a:t>
            </a:r>
            <a:r>
              <a:rPr lang="en-US">
                <a:solidFill>
                  <a:srgbClr val="FF9900"/>
                </a:solidFill>
              </a:rPr>
              <a:t>???</a:t>
            </a:r>
            <a:r>
              <a:rPr lang="en-US"/>
              <a:t>	Bud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57200" y="2895600"/>
            <a:ext cx="807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57200" y="3276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981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40386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58674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6934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3725" y="4757738"/>
            <a:ext cx="8242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 is redundant, because each of the </a:t>
            </a:r>
            <a:r>
              <a:rPr lang="en-US">
                <a:solidFill>
                  <a:srgbClr val="FF9900"/>
                </a:solidFill>
              </a:rPr>
              <a:t>???</a:t>
            </a:r>
            <a:r>
              <a:rPr lang="en-US"/>
              <a:t>’s can be figured</a:t>
            </a:r>
          </a:p>
          <a:p>
            <a:r>
              <a:rPr lang="en-US"/>
              <a:t>out by using the FD’s </a:t>
            </a:r>
            <a:r>
              <a:rPr lang="en-US">
                <a:solidFill>
                  <a:schemeClr val="accent1"/>
                </a:solidFill>
              </a:rPr>
              <a:t>name -&gt; addr favBeer</a:t>
            </a:r>
            <a:r>
              <a:rPr lang="en-US"/>
              <a:t> and</a:t>
            </a:r>
          </a:p>
          <a:p>
            <a:r>
              <a:rPr lang="en-US">
                <a:solidFill>
                  <a:schemeClr val="accent1"/>
                </a:solidFill>
              </a:rPr>
              <a:t>beersLiked -&gt; manf</a:t>
            </a:r>
            <a:r>
              <a:rPr lang="en-US"/>
              <a:t>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F149-5B24-41CE-AF3B-4F1A8CA83A43}" type="slidenum">
              <a:rPr lang="en-US"/>
              <a:pPr/>
              <a:t>33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This Bad Design Also</a:t>
            </a:r>
            <a:br>
              <a:rPr lang="en-US"/>
            </a:br>
            <a:r>
              <a:rPr lang="en-US"/>
              <a:t>Exhibits Anomalies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17525" y="2090738"/>
            <a:ext cx="79644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name		addr		beersLiked	manf	favBeer</a:t>
            </a:r>
          </a:p>
          <a:p>
            <a:r>
              <a:rPr lang="en-US"/>
              <a:t>Janeway	Voyager	Bud		A.B.	WickedAle</a:t>
            </a:r>
          </a:p>
          <a:p>
            <a:r>
              <a:rPr lang="en-US"/>
              <a:t>Janeway	Voyager	WickedAle	Pete’s	WickedAle</a:t>
            </a:r>
          </a:p>
          <a:p>
            <a:r>
              <a:rPr lang="en-US"/>
              <a:t>Spock		Enterprise	Bud		A.B.	Bud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457200" y="2895600"/>
            <a:ext cx="807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457200" y="3276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1981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40386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58674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6934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3725" y="4757738"/>
            <a:ext cx="7718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9900"/>
                </a:solidFill>
              </a:rPr>
              <a:t>Update anomaly</a:t>
            </a:r>
            <a:r>
              <a:rPr lang="en-US"/>
              <a:t>: if Janeway is transferred to </a:t>
            </a:r>
            <a:r>
              <a:rPr lang="en-US" i="1"/>
              <a:t>Intrepid</a:t>
            </a:r>
            <a:r>
              <a:rPr lang="en-US"/>
              <a:t>,</a:t>
            </a:r>
          </a:p>
          <a:p>
            <a:r>
              <a:rPr lang="en-US"/>
              <a:t>  will we remember to change each of her tuples?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9900"/>
                </a:solidFill>
              </a:rPr>
              <a:t>Deletion anomaly</a:t>
            </a:r>
            <a:r>
              <a:rPr lang="en-US"/>
              <a:t>: If nobody likes Bud, we lose track</a:t>
            </a:r>
          </a:p>
          <a:p>
            <a:r>
              <a:rPr lang="en-US"/>
              <a:t>  of the fact that Anheuser-Busch manufactures Bud.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E12A-19CF-4B88-AEE3-DB73750D6C74}" type="slidenum">
              <a:rPr lang="en-US"/>
              <a:pPr/>
              <a:t>34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Boyce-Codd Normal Form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say a relation </a:t>
            </a:r>
            <a:r>
              <a:rPr lang="en-US" i="1" dirty="0"/>
              <a:t>R</a:t>
            </a:r>
            <a:r>
              <a:rPr lang="en-US" dirty="0"/>
              <a:t>  is in </a:t>
            </a:r>
            <a:r>
              <a:rPr lang="en-US" i="1" dirty="0">
                <a:solidFill>
                  <a:srgbClr val="FF0066"/>
                </a:solidFill>
              </a:rPr>
              <a:t>BCNF</a:t>
            </a:r>
            <a:r>
              <a:rPr lang="en-US" dirty="0"/>
              <a:t>  if whenever </a:t>
            </a:r>
            <a:r>
              <a:rPr lang="en-US" i="1" dirty="0">
                <a:solidFill>
                  <a:schemeClr val="accent1"/>
                </a:solidFill>
              </a:rPr>
              <a:t>X 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i="1" dirty="0">
                <a:solidFill>
                  <a:schemeClr val="accent1"/>
                </a:solidFill>
              </a:rPr>
              <a:t>Y</a:t>
            </a:r>
            <a:r>
              <a:rPr lang="en-US" i="1" dirty="0"/>
              <a:t>  </a:t>
            </a:r>
            <a:r>
              <a:rPr lang="en-US" dirty="0"/>
              <a:t>is a nontrivial FD that holds in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X </a:t>
            </a:r>
            <a:r>
              <a:rPr lang="en-US" dirty="0"/>
              <a:t> is a </a:t>
            </a:r>
            <a:r>
              <a:rPr lang="en-US" dirty="0" err="1"/>
              <a:t>superkey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Remember:</a:t>
            </a:r>
            <a:r>
              <a:rPr lang="en-US" i="1" dirty="0"/>
              <a:t> </a:t>
            </a:r>
            <a:r>
              <a:rPr lang="en-US" i="1" dirty="0">
                <a:solidFill>
                  <a:srgbClr val="33CC33"/>
                </a:solidFill>
              </a:rPr>
              <a:t>nontrivial</a:t>
            </a:r>
            <a:r>
              <a:rPr lang="en-US" i="1" dirty="0"/>
              <a:t> </a:t>
            </a:r>
            <a:r>
              <a:rPr lang="en-US" dirty="0"/>
              <a:t> means </a:t>
            </a:r>
            <a:r>
              <a:rPr lang="en-US" i="1" dirty="0"/>
              <a:t>Y</a:t>
            </a:r>
            <a:r>
              <a:rPr lang="en-US" dirty="0"/>
              <a:t>  is not contained in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Remember, a </a:t>
            </a:r>
            <a:r>
              <a:rPr lang="en-US" i="1" dirty="0" err="1">
                <a:solidFill>
                  <a:srgbClr val="33CC33"/>
                </a:solidFill>
              </a:rPr>
              <a:t>superkey</a:t>
            </a:r>
            <a:r>
              <a:rPr lang="en-US" dirty="0"/>
              <a:t>  is any superset of a key (not necessarily a proper superset).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855-9548-4D0F-A344-EF624EBE9D21}" type="slidenum">
              <a:rPr lang="en-US"/>
              <a:pPr/>
              <a:t>35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>
                <a:solidFill>
                  <a:srgbClr val="CC00CC"/>
                </a:solidFill>
              </a:rPr>
              <a:t>Drinkers(</a:t>
            </a:r>
            <a:r>
              <a:rPr lang="en-US" sz="2400" u="sng">
                <a:solidFill>
                  <a:srgbClr val="CC00CC"/>
                </a:solidFill>
              </a:rPr>
              <a:t>name</a:t>
            </a:r>
            <a:r>
              <a:rPr lang="en-US" sz="2400">
                <a:solidFill>
                  <a:srgbClr val="CC00CC"/>
                </a:solidFill>
              </a:rPr>
              <a:t>, addr, </a:t>
            </a:r>
            <a:r>
              <a:rPr lang="en-US" sz="2400" u="sng">
                <a:solidFill>
                  <a:srgbClr val="CC00CC"/>
                </a:solidFill>
              </a:rPr>
              <a:t>beersLiked</a:t>
            </a:r>
            <a:r>
              <a:rPr lang="en-US" sz="2400">
                <a:solidFill>
                  <a:srgbClr val="CC00CC"/>
                </a:solidFill>
              </a:rPr>
              <a:t>, manf, favBeer)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FD’s: </a:t>
            </a:r>
            <a:r>
              <a:rPr lang="en-US" sz="2400">
                <a:solidFill>
                  <a:schemeClr val="accent1"/>
                </a:solidFill>
              </a:rPr>
              <a:t>name-&gt;addr favBeer</a:t>
            </a:r>
            <a:r>
              <a:rPr lang="en-US" sz="2400"/>
              <a:t>,   </a:t>
            </a:r>
            <a:r>
              <a:rPr lang="en-US" sz="2400">
                <a:solidFill>
                  <a:schemeClr val="accent1"/>
                </a:solidFill>
              </a:rPr>
              <a:t>beersLiked-&gt;manf</a:t>
            </a:r>
          </a:p>
          <a:p>
            <a:r>
              <a:rPr lang="en-US"/>
              <a:t>Only key is </a:t>
            </a:r>
            <a:r>
              <a:rPr lang="en-US">
                <a:solidFill>
                  <a:srgbClr val="33CC33"/>
                </a:solidFill>
              </a:rPr>
              <a:t>{name, beersLiked}</a:t>
            </a:r>
            <a:r>
              <a:rPr lang="en-US"/>
              <a:t>.</a:t>
            </a:r>
          </a:p>
          <a:p>
            <a:r>
              <a:rPr lang="en-US"/>
              <a:t>In each FD, the left side is </a:t>
            </a:r>
            <a:r>
              <a:rPr lang="en-US" i="1"/>
              <a:t>not</a:t>
            </a:r>
            <a:r>
              <a:rPr lang="en-US"/>
              <a:t>  a superkey.</a:t>
            </a:r>
          </a:p>
          <a:p>
            <a:r>
              <a:rPr lang="en-US"/>
              <a:t>Any one of these FD’s shows </a:t>
            </a:r>
            <a:r>
              <a:rPr lang="en-US" i="1"/>
              <a:t>Drinkers</a:t>
            </a:r>
            <a:r>
              <a:rPr lang="en-US"/>
              <a:t>  is not in BCNF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6BA7-06EB-46E2-B13A-883808122B6E}" type="slidenum">
              <a:rPr lang="en-US"/>
              <a:pPr/>
              <a:t>36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CC00CC"/>
                </a:solidFill>
              </a:rPr>
              <a:t>Beers(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manf, manfAddr)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FD’s: </a:t>
            </a:r>
            <a:r>
              <a:rPr lang="en-US">
                <a:solidFill>
                  <a:schemeClr val="accent1"/>
                </a:solidFill>
              </a:rPr>
              <a:t>name-&gt;manf</a:t>
            </a:r>
            <a:r>
              <a:rPr lang="en-US"/>
              <a:t>,   </a:t>
            </a:r>
            <a:r>
              <a:rPr lang="en-US">
                <a:solidFill>
                  <a:schemeClr val="accent1"/>
                </a:solidFill>
              </a:rPr>
              <a:t>manf-&gt;manfAddr</a:t>
            </a:r>
          </a:p>
          <a:p>
            <a:r>
              <a:rPr lang="en-US"/>
              <a:t>Only key is </a:t>
            </a:r>
            <a:r>
              <a:rPr lang="en-US">
                <a:solidFill>
                  <a:srgbClr val="33CC33"/>
                </a:solidFill>
              </a:rPr>
              <a:t>{name}</a:t>
            </a:r>
            <a:r>
              <a:rPr lang="en-US"/>
              <a:t> .</a:t>
            </a:r>
          </a:p>
          <a:p>
            <a:r>
              <a:rPr lang="en-US">
                <a:solidFill>
                  <a:schemeClr val="accent1"/>
                </a:solidFill>
              </a:rPr>
              <a:t>name-&gt;manf</a:t>
            </a:r>
            <a:r>
              <a:rPr lang="en-US"/>
              <a:t> does not violate BCNF, but </a:t>
            </a:r>
            <a:r>
              <a:rPr lang="en-US">
                <a:solidFill>
                  <a:schemeClr val="accent1"/>
                </a:solidFill>
              </a:rPr>
              <a:t>manf-&gt;manfAddr</a:t>
            </a:r>
            <a:r>
              <a:rPr lang="en-US"/>
              <a:t> does.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4A71-C0A0-4C74-A71E-AD6676AF971E}" type="slidenum">
              <a:rPr lang="en-US"/>
              <a:pPr/>
              <a:t>37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 into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Given: relation </a:t>
            </a:r>
            <a:r>
              <a:rPr lang="en-US" i="1"/>
              <a:t>R</a:t>
            </a:r>
            <a:r>
              <a:rPr lang="en-US"/>
              <a:t>  with FD’s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r>
              <a:rPr lang="en-US"/>
              <a:t>Look among the given FD’s for a BCNF violation </a:t>
            </a:r>
            <a:r>
              <a:rPr lang="en-US" i="1">
                <a:solidFill>
                  <a:schemeClr val="accent1"/>
                </a:solidFill>
              </a:rPr>
              <a:t>X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Y</a:t>
            </a:r>
            <a:r>
              <a:rPr lang="en-US"/>
              <a:t>.</a:t>
            </a:r>
          </a:p>
          <a:p>
            <a:pPr lvl="1"/>
            <a:r>
              <a:rPr lang="en-US"/>
              <a:t>If any FD following from </a:t>
            </a:r>
            <a:r>
              <a:rPr lang="en-US" i="1"/>
              <a:t>F</a:t>
            </a:r>
            <a:r>
              <a:rPr lang="en-US"/>
              <a:t>  violates BCNF, then there will surely be an FD in </a:t>
            </a:r>
            <a:r>
              <a:rPr lang="en-US" i="1"/>
              <a:t>F</a:t>
            </a:r>
            <a:r>
              <a:rPr lang="en-US"/>
              <a:t>  itself that violates BCNF.</a:t>
            </a:r>
          </a:p>
          <a:p>
            <a:r>
              <a:rPr lang="en-US"/>
              <a:t>Compute 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 baseline="30000"/>
              <a:t>+</a:t>
            </a:r>
            <a:r>
              <a:rPr lang="en-US"/>
              <a:t>.</a:t>
            </a:r>
          </a:p>
          <a:p>
            <a:pPr lvl="1"/>
            <a:r>
              <a:rPr lang="en-US"/>
              <a:t>Not all attributes, or else X is a superkey.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E127-5A43-470A-81F0-5F568C273B70}" type="slidenum">
              <a:rPr lang="en-US"/>
              <a:pPr/>
              <a:t>38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Decompose </a:t>
            </a:r>
            <a:r>
              <a:rPr lang="en-US" i="1"/>
              <a:t>R</a:t>
            </a:r>
            <a:r>
              <a:rPr lang="en-US"/>
              <a:t>  Using </a:t>
            </a:r>
            <a:r>
              <a:rPr lang="en-US" i="1"/>
              <a:t>X  </a:t>
            </a:r>
            <a:r>
              <a:rPr lang="en-US"/>
              <a:t>-&gt; </a:t>
            </a:r>
            <a:r>
              <a:rPr lang="en-US" i="1"/>
              <a:t>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Replace </a:t>
            </a:r>
            <a:r>
              <a:rPr lang="en-US" i="1"/>
              <a:t>R</a:t>
            </a:r>
            <a:r>
              <a:rPr lang="en-US"/>
              <a:t>  by relations with schemas: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 =</a:t>
            </a:r>
            <a:r>
              <a:rPr lang="en-US" i="1"/>
              <a:t> X</a:t>
            </a:r>
            <a:r>
              <a:rPr lang="en-US"/>
              <a:t> </a:t>
            </a:r>
            <a:r>
              <a:rPr lang="en-US" baseline="30000"/>
              <a:t>+</a:t>
            </a:r>
            <a:r>
              <a:rPr lang="en-US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= </a:t>
            </a:r>
            <a:r>
              <a:rPr lang="en-US" i="1"/>
              <a:t>R</a:t>
            </a:r>
            <a:r>
              <a:rPr lang="en-US"/>
              <a:t> – (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 baseline="30000"/>
              <a:t>+</a:t>
            </a:r>
            <a:r>
              <a:rPr lang="en-US"/>
              <a:t> – </a:t>
            </a:r>
            <a:r>
              <a:rPr lang="en-US" i="1"/>
              <a:t>X </a:t>
            </a:r>
            <a:r>
              <a:rPr lang="en-US"/>
              <a:t>).</a:t>
            </a:r>
          </a:p>
          <a:p>
            <a:pPr marL="609600" indent="-609600"/>
            <a:r>
              <a:rPr lang="en-US" i="1">
                <a:solidFill>
                  <a:srgbClr val="FF0066"/>
                </a:solidFill>
              </a:rPr>
              <a:t>Project</a:t>
            </a:r>
            <a:r>
              <a:rPr lang="en-US"/>
              <a:t>  given FD’s </a:t>
            </a:r>
            <a:r>
              <a:rPr lang="en-US" i="1"/>
              <a:t>F</a:t>
            </a:r>
            <a:r>
              <a:rPr lang="en-US"/>
              <a:t>  onto the two new relations.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511B-9029-4B35-AD19-778477DE926B}" type="slidenum">
              <a:rPr lang="en-US"/>
              <a:pPr/>
              <a:t>39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 Picture</a:t>
            </a:r>
          </a:p>
        </p:txBody>
      </p:sp>
      <p:sp>
        <p:nvSpPr>
          <p:cNvPr id="68611" name="Rectangle 3" descr="Light horizontal"/>
          <p:cNvSpPr>
            <a:spLocks noChangeArrowheads="1"/>
          </p:cNvSpPr>
          <p:nvPr/>
        </p:nvSpPr>
        <p:spPr bwMode="auto">
          <a:xfrm>
            <a:off x="2362200" y="2743200"/>
            <a:ext cx="2438400" cy="17526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581400" y="2743200"/>
            <a:ext cx="2438400" cy="1752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514600" y="3421063"/>
            <a:ext cx="90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/>
              <a:t>-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 baseline="30000"/>
              <a:t>+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886200" y="34210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953000" y="3421063"/>
            <a:ext cx="89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/>
              <a:t> </a:t>
            </a:r>
            <a:r>
              <a:rPr lang="en-US" baseline="30000"/>
              <a:t>+</a:t>
            </a:r>
            <a:r>
              <a:rPr lang="en-US"/>
              <a:t>-</a:t>
            </a:r>
            <a:r>
              <a:rPr lang="en-US" i="1"/>
              <a:t>X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352800" y="4564063"/>
            <a:ext cx="48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baseline="-25000"/>
              <a:t>2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572000" y="2125663"/>
            <a:ext cx="48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baseline="-25000"/>
              <a:t>1</a:t>
            </a: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35814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4953000" y="236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H="1">
            <a:off x="23622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7338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098925" y="4986338"/>
            <a:ext cx="37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H="1">
            <a:off x="2362200" y="525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4419600" y="5257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1DF5-F285-49AD-92B6-FFF11C9620A9}" type="slidenum">
              <a:rPr lang="en-US"/>
              <a:pPr/>
              <a:t>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FD’s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dirty="0">
                <a:solidFill>
                  <a:srgbClr val="CC00CC"/>
                </a:solidFill>
              </a:rPr>
              <a:t>Drinkers(name, </a:t>
            </a:r>
            <a:r>
              <a:rPr lang="en-US" dirty="0" err="1">
                <a:solidFill>
                  <a:srgbClr val="CC00CC"/>
                </a:solidFill>
              </a:rPr>
              <a:t>addr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dirty="0" err="1">
                <a:solidFill>
                  <a:srgbClr val="CC00CC"/>
                </a:solidFill>
              </a:rPr>
              <a:t>beersLiked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dirty="0" err="1">
                <a:solidFill>
                  <a:srgbClr val="CC00CC"/>
                </a:solidFill>
              </a:rPr>
              <a:t>manf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dirty="0" err="1">
                <a:solidFill>
                  <a:srgbClr val="CC00CC"/>
                </a:solidFill>
              </a:rPr>
              <a:t>favBeer</a:t>
            </a:r>
            <a:r>
              <a:rPr lang="en-US" dirty="0">
                <a:solidFill>
                  <a:srgbClr val="CC00CC"/>
                </a:solidFill>
              </a:rPr>
              <a:t>)</a:t>
            </a:r>
            <a:endParaRPr lang="en-US" dirty="0"/>
          </a:p>
          <a:p>
            <a:pPr marL="609600" indent="-609600"/>
            <a:r>
              <a:rPr lang="en-US" dirty="0"/>
              <a:t>Reasonable FD’s to assert: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name -&gt; </a:t>
            </a:r>
            <a:r>
              <a:rPr lang="en-US" dirty="0" err="1">
                <a:solidFill>
                  <a:schemeClr val="accent1"/>
                </a:solidFill>
              </a:rPr>
              <a:t>addr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favBeer</a:t>
            </a:r>
            <a:endParaRPr lang="en-US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/>
              <a:t>Note this FD is the same as </a:t>
            </a:r>
            <a:r>
              <a:rPr lang="en-US" dirty="0">
                <a:solidFill>
                  <a:schemeClr val="accent1"/>
                </a:solidFill>
              </a:rPr>
              <a:t>name -&gt; </a:t>
            </a:r>
            <a:r>
              <a:rPr lang="en-US" dirty="0" err="1">
                <a:solidFill>
                  <a:schemeClr val="accent1"/>
                </a:solidFill>
              </a:rPr>
              <a:t>addr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name -&gt; </a:t>
            </a:r>
            <a:r>
              <a:rPr lang="en-US" dirty="0" err="1">
                <a:solidFill>
                  <a:schemeClr val="accent1"/>
                </a:solidFill>
              </a:rPr>
              <a:t>favBeer</a:t>
            </a:r>
            <a:r>
              <a:rPr lang="en-US" dirty="0"/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beersLiked</a:t>
            </a:r>
            <a:r>
              <a:rPr lang="en-US" dirty="0">
                <a:solidFill>
                  <a:schemeClr val="accent1"/>
                </a:solidFill>
              </a:rPr>
              <a:t> -&gt; </a:t>
            </a:r>
            <a:r>
              <a:rPr lang="en-US" dirty="0" err="1">
                <a:solidFill>
                  <a:schemeClr val="accent1"/>
                </a:solidFill>
              </a:rPr>
              <a:t>manf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DBCF-4F99-4026-8CCB-A59927D10500}" type="slidenum">
              <a:rPr lang="en-US"/>
              <a:pPr/>
              <a:t>40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BCNF Decomposition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solidFill>
                  <a:srgbClr val="CC00CC"/>
                </a:solidFill>
              </a:rPr>
              <a:t>Drinkers(</a:t>
            </a:r>
            <a:r>
              <a:rPr lang="en-US" sz="2800" u="sng">
                <a:solidFill>
                  <a:srgbClr val="CC00CC"/>
                </a:solidFill>
              </a:rPr>
              <a:t>name</a:t>
            </a:r>
            <a:r>
              <a:rPr lang="en-US" sz="2800">
                <a:solidFill>
                  <a:srgbClr val="CC00CC"/>
                </a:solidFill>
              </a:rPr>
              <a:t>, addr, </a:t>
            </a:r>
            <a:r>
              <a:rPr lang="en-US" sz="2800" u="sng">
                <a:solidFill>
                  <a:srgbClr val="CC00CC"/>
                </a:solidFill>
              </a:rPr>
              <a:t>beersLiked</a:t>
            </a:r>
            <a:r>
              <a:rPr lang="en-US" sz="2800">
                <a:solidFill>
                  <a:srgbClr val="CC00CC"/>
                </a:solidFill>
              </a:rPr>
              <a:t>, manf, favBeer)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i="1"/>
              <a:t>F</a:t>
            </a:r>
            <a:r>
              <a:rPr lang="en-US" sz="2800"/>
              <a:t>  = </a:t>
            </a:r>
            <a:r>
              <a:rPr lang="en-US" sz="2800">
                <a:solidFill>
                  <a:schemeClr val="accent1"/>
                </a:solidFill>
              </a:rPr>
              <a:t>name-&gt;addr</a:t>
            </a:r>
            <a:r>
              <a:rPr lang="en-US" sz="2800"/>
              <a:t>, 	</a:t>
            </a:r>
            <a:r>
              <a:rPr lang="en-US" sz="2800">
                <a:solidFill>
                  <a:schemeClr val="accent1"/>
                </a:solidFill>
              </a:rPr>
              <a:t>name -&gt; favBeer</a:t>
            </a:r>
            <a:r>
              <a:rPr lang="en-US" sz="2800"/>
              <a:t>,	</a:t>
            </a:r>
            <a:r>
              <a:rPr lang="en-US" sz="2800">
                <a:solidFill>
                  <a:schemeClr val="accent1"/>
                </a:solidFill>
              </a:rPr>
              <a:t>beersLiked-&gt;manf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Pick BCNF violation </a:t>
            </a:r>
            <a:r>
              <a:rPr lang="en-US" sz="2800">
                <a:solidFill>
                  <a:schemeClr val="accent1"/>
                </a:solidFill>
              </a:rPr>
              <a:t>name-&gt;addr</a:t>
            </a:r>
            <a:r>
              <a:rPr lang="en-US" sz="280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Close the left side: {name}</a:t>
            </a:r>
            <a:r>
              <a:rPr lang="en-US" sz="2800" baseline="30000"/>
              <a:t>+</a:t>
            </a:r>
            <a:r>
              <a:rPr lang="en-US" sz="2800"/>
              <a:t> = {name, addr, favBeer}.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Decomposed relations: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olidFill>
                  <a:srgbClr val="CC00CC"/>
                </a:solidFill>
              </a:rPr>
              <a:t>Drinkers1(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addr, favBeer)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olidFill>
                  <a:srgbClr val="CC00CC"/>
                </a:solidFill>
              </a:rPr>
              <a:t>Drinkers2(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beersLiked</a:t>
            </a:r>
            <a:r>
              <a:rPr lang="en-US">
                <a:solidFill>
                  <a:srgbClr val="CC00CC"/>
                </a:solidFill>
              </a:rPr>
              <a:t>, manf)</a:t>
            </a:r>
          </a:p>
          <a:p>
            <a:pPr marL="609600" indent="-609600">
              <a:lnSpc>
                <a:spcPct val="90000"/>
              </a:lnSpc>
            </a:pPr>
            <a:endParaRPr lang="en-US" sz="2800">
              <a:solidFill>
                <a:srgbClr val="CC00C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E9DE-E42E-4BAC-8D5A-3B49629A58B2}" type="slidenum">
              <a:rPr lang="en-US"/>
              <a:pPr/>
              <a:t>41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-- Continued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are not done; we need to check Drinkers1 and Drinkers2 for BCNF.</a:t>
            </a:r>
          </a:p>
          <a:p>
            <a:pPr>
              <a:lnSpc>
                <a:spcPct val="90000"/>
              </a:lnSpc>
            </a:pPr>
            <a:r>
              <a:rPr lang="en-US"/>
              <a:t>Projecting FD’s is easy here.</a:t>
            </a:r>
          </a:p>
          <a:p>
            <a:pPr>
              <a:lnSpc>
                <a:spcPct val="90000"/>
              </a:lnSpc>
            </a:pPr>
            <a:r>
              <a:rPr lang="en-US"/>
              <a:t>For </a:t>
            </a:r>
            <a:r>
              <a:rPr lang="en-US">
                <a:solidFill>
                  <a:srgbClr val="CC00CC"/>
                </a:solidFill>
              </a:rPr>
              <a:t>Drinkers1(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addr, favBeer)</a:t>
            </a:r>
            <a:r>
              <a:rPr lang="en-US"/>
              <a:t>, relevant FD’s are </a:t>
            </a:r>
            <a:r>
              <a:rPr lang="en-US">
                <a:solidFill>
                  <a:schemeClr val="accent1"/>
                </a:solidFill>
              </a:rPr>
              <a:t>name-&gt;addr</a:t>
            </a:r>
            <a:r>
              <a:rPr lang="en-US"/>
              <a:t> and   </a:t>
            </a:r>
            <a:r>
              <a:rPr lang="en-US">
                <a:solidFill>
                  <a:schemeClr val="accent1"/>
                </a:solidFill>
              </a:rPr>
              <a:t>name-&gt;favBeer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Thus, </a:t>
            </a:r>
            <a:r>
              <a:rPr lang="en-US">
                <a:solidFill>
                  <a:srgbClr val="33CC33"/>
                </a:solidFill>
              </a:rPr>
              <a:t>{name}</a:t>
            </a:r>
            <a:r>
              <a:rPr lang="en-US"/>
              <a:t> is the only key and Drinkers1 is in BCNF.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C280-995C-4B4F-991A-65A799514996}" type="slidenum">
              <a:rPr lang="en-US"/>
              <a:pPr/>
              <a:t>42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-- Continued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For </a:t>
            </a:r>
            <a:r>
              <a:rPr lang="en-US">
                <a:solidFill>
                  <a:srgbClr val="CC00CC"/>
                </a:solidFill>
              </a:rPr>
              <a:t>Drinkers2(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beersLiked</a:t>
            </a:r>
            <a:r>
              <a:rPr lang="en-US">
                <a:solidFill>
                  <a:srgbClr val="CC00CC"/>
                </a:solidFill>
              </a:rPr>
              <a:t>, manf)</a:t>
            </a:r>
            <a:r>
              <a:rPr lang="en-US"/>
              <a:t>, the only FD is </a:t>
            </a:r>
            <a:r>
              <a:rPr lang="en-US">
                <a:solidFill>
                  <a:schemeClr val="accent1"/>
                </a:solidFill>
              </a:rPr>
              <a:t>beersLiked-&gt;manf</a:t>
            </a:r>
            <a:r>
              <a:rPr lang="en-US"/>
              <a:t>, and the only key is </a:t>
            </a:r>
            <a:r>
              <a:rPr lang="en-US">
                <a:solidFill>
                  <a:srgbClr val="33CC33"/>
                </a:solidFill>
              </a:rPr>
              <a:t>{name, beersLiked}</a:t>
            </a:r>
            <a:r>
              <a:rPr lang="en-US"/>
              <a:t>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/>
              <a:t>Violation of BCNF.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beersLiked</a:t>
            </a:r>
            <a:r>
              <a:rPr lang="en-US" baseline="30000"/>
              <a:t>+</a:t>
            </a:r>
            <a:r>
              <a:rPr lang="en-US"/>
              <a:t> = {beersLiked, manf}, so we decompose </a:t>
            </a:r>
            <a:r>
              <a:rPr lang="en-US" i="1"/>
              <a:t>Drinkers2</a:t>
            </a:r>
            <a:r>
              <a:rPr lang="en-US"/>
              <a:t>  into: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olidFill>
                  <a:srgbClr val="CC00CC"/>
                </a:solidFill>
              </a:rPr>
              <a:t>Drinkers3(</a:t>
            </a:r>
            <a:r>
              <a:rPr lang="en-US" u="sng">
                <a:solidFill>
                  <a:srgbClr val="CC00CC"/>
                </a:solidFill>
              </a:rPr>
              <a:t>beersLiked</a:t>
            </a:r>
            <a:r>
              <a:rPr lang="en-US">
                <a:solidFill>
                  <a:srgbClr val="CC00CC"/>
                </a:solidFill>
              </a:rPr>
              <a:t>, manf)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olidFill>
                  <a:srgbClr val="CC00CC"/>
                </a:solidFill>
              </a:rPr>
              <a:t>Drinkers4(</a:t>
            </a:r>
            <a:r>
              <a:rPr lang="en-US" u="sng">
                <a:solidFill>
                  <a:srgbClr val="CC00CC"/>
                </a:solidFill>
              </a:rPr>
              <a:t>name</a:t>
            </a:r>
            <a:r>
              <a:rPr lang="en-US">
                <a:solidFill>
                  <a:srgbClr val="CC00CC"/>
                </a:solidFill>
              </a:rPr>
              <a:t>, </a:t>
            </a:r>
            <a:r>
              <a:rPr lang="en-US" u="sng">
                <a:solidFill>
                  <a:srgbClr val="CC00CC"/>
                </a:solidFill>
              </a:rPr>
              <a:t>beersLiked</a:t>
            </a:r>
            <a:r>
              <a:rPr lang="en-US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0326-C347-48A6-8775-01126A8B5D21}" type="slidenum">
              <a:rPr lang="en-US"/>
              <a:pPr/>
              <a:t>43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-- Concluded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The resulting decomposition of </a:t>
            </a:r>
            <a:r>
              <a:rPr lang="en-US" sz="2800" i="1"/>
              <a:t>Drinkers </a:t>
            </a:r>
            <a:r>
              <a:rPr lang="en-US" sz="2800"/>
              <a:t>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2400">
                <a:solidFill>
                  <a:srgbClr val="CC00CC"/>
                </a:solidFill>
              </a:rPr>
              <a:t>Drinkers1(</a:t>
            </a:r>
            <a:r>
              <a:rPr lang="en-US" sz="2400" u="sng">
                <a:solidFill>
                  <a:srgbClr val="CC00CC"/>
                </a:solidFill>
              </a:rPr>
              <a:t>name</a:t>
            </a:r>
            <a:r>
              <a:rPr lang="en-US" sz="2400">
                <a:solidFill>
                  <a:srgbClr val="CC00CC"/>
                </a:solidFill>
              </a:rPr>
              <a:t>, addr, favBeer)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2400">
                <a:solidFill>
                  <a:srgbClr val="CC00CC"/>
                </a:solidFill>
              </a:rPr>
              <a:t>Drinkers3(</a:t>
            </a:r>
            <a:r>
              <a:rPr lang="en-US" sz="2400" u="sng">
                <a:solidFill>
                  <a:srgbClr val="CC00CC"/>
                </a:solidFill>
              </a:rPr>
              <a:t>beersLiked</a:t>
            </a:r>
            <a:r>
              <a:rPr lang="en-US" sz="2400">
                <a:solidFill>
                  <a:srgbClr val="CC00CC"/>
                </a:solidFill>
              </a:rPr>
              <a:t>, manf)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2400">
                <a:solidFill>
                  <a:srgbClr val="CC00CC"/>
                </a:solidFill>
              </a:rPr>
              <a:t>Drinkers4(</a:t>
            </a:r>
            <a:r>
              <a:rPr lang="en-US" sz="2400" u="sng">
                <a:solidFill>
                  <a:srgbClr val="CC00CC"/>
                </a:solidFill>
              </a:rPr>
              <a:t>name</a:t>
            </a:r>
            <a:r>
              <a:rPr lang="en-US" sz="2400">
                <a:solidFill>
                  <a:srgbClr val="CC00CC"/>
                </a:solidFill>
              </a:rPr>
              <a:t>, </a:t>
            </a:r>
            <a:r>
              <a:rPr lang="en-US" sz="2400" u="sng">
                <a:solidFill>
                  <a:srgbClr val="CC00CC"/>
                </a:solidFill>
              </a:rPr>
              <a:t>beersLiked</a:t>
            </a:r>
            <a:r>
              <a:rPr lang="en-US" sz="2400">
                <a:solidFill>
                  <a:srgbClr val="CC00CC"/>
                </a:solidFill>
              </a:rPr>
              <a:t>)</a:t>
            </a:r>
          </a:p>
          <a:p>
            <a:pPr marL="609600" indent="-609600"/>
            <a:r>
              <a:rPr lang="en-US" sz="2800"/>
              <a:t>Notice: </a:t>
            </a:r>
            <a:r>
              <a:rPr lang="en-US" sz="2800" i="1"/>
              <a:t>Drinkers1</a:t>
            </a:r>
            <a:r>
              <a:rPr lang="en-US" sz="2800"/>
              <a:t>  tells us about drinkers, </a:t>
            </a:r>
            <a:r>
              <a:rPr lang="en-US" sz="2800" i="1"/>
              <a:t>Drinkers3</a:t>
            </a:r>
            <a:r>
              <a:rPr lang="en-US" sz="2800"/>
              <a:t>  tells us about beers, and </a:t>
            </a:r>
            <a:r>
              <a:rPr lang="en-US" sz="2800" i="1"/>
              <a:t>Drinkers4</a:t>
            </a:r>
            <a:r>
              <a:rPr lang="en-US" sz="2800"/>
              <a:t>  tells us the relationship between drinkers and the beers they like.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5F20-09D6-4908-940A-9D34D7AF7CFE}" type="slidenum">
              <a:rPr lang="en-US"/>
              <a:pPr/>
              <a:t>44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/>
              <a:t>Third Normal Form -- Motivation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/>
              <a:t>There is one structure of FD’s that causes trouble when we decompose.</a:t>
            </a:r>
          </a:p>
          <a:p>
            <a:r>
              <a:rPr lang="en-US" i="1">
                <a:solidFill>
                  <a:schemeClr val="accent1"/>
                </a:solidFill>
              </a:rPr>
              <a:t>AB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/>
              <a:t>  and </a:t>
            </a:r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.</a:t>
            </a:r>
          </a:p>
          <a:p>
            <a:pPr lvl="1"/>
            <a:r>
              <a:rPr lang="en-US"/>
              <a:t>Example: </a:t>
            </a:r>
            <a:r>
              <a:rPr lang="en-US" i="1"/>
              <a:t>A</a:t>
            </a:r>
            <a:r>
              <a:rPr lang="en-US"/>
              <a:t> = street address, </a:t>
            </a:r>
            <a:r>
              <a:rPr lang="en-US" i="1"/>
              <a:t>B</a:t>
            </a:r>
            <a:r>
              <a:rPr lang="en-US"/>
              <a:t> = city,      </a:t>
            </a:r>
            <a:r>
              <a:rPr lang="en-US" i="1"/>
              <a:t>C</a:t>
            </a:r>
            <a:r>
              <a:rPr lang="en-US"/>
              <a:t> = zip code.</a:t>
            </a:r>
          </a:p>
          <a:p>
            <a:r>
              <a:rPr lang="en-US"/>
              <a:t>There are two keys, </a:t>
            </a:r>
            <a:r>
              <a:rPr lang="en-US">
                <a:solidFill>
                  <a:srgbClr val="33CC33"/>
                </a:solidFill>
              </a:rPr>
              <a:t>{</a:t>
            </a:r>
            <a:r>
              <a:rPr lang="en-US" i="1">
                <a:solidFill>
                  <a:srgbClr val="33CC33"/>
                </a:solidFill>
              </a:rPr>
              <a:t>A</a:t>
            </a:r>
            <a:r>
              <a:rPr lang="en-US">
                <a:solidFill>
                  <a:srgbClr val="33CC33"/>
                </a:solidFill>
              </a:rPr>
              <a:t>,</a:t>
            </a:r>
            <a:r>
              <a:rPr lang="en-US" i="1">
                <a:solidFill>
                  <a:srgbClr val="33CC33"/>
                </a:solidFill>
              </a:rPr>
              <a:t>B</a:t>
            </a:r>
            <a:r>
              <a:rPr lang="en-US">
                <a:solidFill>
                  <a:srgbClr val="33CC33"/>
                </a:solidFill>
              </a:rPr>
              <a:t> }</a:t>
            </a:r>
            <a:r>
              <a:rPr lang="en-US"/>
              <a:t> and </a:t>
            </a:r>
            <a:r>
              <a:rPr lang="en-US">
                <a:solidFill>
                  <a:srgbClr val="33CC33"/>
                </a:solidFill>
              </a:rPr>
              <a:t>{</a:t>
            </a:r>
            <a:r>
              <a:rPr lang="en-US" i="1">
                <a:solidFill>
                  <a:srgbClr val="33CC33"/>
                </a:solidFill>
              </a:rPr>
              <a:t>A</a:t>
            </a:r>
            <a:r>
              <a:rPr lang="en-US">
                <a:solidFill>
                  <a:srgbClr val="33CC33"/>
                </a:solidFill>
              </a:rPr>
              <a:t>,</a:t>
            </a:r>
            <a:r>
              <a:rPr lang="en-US" i="1">
                <a:solidFill>
                  <a:srgbClr val="33CC33"/>
                </a:solidFill>
              </a:rPr>
              <a:t>C</a:t>
            </a:r>
            <a:r>
              <a:rPr lang="en-US">
                <a:solidFill>
                  <a:srgbClr val="33CC33"/>
                </a:solidFill>
              </a:rPr>
              <a:t> }</a:t>
            </a:r>
            <a:r>
              <a:rPr lang="en-US"/>
              <a:t>.</a:t>
            </a:r>
          </a:p>
          <a:p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B</a:t>
            </a:r>
            <a:r>
              <a:rPr lang="en-US"/>
              <a:t>  is a BCNF violation, so we must decompose into </a:t>
            </a:r>
            <a:r>
              <a:rPr lang="en-US" i="1"/>
              <a:t>AC</a:t>
            </a:r>
            <a:r>
              <a:rPr lang="en-US"/>
              <a:t>, </a:t>
            </a:r>
            <a:r>
              <a:rPr lang="en-US" i="1"/>
              <a:t>BC</a:t>
            </a:r>
            <a:r>
              <a:rPr lang="en-US"/>
              <a:t>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0191-1772-4B59-BEFA-EBC9E53A5AEB}" type="slidenum">
              <a:rPr lang="en-US"/>
              <a:pPr/>
              <a:t>45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Cannot Enforce FD’s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problem is that if we use </a:t>
            </a:r>
            <a:r>
              <a:rPr lang="en-US" i="1"/>
              <a:t>AC</a:t>
            </a:r>
            <a:r>
              <a:rPr lang="en-US"/>
              <a:t>  and </a:t>
            </a:r>
            <a:r>
              <a:rPr lang="en-US" i="1"/>
              <a:t>BC </a:t>
            </a:r>
            <a:r>
              <a:rPr lang="en-US"/>
              <a:t> as our database schema, we cannot enforce the FD </a:t>
            </a:r>
            <a:r>
              <a:rPr lang="en-US" i="1">
                <a:solidFill>
                  <a:schemeClr val="accent1"/>
                </a:solidFill>
              </a:rPr>
              <a:t>AB</a:t>
            </a:r>
            <a:r>
              <a:rPr lang="en-US">
                <a:solidFill>
                  <a:schemeClr val="accent1"/>
                </a:solidFill>
              </a:rPr>
              <a:t> -&gt;</a:t>
            </a:r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 i="1"/>
              <a:t> </a:t>
            </a:r>
            <a:r>
              <a:rPr lang="en-US"/>
              <a:t> by checking FD’s in these decomposed relations.</a:t>
            </a:r>
          </a:p>
          <a:p>
            <a:r>
              <a:rPr lang="en-US"/>
              <a:t>Example with </a:t>
            </a:r>
            <a:r>
              <a:rPr lang="en-US" i="1"/>
              <a:t>A</a:t>
            </a:r>
            <a:r>
              <a:rPr lang="en-US"/>
              <a:t> = street, </a:t>
            </a:r>
            <a:r>
              <a:rPr lang="en-US" i="1"/>
              <a:t>B</a:t>
            </a:r>
            <a:r>
              <a:rPr lang="en-US"/>
              <a:t> = city, and </a:t>
            </a:r>
            <a:r>
              <a:rPr lang="en-US" i="1"/>
              <a:t>C</a:t>
            </a:r>
            <a:r>
              <a:rPr lang="en-US"/>
              <a:t> = zip on the next slide.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A703-B480-4783-B02F-E5484DAE97CE}" type="slidenum">
              <a:rPr lang="en-US"/>
              <a:pPr/>
              <a:t>46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Unenforceable FD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203325" y="2016125"/>
            <a:ext cx="28463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   </a:t>
            </a:r>
            <a:r>
              <a:rPr lang="en-US"/>
              <a:t>street	  zip</a:t>
            </a:r>
          </a:p>
          <a:p>
            <a:r>
              <a:rPr lang="en-US"/>
              <a:t>545 Tech Sq.	02138</a:t>
            </a:r>
          </a:p>
          <a:p>
            <a:r>
              <a:rPr lang="en-US"/>
              <a:t>545 Tech Sq.	02139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876800" y="2051050"/>
            <a:ext cx="28463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   </a:t>
            </a:r>
            <a:r>
              <a:rPr lang="en-US"/>
              <a:t>city		  zip</a:t>
            </a:r>
          </a:p>
          <a:p>
            <a:r>
              <a:rPr lang="en-US"/>
              <a:t>Cambridge	02138</a:t>
            </a:r>
          </a:p>
          <a:p>
            <a:r>
              <a:rPr lang="en-US"/>
              <a:t>Cambridge	02139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219200" y="2057400"/>
            <a:ext cx="2895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876800" y="2057400"/>
            <a:ext cx="2895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1219200" y="2438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4876800" y="2438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3048000" y="2057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6553200" y="2057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795" name="Group 19"/>
          <p:cNvGrpSpPr>
            <a:grpSpLocks/>
          </p:cNvGrpSpPr>
          <p:nvPr/>
        </p:nvGrpSpPr>
        <p:grpSpPr bwMode="auto">
          <a:xfrm>
            <a:off x="1524000" y="3573463"/>
            <a:ext cx="5529263" cy="1912937"/>
            <a:chOff x="960" y="2251"/>
            <a:chExt cx="3483" cy="1205"/>
          </a:xfrm>
        </p:grpSpPr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960" y="2251"/>
              <a:ext cx="2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Join tuples with equal zip codes.</a:t>
              </a:r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1498" y="2610"/>
              <a:ext cx="294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   </a:t>
              </a:r>
              <a:r>
                <a:rPr lang="en-US"/>
                <a:t>street	   city		  zip</a:t>
              </a:r>
            </a:p>
            <a:p>
              <a:r>
                <a:rPr lang="en-US"/>
                <a:t>545 Tech Sq.	Cambridge	02138</a:t>
              </a:r>
            </a:p>
            <a:p>
              <a:r>
                <a:rPr lang="en-US"/>
                <a:t>545 Tech Sq.	Cambridge	02139</a:t>
              </a: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1440" y="2640"/>
              <a:ext cx="29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1450" y="285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2640" y="26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3648" y="26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609600" y="5562600"/>
            <a:ext cx="834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Although no FD’s were violated in the decomposed relations,</a:t>
            </a:r>
          </a:p>
          <a:p>
            <a:r>
              <a:rPr lang="en-US"/>
              <a:t>FD </a:t>
            </a:r>
            <a:r>
              <a:rPr lang="en-US">
                <a:solidFill>
                  <a:schemeClr val="accent1"/>
                </a:solidFill>
              </a:rPr>
              <a:t>street city -&gt; zip</a:t>
            </a:r>
            <a:r>
              <a:rPr lang="en-US"/>
              <a:t> is violated by the database as a whole.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CE8-5E27-4265-9682-0273947C1AA8}" type="slidenum">
              <a:rPr lang="en-US"/>
              <a:pPr/>
              <a:t>47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/>
              <a:t>3NF Lets </a:t>
            </a:r>
            <a:r>
              <a:rPr lang="en-US" dirty="0"/>
              <a:t>Us Avoid This Problem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 (3NF) modifies the BCNF condition so we do not have to decompose in this problem situation.</a:t>
            </a:r>
          </a:p>
          <a:p>
            <a:r>
              <a:rPr lang="en-US" dirty="0"/>
              <a:t>An attribute is </a:t>
            </a:r>
            <a:r>
              <a:rPr lang="en-US" i="1" dirty="0">
                <a:solidFill>
                  <a:srgbClr val="FF0066"/>
                </a:solidFill>
              </a:rPr>
              <a:t>prime </a:t>
            </a:r>
            <a:r>
              <a:rPr lang="en-US" dirty="0"/>
              <a:t> if it is a member of any key.</a:t>
            </a:r>
          </a:p>
          <a:p>
            <a:r>
              <a:rPr lang="en-US" i="1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-&gt;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i="1" dirty="0"/>
              <a:t> </a:t>
            </a:r>
            <a:r>
              <a:rPr lang="en-US" dirty="0"/>
              <a:t>violates 3NF if and only if </a:t>
            </a:r>
            <a:r>
              <a:rPr lang="en-US" i="1" dirty="0"/>
              <a:t>X</a:t>
            </a:r>
            <a:r>
              <a:rPr lang="en-US" dirty="0"/>
              <a:t>  is not a </a:t>
            </a:r>
            <a:r>
              <a:rPr lang="en-US" dirty="0" err="1"/>
              <a:t>superkey</a:t>
            </a:r>
            <a:r>
              <a:rPr lang="en-US" dirty="0"/>
              <a:t>, and </a:t>
            </a:r>
            <a:r>
              <a:rPr lang="en-US" i="1" dirty="0"/>
              <a:t>A</a:t>
            </a:r>
            <a:r>
              <a:rPr lang="en-US" dirty="0"/>
              <a:t>  is not prime.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09E12A-19CF-4B88-AEE3-DB73750D6C74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vs 3NF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391400" cy="4114800"/>
          </a:xfrm>
        </p:spPr>
        <p:txBody>
          <a:bodyPr/>
          <a:lstStyle/>
          <a:p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  is in </a:t>
            </a:r>
            <a:r>
              <a:rPr lang="en-US" i="1" dirty="0">
                <a:solidFill>
                  <a:srgbClr val="FF0066"/>
                </a:solidFill>
              </a:rPr>
              <a:t>BCNF</a:t>
            </a:r>
            <a:r>
              <a:rPr lang="en-US" dirty="0"/>
              <a:t>  if whenever </a:t>
            </a:r>
            <a:r>
              <a:rPr lang="en-US" i="1" dirty="0">
                <a:solidFill>
                  <a:schemeClr val="accent1"/>
                </a:solidFill>
              </a:rPr>
              <a:t>X 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i="1" dirty="0">
                <a:solidFill>
                  <a:schemeClr val="accent1"/>
                </a:solidFill>
              </a:rPr>
              <a:t>Y</a:t>
            </a:r>
            <a:r>
              <a:rPr lang="en-US" i="1" dirty="0"/>
              <a:t>  </a:t>
            </a:r>
            <a:r>
              <a:rPr lang="en-US" dirty="0"/>
              <a:t>is a nontrivial FD that holds in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X </a:t>
            </a:r>
            <a:r>
              <a:rPr lang="en-US" dirty="0"/>
              <a:t> is a </a:t>
            </a:r>
            <a:r>
              <a:rPr lang="en-US" dirty="0" err="1"/>
              <a:t>superkey</a:t>
            </a:r>
            <a:r>
              <a:rPr lang="en-US" dirty="0"/>
              <a:t>.</a:t>
            </a:r>
          </a:p>
          <a:p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  is in  </a:t>
            </a:r>
            <a:r>
              <a:rPr lang="en-US" i="1" dirty="0">
                <a:solidFill>
                  <a:srgbClr val="FF0066"/>
                </a:solidFill>
              </a:rPr>
              <a:t>3NF</a:t>
            </a:r>
            <a:r>
              <a:rPr lang="en-US" dirty="0"/>
              <a:t>   if whenever </a:t>
            </a:r>
            <a:r>
              <a:rPr lang="en-US" i="1" dirty="0">
                <a:solidFill>
                  <a:schemeClr val="accent1"/>
                </a:solidFill>
              </a:rPr>
              <a:t>X 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i="1" dirty="0">
                <a:solidFill>
                  <a:schemeClr val="accent1"/>
                </a:solidFill>
              </a:rPr>
              <a:t>Y</a:t>
            </a:r>
            <a:r>
              <a:rPr lang="en-US" i="1" dirty="0"/>
              <a:t>  </a:t>
            </a:r>
            <a:r>
              <a:rPr lang="en-US" dirty="0"/>
              <a:t>is a nontrivial FD that holds in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X </a:t>
            </a:r>
            <a:r>
              <a:rPr lang="en-US" dirty="0"/>
              <a:t> is a </a:t>
            </a:r>
            <a:r>
              <a:rPr lang="en-US" dirty="0" err="1"/>
              <a:t>superkey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 is a prime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300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38F9-49D6-41CD-9CA4-03B7047BBBF8}" type="slidenum">
              <a:rPr lang="en-US"/>
              <a:pPr/>
              <a:t>49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problem situation with FD’s       </a:t>
            </a:r>
            <a:r>
              <a:rPr lang="en-US" i="1" dirty="0">
                <a:solidFill>
                  <a:schemeClr val="accent1"/>
                </a:solidFill>
              </a:rPr>
              <a:t>AB</a:t>
            </a:r>
            <a:r>
              <a:rPr lang="en-US" dirty="0">
                <a:solidFill>
                  <a:schemeClr val="accent1"/>
                </a:solidFill>
              </a:rPr>
              <a:t> -&gt;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dirty="0"/>
              <a:t>  and </a:t>
            </a:r>
            <a:r>
              <a:rPr lang="en-US" i="1" dirty="0">
                <a:solidFill>
                  <a:schemeClr val="accent1"/>
                </a:solidFill>
              </a:rPr>
              <a:t>C 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i="1" dirty="0">
                <a:solidFill>
                  <a:schemeClr val="accent1"/>
                </a:solidFill>
              </a:rPr>
              <a:t>B</a:t>
            </a:r>
            <a:r>
              <a:rPr lang="en-US" dirty="0"/>
              <a:t>, we have keys </a:t>
            </a:r>
            <a:r>
              <a:rPr lang="en-US" i="1" dirty="0">
                <a:solidFill>
                  <a:srgbClr val="33CC33"/>
                </a:solidFill>
              </a:rPr>
              <a:t>AB</a:t>
            </a:r>
            <a:r>
              <a:rPr lang="en-US" dirty="0"/>
              <a:t>  and </a:t>
            </a:r>
            <a:r>
              <a:rPr lang="en-US" i="1" dirty="0">
                <a:solidFill>
                  <a:srgbClr val="33CC33"/>
                </a:solidFill>
              </a:rPr>
              <a:t>AC</a:t>
            </a:r>
            <a:r>
              <a:rPr lang="en-US" dirty="0"/>
              <a:t>.</a:t>
            </a:r>
          </a:p>
          <a:p>
            <a:r>
              <a:rPr lang="en-US" dirty="0"/>
              <a:t>Thus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 are each prime.</a:t>
            </a:r>
          </a:p>
          <a:p>
            <a:r>
              <a:rPr lang="en-US" dirty="0"/>
              <a:t>Although 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-&gt;</a:t>
            </a:r>
            <a:r>
              <a:rPr lang="en-US" i="1" dirty="0">
                <a:solidFill>
                  <a:schemeClr val="accent1"/>
                </a:solidFill>
              </a:rPr>
              <a:t>B</a:t>
            </a:r>
            <a:r>
              <a:rPr lang="en-US" dirty="0"/>
              <a:t>  violates BCNF, it does not violate 3NF.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398E-8078-4B00-82B7-6D0271D212DE}" type="slidenum">
              <a:rPr lang="en-US"/>
              <a:pPr/>
              <a:t>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Possible Data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88" y="1973263"/>
            <a:ext cx="88788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name		addr		   beersLiked	   manf	favBeer</a:t>
            </a:r>
          </a:p>
          <a:p>
            <a:r>
              <a:rPr lang="en-US"/>
              <a:t>Janeway	Voyager	 Bud		 A.B.		WickedAle</a:t>
            </a:r>
          </a:p>
          <a:p>
            <a:r>
              <a:rPr lang="en-US"/>
              <a:t>Janeway	Voyager	 WickedAle	 Pete’s		WickedAle</a:t>
            </a:r>
          </a:p>
          <a:p>
            <a:r>
              <a:rPr lang="en-US"/>
              <a:t>Spock		Enterprise	 Bud		 A.B.		Bud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05000"/>
            <a:ext cx="9144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0" y="236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6002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8100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6388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1628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0" y="2362200"/>
            <a:ext cx="3581400" cy="2354263"/>
            <a:chOff x="0" y="1488"/>
            <a:chExt cx="2256" cy="1483"/>
          </a:xfrm>
        </p:grpSpPr>
        <p:sp>
          <p:nvSpPr>
            <p:cNvPr id="28684" name="AutoShape 12"/>
            <p:cNvSpPr>
              <a:spLocks noChangeArrowheads="1"/>
            </p:cNvSpPr>
            <p:nvPr/>
          </p:nvSpPr>
          <p:spPr bwMode="auto">
            <a:xfrm>
              <a:off x="0" y="1488"/>
              <a:ext cx="2256" cy="48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192" y="2683"/>
              <a:ext cx="2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Because </a:t>
              </a:r>
              <a:r>
                <a:rPr lang="en-US">
                  <a:solidFill>
                    <a:schemeClr val="accent1"/>
                  </a:solidFill>
                </a:rPr>
                <a:t>name -&gt; addr</a:t>
              </a:r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V="1">
              <a:off x="1104" y="177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467350" y="2362200"/>
            <a:ext cx="3676650" cy="2319338"/>
            <a:chOff x="3494" y="1488"/>
            <a:chExt cx="2316" cy="1461"/>
          </a:xfrm>
        </p:grpSpPr>
        <p:sp>
          <p:nvSpPr>
            <p:cNvPr id="28685" name="AutoShape 13"/>
            <p:cNvSpPr>
              <a:spLocks noChangeArrowheads="1"/>
            </p:cNvSpPr>
            <p:nvPr/>
          </p:nvSpPr>
          <p:spPr bwMode="auto">
            <a:xfrm>
              <a:off x="4608" y="1488"/>
              <a:ext cx="1152" cy="528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3494" y="2661"/>
              <a:ext cx="2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Because </a:t>
              </a:r>
              <a:r>
                <a:rPr lang="en-US">
                  <a:solidFill>
                    <a:schemeClr val="accent1"/>
                  </a:solidFill>
                </a:rPr>
                <a:t>name -&gt; favBeer</a:t>
              </a:r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V="1">
              <a:off x="4464" y="172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2879725" y="2362200"/>
            <a:ext cx="4130675" cy="3081338"/>
            <a:chOff x="1814" y="1488"/>
            <a:chExt cx="2602" cy="1941"/>
          </a:xfrm>
        </p:grpSpPr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2448" y="1488"/>
              <a:ext cx="1968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2448" y="1920"/>
              <a:ext cx="1968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1814" y="3141"/>
              <a:ext cx="2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Because </a:t>
              </a:r>
              <a:r>
                <a:rPr lang="en-US">
                  <a:solidFill>
                    <a:schemeClr val="accent1"/>
                  </a:solidFill>
                </a:rPr>
                <a:t>beersLiked -&gt; manf</a:t>
              </a: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V="1">
              <a:off x="2640" y="1632"/>
              <a:ext cx="528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 flipV="1">
              <a:off x="2784" y="2064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CDC1-79B0-4336-A9CA-D647F89E588C}" type="slidenum">
              <a:rPr lang="en-US"/>
              <a:pPr/>
              <a:t>50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3NF and BCNF Give You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marL="609600" indent="-609600"/>
            <a:r>
              <a:rPr lang="en-US"/>
              <a:t>There are two important properties of a decomposition: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Lossless Join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: it should be possible to project the original relations onto the decomposed schema, and then reconstruct the original.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Dependency Preservation</a:t>
            </a:r>
            <a:r>
              <a:rPr lang="en-US"/>
              <a:t> : it should be possible to check in the projected relations whether all the given FD’s are satisfied.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CD50-B372-4137-9160-344C6C42F119}" type="slidenum">
              <a:rPr lang="en-US"/>
              <a:pPr/>
              <a:t>51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and BCNF -- Continued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r>
              <a:rPr lang="en-US"/>
              <a:t>We can get (1) with a BCNF decomposition.</a:t>
            </a:r>
          </a:p>
          <a:p>
            <a:r>
              <a:rPr lang="en-US"/>
              <a:t>We can get both (1) and (2) with a 3NF decomposition.</a:t>
            </a:r>
          </a:p>
          <a:p>
            <a:r>
              <a:rPr lang="en-US"/>
              <a:t>But we can’t always get (1) and (2) with a BCNF decomposition.</a:t>
            </a:r>
          </a:p>
          <a:p>
            <a:pPr lvl="1"/>
            <a:r>
              <a:rPr lang="en-US"/>
              <a:t>street-city-zip is an example.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665-E939-48D1-8D4D-004077AF12DA}" type="slidenum">
              <a:rPr lang="en-US"/>
              <a:pPr/>
              <a:t>52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a Lossless Join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project </a:t>
            </a:r>
            <a:r>
              <a:rPr lang="en-US" i="1"/>
              <a:t>R</a:t>
            </a:r>
            <a:r>
              <a:rPr lang="en-US"/>
              <a:t>  onto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,…, </a:t>
            </a:r>
            <a:r>
              <a:rPr lang="en-US" i="1"/>
              <a:t>R</a:t>
            </a:r>
            <a:r>
              <a:rPr lang="en-US" i="1" baseline="-25000"/>
              <a:t>k </a:t>
            </a:r>
            <a:r>
              <a:rPr lang="en-US"/>
              <a:t>, can we recover </a:t>
            </a:r>
            <a:r>
              <a:rPr lang="en-US" i="1"/>
              <a:t>R</a:t>
            </a:r>
            <a:r>
              <a:rPr lang="en-US"/>
              <a:t>  by rejoining?</a:t>
            </a:r>
          </a:p>
          <a:p>
            <a:r>
              <a:rPr lang="en-US"/>
              <a:t>Any tuple in </a:t>
            </a:r>
            <a:r>
              <a:rPr lang="en-US" i="1"/>
              <a:t>R</a:t>
            </a:r>
            <a:r>
              <a:rPr lang="en-US"/>
              <a:t>  can be recovered from its projected fragments.</a:t>
            </a:r>
          </a:p>
          <a:p>
            <a:r>
              <a:rPr lang="en-US"/>
              <a:t>So the only question is: </a:t>
            </a:r>
            <a:r>
              <a:rPr lang="en-US">
                <a:solidFill>
                  <a:srgbClr val="FF9900"/>
                </a:solidFill>
              </a:rPr>
              <a:t>when we rejoin, do we ever get back something we didn’t have originally</a:t>
            </a:r>
            <a:r>
              <a:rPr lang="en-US"/>
              <a:t>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20C7-FACC-4C1B-BC88-280E9D4D4BC5}" type="slidenum">
              <a:rPr lang="en-US"/>
              <a:pPr/>
              <a:t>53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Chase Test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tuple </a:t>
            </a:r>
            <a:r>
              <a:rPr lang="en-US" i="1" dirty="0"/>
              <a:t>t</a:t>
            </a:r>
            <a:r>
              <a:rPr lang="en-US" dirty="0"/>
              <a:t>  comes back in the join.</a:t>
            </a:r>
          </a:p>
          <a:p>
            <a:r>
              <a:rPr lang="en-US" dirty="0"/>
              <a:t>Then </a:t>
            </a:r>
            <a:r>
              <a:rPr lang="en-US" i="1" dirty="0"/>
              <a:t>t</a:t>
            </a:r>
            <a:r>
              <a:rPr lang="en-US" dirty="0"/>
              <a:t>  is a join of projections of some tuples of </a:t>
            </a:r>
            <a:r>
              <a:rPr lang="en-US" i="1" dirty="0"/>
              <a:t>R</a:t>
            </a:r>
            <a:r>
              <a:rPr lang="en-US" dirty="0"/>
              <a:t>, one for each </a:t>
            </a:r>
            <a:r>
              <a:rPr lang="en-US" i="1" dirty="0"/>
              <a:t>R</a:t>
            </a:r>
            <a:r>
              <a:rPr lang="en-US" i="1" baseline="-25000" dirty="0"/>
              <a:t>i</a:t>
            </a:r>
            <a:r>
              <a:rPr lang="en-US" i="1" dirty="0"/>
              <a:t>  </a:t>
            </a:r>
            <a:r>
              <a:rPr lang="en-US" dirty="0"/>
              <a:t>of the decomposition.</a:t>
            </a:r>
          </a:p>
          <a:p>
            <a:r>
              <a:rPr lang="en-US" dirty="0"/>
              <a:t>Can we use the given FD’s to show that one of these tuples must be </a:t>
            </a:r>
            <a:r>
              <a:rPr lang="en-US" i="1" dirty="0"/>
              <a:t>t</a:t>
            </a:r>
            <a:r>
              <a:rPr lang="en-US" dirty="0"/>
              <a:t> ?		(</a:t>
            </a:r>
            <a:r>
              <a:rPr lang="en-US" dirty="0">
                <a:solidFill>
                  <a:srgbClr val="FF0000"/>
                </a:solidFill>
              </a:rPr>
              <a:t>that is, t must be a tuple in R?)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066-0B57-4A74-9F72-9F9A3300CA25}" type="slidenum">
              <a:rPr lang="en-US"/>
              <a:pPr/>
              <a:t>54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Chase – (2)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by assuming </a:t>
            </a:r>
            <a:r>
              <a:rPr lang="en-US" i="1"/>
              <a:t>t</a:t>
            </a:r>
            <a:r>
              <a:rPr lang="en-US"/>
              <a:t> = </a:t>
            </a:r>
            <a:r>
              <a:rPr lang="en-US" i="1"/>
              <a:t>abc</a:t>
            </a:r>
            <a:r>
              <a:rPr lang="en-US"/>
              <a:t>… .</a:t>
            </a:r>
          </a:p>
          <a:p>
            <a:r>
              <a:rPr lang="en-US"/>
              <a:t>For each </a:t>
            </a:r>
            <a:r>
              <a:rPr lang="en-US" i="1"/>
              <a:t>i</a:t>
            </a:r>
            <a:r>
              <a:rPr lang="en-US"/>
              <a:t>, there is a tuple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of </a:t>
            </a:r>
            <a:r>
              <a:rPr lang="en-US" i="1"/>
              <a:t>R</a:t>
            </a:r>
            <a:r>
              <a:rPr lang="en-US"/>
              <a:t>  that has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/>
              <a:t>,… in the attributes of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can have any values in other attributes.</a:t>
            </a:r>
          </a:p>
          <a:p>
            <a:r>
              <a:rPr lang="en-US"/>
              <a:t>We’ll use the same letter as in </a:t>
            </a:r>
            <a:r>
              <a:rPr lang="en-US" i="1"/>
              <a:t>t</a:t>
            </a:r>
            <a:r>
              <a:rPr lang="en-US"/>
              <a:t>, but with a subscript, for these components.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DD95-205D-4368-9FA8-35529218575D}" type="slidenum">
              <a:rPr lang="en-US"/>
              <a:pPr/>
              <a:t>55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Chase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  <a:r>
              <a:rPr lang="en-US" i="1"/>
              <a:t>R </a:t>
            </a:r>
            <a:r>
              <a:rPr lang="en-US"/>
              <a:t>=</a:t>
            </a:r>
            <a:r>
              <a:rPr lang="en-US" i="1"/>
              <a:t> ABCD</a:t>
            </a:r>
            <a:r>
              <a:rPr lang="en-US"/>
              <a:t>, and the decomposition be </a:t>
            </a:r>
            <a:r>
              <a:rPr lang="en-US" i="1"/>
              <a:t>AB</a:t>
            </a:r>
            <a:r>
              <a:rPr lang="en-US"/>
              <a:t>, </a:t>
            </a:r>
            <a:r>
              <a:rPr lang="en-US" i="1"/>
              <a:t>BC</a:t>
            </a:r>
            <a:r>
              <a:rPr lang="en-US"/>
              <a:t>, and </a:t>
            </a:r>
            <a:r>
              <a:rPr lang="en-US" i="1"/>
              <a:t>CD</a:t>
            </a:r>
            <a:r>
              <a:rPr lang="en-US"/>
              <a:t>.</a:t>
            </a:r>
          </a:p>
          <a:p>
            <a:r>
              <a:rPr lang="en-US"/>
              <a:t>Let the given FD’s be </a:t>
            </a:r>
            <a:r>
              <a:rPr lang="en-US" i="1">
                <a:solidFill>
                  <a:srgbClr val="00CC99"/>
                </a:solidFill>
              </a:rPr>
              <a:t>C-</a:t>
            </a:r>
            <a:r>
              <a:rPr lang="en-US">
                <a:solidFill>
                  <a:srgbClr val="00CC99"/>
                </a:solidFill>
              </a:rPr>
              <a:t>&gt;</a:t>
            </a:r>
            <a:r>
              <a:rPr lang="en-US" i="1">
                <a:solidFill>
                  <a:srgbClr val="00CC99"/>
                </a:solidFill>
              </a:rPr>
              <a:t>D</a:t>
            </a:r>
            <a:r>
              <a:rPr lang="en-US"/>
              <a:t> and </a:t>
            </a:r>
            <a:r>
              <a:rPr lang="en-US" i="1">
                <a:solidFill>
                  <a:srgbClr val="00CC99"/>
                </a:solidFill>
              </a:rPr>
              <a:t>B </a:t>
            </a:r>
            <a:r>
              <a:rPr lang="en-US">
                <a:solidFill>
                  <a:srgbClr val="00CC99"/>
                </a:solidFill>
              </a:rPr>
              <a:t>-&gt;</a:t>
            </a:r>
            <a:r>
              <a:rPr lang="en-US" i="1">
                <a:solidFill>
                  <a:srgbClr val="00CC99"/>
                </a:solidFill>
              </a:rPr>
              <a:t>A</a:t>
            </a:r>
            <a:r>
              <a:rPr lang="en-US"/>
              <a:t>.</a:t>
            </a:r>
          </a:p>
          <a:p>
            <a:r>
              <a:rPr lang="en-US"/>
              <a:t>Suppose the tuple t = abcd is the join of tuples projected onto </a:t>
            </a:r>
            <a:r>
              <a:rPr lang="en-US" i="1"/>
              <a:t>AB</a:t>
            </a:r>
            <a:r>
              <a:rPr lang="en-US"/>
              <a:t>,</a:t>
            </a:r>
            <a:r>
              <a:rPr lang="en-US" i="1"/>
              <a:t> BC</a:t>
            </a:r>
            <a:r>
              <a:rPr lang="en-US"/>
              <a:t>,</a:t>
            </a:r>
            <a:r>
              <a:rPr lang="en-US" i="1"/>
              <a:t> CD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A25C-5F99-42DE-A31F-1CBF1D507599}" type="slidenum">
              <a:rPr lang="en-US"/>
              <a:pPr/>
              <a:t>56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Tableau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i="1"/>
              <a:t>A		B		C		D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	a		b		c</a:t>
            </a:r>
            <a:r>
              <a:rPr lang="en-US" baseline="-25000"/>
              <a:t>1</a:t>
            </a:r>
            <a:r>
              <a:rPr lang="en-US" i="1"/>
              <a:t>		d</a:t>
            </a:r>
            <a:r>
              <a:rPr lang="en-US" baseline="-25000"/>
              <a:t>1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	a</a:t>
            </a:r>
            <a:r>
              <a:rPr lang="en-US" baseline="-25000"/>
              <a:t>2</a:t>
            </a:r>
            <a:r>
              <a:rPr lang="en-US" i="1"/>
              <a:t>		b		c		d</a:t>
            </a:r>
            <a:r>
              <a:rPr lang="en-US" baseline="-25000"/>
              <a:t>2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	a</a:t>
            </a:r>
            <a:r>
              <a:rPr lang="en-US" baseline="-25000"/>
              <a:t>3</a:t>
            </a:r>
            <a:r>
              <a:rPr lang="en-US" i="1"/>
              <a:t>		b</a:t>
            </a:r>
            <a:r>
              <a:rPr lang="en-US" baseline="-25000"/>
              <a:t>3</a:t>
            </a:r>
            <a:r>
              <a:rPr lang="en-US" i="1"/>
              <a:t>		c		d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1371600" y="2590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029" name="Group 13"/>
          <p:cNvGrpSpPr>
            <a:grpSpLocks/>
          </p:cNvGrpSpPr>
          <p:nvPr/>
        </p:nvGrpSpPr>
        <p:grpSpPr bwMode="auto">
          <a:xfrm>
            <a:off x="6232525" y="3200400"/>
            <a:ext cx="1797050" cy="2090738"/>
            <a:chOff x="3926" y="2016"/>
            <a:chExt cx="1132" cy="1317"/>
          </a:xfrm>
        </p:grpSpPr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 flipH="1">
              <a:off x="4512" y="201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4800" y="201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/>
                <a:t>d</a:t>
              </a:r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3926" y="3045"/>
              <a:ext cx="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Use </a:t>
              </a:r>
              <a:r>
                <a:rPr lang="en-US" i="1">
                  <a:solidFill>
                    <a:srgbClr val="00CC99"/>
                  </a:solidFill>
                </a:rPr>
                <a:t>C</a:t>
              </a:r>
              <a:r>
                <a:rPr lang="en-US">
                  <a:solidFill>
                    <a:srgbClr val="00CC99"/>
                  </a:solidFill>
                </a:rPr>
                <a:t>-&gt;</a:t>
              </a:r>
              <a:r>
                <a:rPr lang="en-US" i="1">
                  <a:solidFill>
                    <a:srgbClr val="00CC99"/>
                  </a:solidFill>
                </a:rPr>
                <a:t>D</a:t>
              </a:r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 flipV="1">
              <a:off x="4368" y="2448"/>
              <a:ext cx="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30" name="Group 14"/>
          <p:cNvGrpSpPr>
            <a:grpSpLocks/>
          </p:cNvGrpSpPr>
          <p:nvPr/>
        </p:nvGrpSpPr>
        <p:grpSpPr bwMode="auto">
          <a:xfrm>
            <a:off x="1143000" y="3200400"/>
            <a:ext cx="1566863" cy="2133600"/>
            <a:chOff x="720" y="2016"/>
            <a:chExt cx="987" cy="1344"/>
          </a:xfrm>
        </p:grpSpPr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 flipH="1">
              <a:off x="1008" y="206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1392" y="2016"/>
              <a:ext cx="2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/>
                <a:t>a</a:t>
              </a:r>
            </a:p>
          </p:txBody>
        </p:sp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720" y="3072"/>
              <a:ext cx="9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Use </a:t>
              </a:r>
              <a:r>
                <a:rPr lang="en-US" i="1">
                  <a:solidFill>
                    <a:srgbClr val="00CC99"/>
                  </a:solidFill>
                </a:rPr>
                <a:t>B </a:t>
              </a:r>
              <a:r>
                <a:rPr lang="en-US">
                  <a:solidFill>
                    <a:srgbClr val="00CC99"/>
                  </a:solidFill>
                </a:rPr>
                <a:t>-&gt;</a:t>
              </a:r>
              <a:r>
                <a:rPr lang="en-US" i="1">
                  <a:solidFill>
                    <a:srgbClr val="00CC99"/>
                  </a:solidFill>
                </a:rPr>
                <a:t>A</a:t>
              </a:r>
            </a:p>
          </p:txBody>
        </p:sp>
        <p:sp>
          <p:nvSpPr>
            <p:cNvPr id="86028" name="Line 12"/>
            <p:cNvSpPr>
              <a:spLocks noChangeShapeType="1"/>
            </p:cNvSpPr>
            <p:nvPr/>
          </p:nvSpPr>
          <p:spPr bwMode="auto">
            <a:xfrm flipH="1" flipV="1">
              <a:off x="1392" y="2400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34" name="Group 18"/>
          <p:cNvGrpSpPr>
            <a:grpSpLocks/>
          </p:cNvGrpSpPr>
          <p:nvPr/>
        </p:nvGrpSpPr>
        <p:grpSpPr bwMode="auto">
          <a:xfrm>
            <a:off x="1524000" y="3200400"/>
            <a:ext cx="6781800" cy="2913063"/>
            <a:chOff x="960" y="2016"/>
            <a:chExt cx="4272" cy="1835"/>
          </a:xfrm>
        </p:grpSpPr>
        <p:sp>
          <p:nvSpPr>
            <p:cNvPr id="86031" name="Text Box 15"/>
            <p:cNvSpPr txBox="1">
              <a:spLocks noChangeArrowheads="1"/>
            </p:cNvSpPr>
            <p:nvPr/>
          </p:nvSpPr>
          <p:spPr bwMode="auto">
            <a:xfrm>
              <a:off x="2198" y="3333"/>
              <a:ext cx="211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We’ve proved the</a:t>
              </a:r>
            </a:p>
            <a:p>
              <a:r>
                <a:rPr lang="en-US"/>
                <a:t>second tuple must be </a:t>
              </a:r>
              <a:r>
                <a:rPr lang="en-US" i="1"/>
                <a:t>t</a:t>
              </a:r>
              <a:r>
                <a:rPr lang="en-US"/>
                <a:t>.</a:t>
              </a:r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 flipH="1" flipV="1">
              <a:off x="2928" y="2400"/>
              <a:ext cx="33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Rectangle 17"/>
            <p:cNvSpPr>
              <a:spLocks noChangeArrowheads="1"/>
            </p:cNvSpPr>
            <p:nvPr/>
          </p:nvSpPr>
          <p:spPr bwMode="auto">
            <a:xfrm>
              <a:off x="960" y="2016"/>
              <a:ext cx="4272" cy="384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152400" y="228600"/>
            <a:ext cx="1763713" cy="3810000"/>
            <a:chOff x="96" y="144"/>
            <a:chExt cx="1111" cy="2400"/>
          </a:xfrm>
        </p:grpSpPr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96" y="144"/>
              <a:ext cx="111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The tuples</a:t>
              </a:r>
            </a:p>
            <a:p>
              <a:r>
                <a:rPr lang="en-US"/>
                <a:t>of R pro-</a:t>
              </a:r>
            </a:p>
            <a:p>
              <a:r>
                <a:rPr lang="en-US"/>
                <a:t>jected onto</a:t>
              </a:r>
            </a:p>
            <a:p>
              <a:r>
                <a:rPr lang="en-US"/>
                <a:t>AB, BC, CD.</a:t>
              </a:r>
            </a:p>
          </p:txBody>
        </p:sp>
        <p:sp>
          <p:nvSpPr>
            <p:cNvPr id="86036" name="Line 20"/>
            <p:cNvSpPr>
              <a:spLocks noChangeShapeType="1"/>
            </p:cNvSpPr>
            <p:nvPr/>
          </p:nvSpPr>
          <p:spPr bwMode="auto">
            <a:xfrm>
              <a:off x="624" y="1152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>
              <a:off x="480" y="1152"/>
              <a:ext cx="38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336" y="1152"/>
              <a:ext cx="48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0592-473D-46BA-A30E-018AA465B9C9}" type="slidenum">
              <a:rPr lang="en-US"/>
              <a:pPr/>
              <a:t>57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the Chase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39624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If two rows agree in the left side of a FD, make their right sides agree too.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Always replace a subscripted symbol by the corresponding unsubscripted one, if possible.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If we ever get an unsubscripted row, we know any tuple in the project-join is in the original (the join is lossless).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Otherwise, the final tableau is a counterexample.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7E86-8D83-427A-91F4-B9318365DE97}" type="slidenum">
              <a:rPr lang="en-US"/>
              <a:pPr/>
              <a:t>58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Lossy Join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relation </a:t>
            </a:r>
            <a:r>
              <a:rPr lang="en-US" i="1"/>
              <a:t>R</a:t>
            </a:r>
            <a:r>
              <a:rPr lang="en-US"/>
              <a:t> = </a:t>
            </a:r>
            <a:r>
              <a:rPr lang="en-US" i="1"/>
              <a:t>ABCD</a:t>
            </a:r>
            <a:r>
              <a:rPr lang="en-US"/>
              <a:t>  and same decomposition.</a:t>
            </a:r>
          </a:p>
          <a:p>
            <a:r>
              <a:rPr lang="en-US"/>
              <a:t>But with only the FD </a:t>
            </a:r>
            <a:r>
              <a:rPr lang="en-US" i="1">
                <a:solidFill>
                  <a:srgbClr val="00CC99"/>
                </a:solidFill>
              </a:rPr>
              <a:t>C</a:t>
            </a:r>
            <a:r>
              <a:rPr lang="en-US">
                <a:solidFill>
                  <a:srgbClr val="00CC99"/>
                </a:solidFill>
              </a:rPr>
              <a:t>-&gt;</a:t>
            </a:r>
            <a:r>
              <a:rPr lang="en-US" i="1">
                <a:solidFill>
                  <a:srgbClr val="00CC99"/>
                </a:solidFill>
              </a:rPr>
              <a:t>D</a:t>
            </a:r>
            <a:r>
              <a:rPr lang="en-US"/>
              <a:t>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D5AD-32C3-4791-BEF9-6DFCD85B9B85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Tableau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i="1" dirty="0"/>
              <a:t>A		B		C		D</a:t>
            </a:r>
          </a:p>
          <a:p>
            <a:pPr>
              <a:buFont typeface="Monotype Sorts" pitchFamily="2" charset="2"/>
              <a:buNone/>
            </a:pPr>
            <a:r>
              <a:rPr lang="en-US" i="1" dirty="0"/>
              <a:t>		a		b		c</a:t>
            </a:r>
            <a:r>
              <a:rPr lang="en-US" baseline="-25000" dirty="0"/>
              <a:t>1</a:t>
            </a:r>
            <a:r>
              <a:rPr lang="en-US" i="1" dirty="0"/>
              <a:t>		d</a:t>
            </a:r>
            <a:r>
              <a:rPr lang="en-US" baseline="-25000" dirty="0"/>
              <a:t>1</a:t>
            </a:r>
          </a:p>
          <a:p>
            <a:pPr>
              <a:buFont typeface="Monotype Sorts" pitchFamily="2" charset="2"/>
              <a:buNone/>
            </a:pPr>
            <a:r>
              <a:rPr lang="en-US" i="1" dirty="0"/>
              <a:t>		a</a:t>
            </a:r>
            <a:r>
              <a:rPr lang="en-US" baseline="-25000" dirty="0"/>
              <a:t>2</a:t>
            </a:r>
            <a:r>
              <a:rPr lang="en-US" i="1" dirty="0"/>
              <a:t>		b		c		d</a:t>
            </a:r>
            <a:r>
              <a:rPr lang="en-US" baseline="-25000" dirty="0"/>
              <a:t>2</a:t>
            </a:r>
          </a:p>
          <a:p>
            <a:pPr>
              <a:buFont typeface="Monotype Sorts" pitchFamily="2" charset="2"/>
              <a:buNone/>
            </a:pPr>
            <a:r>
              <a:rPr lang="en-US" i="1" dirty="0"/>
              <a:t>		a</a:t>
            </a:r>
            <a:r>
              <a:rPr lang="en-US" baseline="-25000" dirty="0"/>
              <a:t>3</a:t>
            </a:r>
            <a:r>
              <a:rPr lang="en-US" i="1" dirty="0"/>
              <a:t>		b</a:t>
            </a:r>
            <a:r>
              <a:rPr lang="en-US" baseline="-25000" dirty="0"/>
              <a:t>3</a:t>
            </a:r>
            <a:r>
              <a:rPr lang="en-US" i="1" dirty="0"/>
              <a:t>		c		d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1371600" y="2590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6232525" y="3200400"/>
            <a:ext cx="1797050" cy="2090738"/>
            <a:chOff x="3926" y="2016"/>
            <a:chExt cx="1132" cy="1317"/>
          </a:xfrm>
        </p:grpSpPr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 flipH="1">
              <a:off x="4512" y="201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4800" y="201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/>
                <a:t>d</a:t>
              </a:r>
            </a:p>
          </p:txBody>
        </p:sp>
        <p:sp>
          <p:nvSpPr>
            <p:cNvPr id="89096" name="Text Box 8"/>
            <p:cNvSpPr txBox="1">
              <a:spLocks noChangeArrowheads="1"/>
            </p:cNvSpPr>
            <p:nvPr/>
          </p:nvSpPr>
          <p:spPr bwMode="auto">
            <a:xfrm>
              <a:off x="3926" y="3045"/>
              <a:ext cx="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Use </a:t>
              </a:r>
              <a:r>
                <a:rPr lang="en-US" i="1">
                  <a:solidFill>
                    <a:srgbClr val="00CC99"/>
                  </a:solidFill>
                </a:rPr>
                <a:t>C</a:t>
              </a:r>
              <a:r>
                <a:rPr lang="en-US">
                  <a:solidFill>
                    <a:srgbClr val="00CC99"/>
                  </a:solidFill>
                </a:rPr>
                <a:t>-&gt;</a:t>
              </a:r>
              <a:r>
                <a:rPr lang="en-US" i="1">
                  <a:solidFill>
                    <a:srgbClr val="00CC99"/>
                  </a:solidFill>
                </a:rPr>
                <a:t>D</a:t>
              </a:r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 flipV="1">
              <a:off x="4368" y="2448"/>
              <a:ext cx="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685799" y="4757738"/>
            <a:ext cx="49530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These three tuples in </a:t>
            </a:r>
            <a:r>
              <a:rPr lang="en-US" i="1" dirty="0"/>
              <a:t>R</a:t>
            </a:r>
            <a:r>
              <a:rPr lang="en-US" dirty="0"/>
              <a:t> give an example that shows the join </a:t>
            </a:r>
            <a:r>
              <a:rPr lang="en-US" dirty="0" err="1"/>
              <a:t>lossy</a:t>
            </a:r>
            <a:r>
              <a:rPr lang="en-US" dirty="0"/>
              <a:t>: 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abcd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not in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, but we can project and rejoin to get </a:t>
            </a:r>
            <a:r>
              <a:rPr lang="en-US" i="1" dirty="0" err="1">
                <a:solidFill>
                  <a:srgbClr val="FF0000"/>
                </a:solidFill>
              </a:rPr>
              <a:t>abcd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228600" y="838200"/>
            <a:ext cx="7239000" cy="3429000"/>
            <a:chOff x="144" y="528"/>
            <a:chExt cx="4560" cy="2160"/>
          </a:xfrm>
        </p:grpSpPr>
        <p:sp>
          <p:nvSpPr>
            <p:cNvPr id="89108" name="Rectangle 20"/>
            <p:cNvSpPr>
              <a:spLocks noChangeArrowheads="1"/>
            </p:cNvSpPr>
            <p:nvPr/>
          </p:nvSpPr>
          <p:spPr bwMode="auto">
            <a:xfrm>
              <a:off x="1056" y="1680"/>
              <a:ext cx="1344" cy="288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9" name="Rectangle 21"/>
            <p:cNvSpPr>
              <a:spLocks noChangeArrowheads="1"/>
            </p:cNvSpPr>
            <p:nvPr/>
          </p:nvSpPr>
          <p:spPr bwMode="auto">
            <a:xfrm>
              <a:off x="2208" y="2016"/>
              <a:ext cx="1344" cy="288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0" name="Rectangle 22"/>
            <p:cNvSpPr>
              <a:spLocks noChangeArrowheads="1"/>
            </p:cNvSpPr>
            <p:nvPr/>
          </p:nvSpPr>
          <p:spPr bwMode="auto">
            <a:xfrm>
              <a:off x="3360" y="2400"/>
              <a:ext cx="1344" cy="288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144" y="528"/>
              <a:ext cx="1611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These projections</a:t>
              </a:r>
            </a:p>
            <a:p>
              <a:r>
                <a:rPr lang="en-US"/>
                <a:t>rejoin to form</a:t>
              </a:r>
            </a:p>
            <a:p>
              <a:r>
                <a:rPr lang="en-US" i="1"/>
                <a:t>abcd</a:t>
              </a:r>
              <a:r>
                <a:rPr lang="en-US"/>
                <a:t>.</a:t>
              </a:r>
            </a:p>
          </p:txBody>
        </p:sp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>
              <a:off x="912" y="134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26"/>
            <p:cNvSpPr>
              <a:spLocks noChangeShapeType="1"/>
            </p:cNvSpPr>
            <p:nvPr/>
          </p:nvSpPr>
          <p:spPr bwMode="auto">
            <a:xfrm>
              <a:off x="1200" y="1104"/>
              <a:ext cx="115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Line 27"/>
            <p:cNvSpPr>
              <a:spLocks noChangeShapeType="1"/>
            </p:cNvSpPr>
            <p:nvPr/>
          </p:nvSpPr>
          <p:spPr bwMode="auto">
            <a:xfrm>
              <a:off x="1536" y="960"/>
              <a:ext cx="249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955A-D340-4AAC-8AFA-4EF7F0EBBB18}" type="slidenum">
              <a:rPr lang="en-US"/>
              <a:pPr/>
              <a:t>6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of Relations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i="1"/>
              <a:t>K</a:t>
            </a:r>
            <a:r>
              <a:rPr lang="en-US"/>
              <a:t>  is a </a:t>
            </a:r>
            <a:r>
              <a:rPr lang="en-US" i="1">
                <a:solidFill>
                  <a:srgbClr val="FF0066"/>
                </a:solidFill>
              </a:rPr>
              <a:t>superkey</a:t>
            </a:r>
            <a:r>
              <a:rPr lang="en-US" i="1"/>
              <a:t> </a:t>
            </a:r>
            <a:r>
              <a:rPr lang="en-US"/>
              <a:t> for relation </a:t>
            </a:r>
            <a:r>
              <a:rPr lang="en-US" i="1"/>
              <a:t>R </a:t>
            </a:r>
            <a:r>
              <a:rPr lang="en-US"/>
              <a:t> if       </a:t>
            </a:r>
            <a:r>
              <a:rPr lang="en-US" i="1"/>
              <a:t>K</a:t>
            </a:r>
            <a:r>
              <a:rPr lang="en-US"/>
              <a:t>  functionally determines all of </a:t>
            </a:r>
            <a:r>
              <a:rPr lang="en-US" i="1"/>
              <a:t>R</a:t>
            </a:r>
            <a:r>
              <a:rPr lang="en-US"/>
              <a:t>.</a:t>
            </a:r>
          </a:p>
          <a:p>
            <a:pPr marL="609600" indent="-609600"/>
            <a:r>
              <a:rPr lang="en-US" i="1"/>
              <a:t>K</a:t>
            </a:r>
            <a:r>
              <a:rPr lang="en-US"/>
              <a:t>  is a </a:t>
            </a:r>
            <a:r>
              <a:rPr lang="en-US" i="1">
                <a:solidFill>
                  <a:srgbClr val="FF0066"/>
                </a:solidFill>
              </a:rPr>
              <a:t>key</a:t>
            </a:r>
            <a:r>
              <a:rPr lang="en-US"/>
              <a:t>  for </a:t>
            </a:r>
            <a:r>
              <a:rPr lang="en-US" i="1"/>
              <a:t>R</a:t>
            </a:r>
            <a:r>
              <a:rPr lang="en-US"/>
              <a:t>  if </a:t>
            </a:r>
            <a:r>
              <a:rPr lang="en-US" i="1"/>
              <a:t>K</a:t>
            </a:r>
            <a:r>
              <a:rPr lang="en-US"/>
              <a:t>  is a superkey, but no proper subset of </a:t>
            </a:r>
            <a:r>
              <a:rPr lang="en-US" i="1"/>
              <a:t>K</a:t>
            </a:r>
            <a:r>
              <a:rPr lang="en-US"/>
              <a:t>  is a superkey.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0766-B39F-429C-8F31-C6F8DBFE4509}" type="slidenum">
              <a:rPr lang="en-US"/>
              <a:pPr/>
              <a:t>60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Synthesis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pPr marL="609600" indent="-609600"/>
            <a:r>
              <a:rPr lang="en-US"/>
              <a:t>We can always construct a decomposition into 3NF relations with a lossless join and dependency preservation.</a:t>
            </a:r>
          </a:p>
          <a:p>
            <a:pPr marL="609600" indent="-609600"/>
            <a:r>
              <a:rPr lang="en-US"/>
              <a:t>Need </a:t>
            </a:r>
            <a:r>
              <a:rPr lang="en-US" i="1">
                <a:solidFill>
                  <a:srgbClr val="FF0066"/>
                </a:solidFill>
              </a:rPr>
              <a:t>minimal basis </a:t>
            </a:r>
            <a:r>
              <a:rPr lang="en-US"/>
              <a:t> for the FD’s: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Right sides are single attributes.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No FD can be removed.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No attribute can be removed from a left side.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F46-1EDD-4181-833D-44C723083987}" type="slidenum">
              <a:rPr lang="en-US"/>
              <a:pPr/>
              <a:t>61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Minimal Basis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Split right sides.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Repeatedly try to remove an FD and see if the remaining FD’s are equivalent to the original.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Repeatedly try to remove an attribute from a left side and see if the resulting FD’s are equivalent to the original.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3490-404C-4B3A-9FAC-6995964F7BA2}" type="slidenum">
              <a:rPr lang="en-US"/>
              <a:pPr/>
              <a:t>62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Synthesis – (2)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relation for each FD in the minimal basis.</a:t>
            </a:r>
          </a:p>
          <a:p>
            <a:pPr lvl="1"/>
            <a:r>
              <a:rPr lang="en-US"/>
              <a:t>Schema is the union of the left and right sides.</a:t>
            </a:r>
          </a:p>
          <a:p>
            <a:r>
              <a:rPr lang="en-US"/>
              <a:t>If no key is contained in an FD, then add one relation whose schema is some key.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1FE3-957A-4D0D-8890-CBA20AA86036}" type="slidenum">
              <a:rPr lang="en-US"/>
              <a:pPr/>
              <a:t>63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3NF Synthesis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 R = ABCD.</a:t>
            </a:r>
          </a:p>
          <a:p>
            <a:r>
              <a:rPr lang="en-US"/>
              <a:t>FD’s </a:t>
            </a:r>
            <a:r>
              <a:rPr lang="en-US" i="1">
                <a:solidFill>
                  <a:srgbClr val="00CC99"/>
                </a:solidFill>
              </a:rPr>
              <a:t>A</a:t>
            </a:r>
            <a:r>
              <a:rPr lang="en-US">
                <a:solidFill>
                  <a:srgbClr val="00CC99"/>
                </a:solidFill>
              </a:rPr>
              <a:t>-&gt;</a:t>
            </a:r>
            <a:r>
              <a:rPr lang="en-US" i="1">
                <a:solidFill>
                  <a:srgbClr val="00CC99"/>
                </a:solidFill>
              </a:rPr>
              <a:t>B </a:t>
            </a:r>
            <a:r>
              <a:rPr lang="en-US"/>
              <a:t> and </a:t>
            </a:r>
            <a:r>
              <a:rPr lang="en-US" i="1">
                <a:solidFill>
                  <a:srgbClr val="00CC99"/>
                </a:solidFill>
              </a:rPr>
              <a:t>A</a:t>
            </a:r>
            <a:r>
              <a:rPr lang="en-US">
                <a:solidFill>
                  <a:srgbClr val="00CC99"/>
                </a:solidFill>
              </a:rPr>
              <a:t>-&gt;</a:t>
            </a:r>
            <a:r>
              <a:rPr lang="en-US" i="1">
                <a:solidFill>
                  <a:srgbClr val="00CC99"/>
                </a:solidFill>
              </a:rPr>
              <a:t>C</a:t>
            </a:r>
            <a:r>
              <a:rPr lang="en-US"/>
              <a:t>.</a:t>
            </a:r>
          </a:p>
          <a:p>
            <a:r>
              <a:rPr lang="en-US">
                <a:solidFill>
                  <a:srgbClr val="3366FF"/>
                </a:solidFill>
              </a:rPr>
              <a:t>Decomposition</a:t>
            </a:r>
            <a:r>
              <a:rPr lang="en-US"/>
              <a:t>: AB and AC from the FD’s, plus AD for a key.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FFAF-1CFD-4DAF-BE4B-32BA43F2550F}" type="slidenum">
              <a:rPr lang="en-US"/>
              <a:pPr/>
              <a:t>64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Why It Works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Preserves dependencies</a:t>
            </a:r>
            <a:r>
              <a:rPr lang="en-US"/>
              <a:t>: each FD from a minimal basis is contained in a relation, thus preserved.</a:t>
            </a:r>
          </a:p>
          <a:p>
            <a:r>
              <a:rPr lang="en-US">
                <a:solidFill>
                  <a:srgbClr val="FF9900"/>
                </a:solidFill>
              </a:rPr>
              <a:t>Lossless Join</a:t>
            </a:r>
            <a:r>
              <a:rPr lang="en-US"/>
              <a:t>: use the chase to show that the row for the relation that contains a key can be made all-unsubscripted variables.</a:t>
            </a:r>
          </a:p>
          <a:p>
            <a:r>
              <a:rPr lang="en-US">
                <a:solidFill>
                  <a:srgbClr val="FF9900"/>
                </a:solidFill>
              </a:rPr>
              <a:t>3NF</a:t>
            </a:r>
            <a:r>
              <a:rPr lang="en-US"/>
              <a:t>: hard part – a property of minimal bases.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A1CE-F1C0-4B1A-8D28-996B40812494}" type="slidenum">
              <a:rPr lang="en-US"/>
              <a:pPr/>
              <a:t>7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Superkey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rgbClr val="CC00CC"/>
                </a:solidFill>
              </a:rPr>
              <a:t>Drinkers(name, </a:t>
            </a:r>
            <a:r>
              <a:rPr lang="en-US" dirty="0" err="1">
                <a:solidFill>
                  <a:srgbClr val="CC00CC"/>
                </a:solidFill>
              </a:rPr>
              <a:t>addr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dirty="0" err="1">
                <a:solidFill>
                  <a:srgbClr val="CC00CC"/>
                </a:solidFill>
              </a:rPr>
              <a:t>beersLiked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dirty="0" err="1">
                <a:solidFill>
                  <a:srgbClr val="CC00CC"/>
                </a:solidFill>
              </a:rPr>
              <a:t>manf</a:t>
            </a:r>
            <a:r>
              <a:rPr lang="en-US" dirty="0">
                <a:solidFill>
                  <a:srgbClr val="CC00CC"/>
                </a:solidFill>
              </a:rPr>
              <a:t>,	</a:t>
            </a:r>
            <a:r>
              <a:rPr lang="en-US" dirty="0" err="1">
                <a:solidFill>
                  <a:srgbClr val="CC00CC"/>
                </a:solidFill>
              </a:rPr>
              <a:t>favBeer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33CC33"/>
                </a:solidFill>
              </a:rPr>
              <a:t>{name, </a:t>
            </a:r>
            <a:r>
              <a:rPr lang="en-US" dirty="0" err="1">
                <a:solidFill>
                  <a:srgbClr val="33CC33"/>
                </a:solidFill>
              </a:rPr>
              <a:t>beersLiked</a:t>
            </a:r>
            <a:r>
              <a:rPr lang="en-US" dirty="0">
                <a:solidFill>
                  <a:srgbClr val="33CC33"/>
                </a:solidFill>
              </a:rPr>
              <a:t>}</a:t>
            </a:r>
            <a:r>
              <a:rPr lang="en-US" dirty="0"/>
              <a:t> is a </a:t>
            </a:r>
            <a:r>
              <a:rPr lang="en-US" dirty="0" err="1"/>
              <a:t>superkey</a:t>
            </a:r>
            <a:r>
              <a:rPr lang="en-US" dirty="0"/>
              <a:t> because together these attributes determine all other attributes.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name -&gt; </a:t>
            </a:r>
            <a:r>
              <a:rPr lang="en-US" dirty="0" err="1">
                <a:solidFill>
                  <a:schemeClr val="accent1"/>
                </a:solidFill>
              </a:rPr>
              <a:t>addr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favBeer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beersLiked</a:t>
            </a:r>
            <a:r>
              <a:rPr lang="en-US" dirty="0">
                <a:solidFill>
                  <a:schemeClr val="accent1"/>
                </a:solidFill>
              </a:rPr>
              <a:t> -&gt; </a:t>
            </a:r>
            <a:r>
              <a:rPr lang="en-US" dirty="0" err="1">
                <a:solidFill>
                  <a:schemeClr val="accent1"/>
                </a:solidFill>
              </a:rPr>
              <a:t>manf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60F0-E777-49C9-90FC-5344F22683F5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Key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{name, beersLiked}</a:t>
            </a:r>
            <a:r>
              <a:rPr lang="en-US"/>
              <a:t> is a </a:t>
            </a:r>
            <a:r>
              <a:rPr lang="en-US">
                <a:solidFill>
                  <a:srgbClr val="FF0066"/>
                </a:solidFill>
              </a:rPr>
              <a:t>key</a:t>
            </a:r>
            <a:r>
              <a:rPr lang="en-US"/>
              <a:t> because neither </a:t>
            </a:r>
            <a:r>
              <a:rPr lang="en-US">
                <a:solidFill>
                  <a:srgbClr val="33CC33"/>
                </a:solidFill>
              </a:rPr>
              <a:t>{name}</a:t>
            </a:r>
            <a:r>
              <a:rPr lang="en-US"/>
              <a:t> nor </a:t>
            </a:r>
            <a:r>
              <a:rPr lang="en-US">
                <a:solidFill>
                  <a:srgbClr val="33CC33"/>
                </a:solidFill>
              </a:rPr>
              <a:t>{beersLiked}</a:t>
            </a:r>
            <a:r>
              <a:rPr lang="en-US"/>
              <a:t> is a superkey.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name</a:t>
            </a:r>
            <a:r>
              <a:rPr lang="en-US"/>
              <a:t> doesn’t </a:t>
            </a:r>
            <a:r>
              <a:rPr lang="en-US">
                <a:solidFill>
                  <a:schemeClr val="accent1"/>
                </a:solidFill>
              </a:rPr>
              <a:t>-&gt; manf</a:t>
            </a:r>
            <a:r>
              <a:rPr lang="en-US"/>
              <a:t>; </a:t>
            </a:r>
            <a:r>
              <a:rPr lang="en-US">
                <a:solidFill>
                  <a:schemeClr val="accent1"/>
                </a:solidFill>
              </a:rPr>
              <a:t>beersLiked</a:t>
            </a:r>
            <a:r>
              <a:rPr lang="en-US"/>
              <a:t> doesn’t </a:t>
            </a:r>
            <a:r>
              <a:rPr lang="en-US">
                <a:solidFill>
                  <a:schemeClr val="accent1"/>
                </a:solidFill>
              </a:rPr>
              <a:t>-&gt; addr</a:t>
            </a:r>
            <a:r>
              <a:rPr lang="en-US"/>
              <a:t>.</a:t>
            </a:r>
          </a:p>
          <a:p>
            <a:r>
              <a:rPr lang="en-US"/>
              <a:t>There are no other keys, but lots of superkeys.</a:t>
            </a:r>
          </a:p>
          <a:p>
            <a:pPr lvl="1"/>
            <a:r>
              <a:rPr lang="en-US"/>
              <a:t>Any superset of </a:t>
            </a:r>
            <a:r>
              <a:rPr lang="en-US">
                <a:solidFill>
                  <a:srgbClr val="33CC33"/>
                </a:solidFill>
              </a:rPr>
              <a:t>{name, beersLiked}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A896-792D-4838-91A2-439DF2A164F3}" type="slidenum">
              <a:rPr lang="en-US"/>
              <a:pPr/>
              <a:t>9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Keys Come From?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Just assert a key </a:t>
            </a:r>
            <a:r>
              <a:rPr lang="en-US" i="1"/>
              <a:t>K</a:t>
            </a:r>
            <a:r>
              <a:rPr lang="en-US"/>
              <a:t>.</a:t>
            </a:r>
          </a:p>
          <a:p>
            <a:pPr marL="990600" lvl="1" indent="-533400"/>
            <a:r>
              <a:rPr lang="en-US"/>
              <a:t>The only FD’s are </a:t>
            </a:r>
            <a:r>
              <a:rPr lang="en-US" i="1">
                <a:solidFill>
                  <a:schemeClr val="accent1"/>
                </a:solidFill>
              </a:rPr>
              <a:t>K</a:t>
            </a:r>
            <a:r>
              <a:rPr lang="en-US">
                <a:solidFill>
                  <a:schemeClr val="accent1"/>
                </a:solidFill>
              </a:rPr>
              <a:t> -&gt; </a:t>
            </a:r>
            <a:r>
              <a:rPr lang="en-US" i="1">
                <a:solidFill>
                  <a:schemeClr val="accent1"/>
                </a:solidFill>
              </a:rPr>
              <a:t>A</a:t>
            </a:r>
            <a:r>
              <a:rPr lang="en-US"/>
              <a:t>  for all attributes </a:t>
            </a:r>
            <a:r>
              <a:rPr lang="en-US" i="1"/>
              <a:t>A.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Assert FD’s and deduce the keys by systematic exploration.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3013</Words>
  <Application>Microsoft Office PowerPoint</Application>
  <PresentationFormat>On-screen Show (4:3)</PresentationFormat>
  <Paragraphs>415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Monotype Sorts</vt:lpstr>
      <vt:lpstr>Arial</vt:lpstr>
      <vt:lpstr>Courier New</vt:lpstr>
      <vt:lpstr>Tahoma</vt:lpstr>
      <vt:lpstr>Times New Roman</vt:lpstr>
      <vt:lpstr>Wingdings</vt:lpstr>
      <vt:lpstr>Default Design</vt:lpstr>
      <vt:lpstr>Design Theory for Relational Databases</vt:lpstr>
      <vt:lpstr>Functional Dependencies</vt:lpstr>
      <vt:lpstr>Splitting Right Sides of FD’s</vt:lpstr>
      <vt:lpstr>Example: FD’s</vt:lpstr>
      <vt:lpstr>Example: Possible Data</vt:lpstr>
      <vt:lpstr>Keys of Relations</vt:lpstr>
      <vt:lpstr>Example: Superkey</vt:lpstr>
      <vt:lpstr>Example: Key</vt:lpstr>
      <vt:lpstr>Where Do Keys Come From?</vt:lpstr>
      <vt:lpstr>More FD’s From “Physics”</vt:lpstr>
      <vt:lpstr>Inferring FD’s</vt:lpstr>
      <vt:lpstr>Inference Test</vt:lpstr>
      <vt:lpstr>Inference Test – (2)</vt:lpstr>
      <vt:lpstr>Closure Test</vt:lpstr>
      <vt:lpstr>PowerPoint Presentation</vt:lpstr>
      <vt:lpstr>Finding All Implied FD’s</vt:lpstr>
      <vt:lpstr>Why?</vt:lpstr>
      <vt:lpstr>Basic Idea</vt:lpstr>
      <vt:lpstr>Simple, Exponential Algorithm</vt:lpstr>
      <vt:lpstr>A Few Tricks</vt:lpstr>
      <vt:lpstr>Example: Projecting FD’s</vt:lpstr>
      <vt:lpstr>Example -- Continued</vt:lpstr>
      <vt:lpstr>A Geometric View of FD’s</vt:lpstr>
      <vt:lpstr>Example: R(A,B)</vt:lpstr>
      <vt:lpstr>An FD is a Subset of Instances</vt:lpstr>
      <vt:lpstr>Example: A -&gt; B for R(A,B)</vt:lpstr>
      <vt:lpstr>Representing Sets of FD’s</vt:lpstr>
      <vt:lpstr>Example</vt:lpstr>
      <vt:lpstr>Implication of FD’s</vt:lpstr>
      <vt:lpstr>Example</vt:lpstr>
      <vt:lpstr>Relational Schema Design</vt:lpstr>
      <vt:lpstr>Example of Bad Design</vt:lpstr>
      <vt:lpstr>This Bad Design Also Exhibits Anomalies</vt:lpstr>
      <vt:lpstr>Boyce-Codd Normal Form </vt:lpstr>
      <vt:lpstr>Example</vt:lpstr>
      <vt:lpstr>Another Example</vt:lpstr>
      <vt:lpstr>Decomposition into BCNF</vt:lpstr>
      <vt:lpstr>Decompose R  Using X  -&gt; Y</vt:lpstr>
      <vt:lpstr>Decomposition Picture</vt:lpstr>
      <vt:lpstr>Example: BCNF Decomposition</vt:lpstr>
      <vt:lpstr>Example -- Continued</vt:lpstr>
      <vt:lpstr>Example -- Continued</vt:lpstr>
      <vt:lpstr>Example -- Concluded</vt:lpstr>
      <vt:lpstr>Third Normal Form -- Motivation</vt:lpstr>
      <vt:lpstr>We Cannot Enforce FD’s</vt:lpstr>
      <vt:lpstr>An Unenforceable FD</vt:lpstr>
      <vt:lpstr>3NF Lets Us Avoid This Problem</vt:lpstr>
      <vt:lpstr>BCNF vs 3NF </vt:lpstr>
      <vt:lpstr>Example: 3NF</vt:lpstr>
      <vt:lpstr>What 3NF and BCNF Give You</vt:lpstr>
      <vt:lpstr>3NF and BCNF -- Continued</vt:lpstr>
      <vt:lpstr>Testing for a Lossless Join</vt:lpstr>
      <vt:lpstr>The Chase Test</vt:lpstr>
      <vt:lpstr>The Chase – (2)</vt:lpstr>
      <vt:lpstr>Example: The Chase</vt:lpstr>
      <vt:lpstr>The Tableau</vt:lpstr>
      <vt:lpstr>Summary of the Chase</vt:lpstr>
      <vt:lpstr>Example: Lossy Join</vt:lpstr>
      <vt:lpstr>The Tableau</vt:lpstr>
      <vt:lpstr>3NF Synthesis Algorithm</vt:lpstr>
      <vt:lpstr>Constructing a Minimal Basis</vt:lpstr>
      <vt:lpstr>3NF Synthesis – (2)</vt:lpstr>
      <vt:lpstr>Example: 3NF Synthesis</vt:lpstr>
      <vt:lpstr>Why It Works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183</cp:revision>
  <dcterms:created xsi:type="dcterms:W3CDTF">2002-03-23T20:14:09Z</dcterms:created>
  <dcterms:modified xsi:type="dcterms:W3CDTF">2017-05-16T00:59:01Z</dcterms:modified>
</cp:coreProperties>
</file>