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0" d="100"/>
          <a:sy n="70" d="100"/>
        </p:scale>
        <p:origin x="39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1C885E0-6A99-4ED2-87D8-51F752617E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94EC8-D1AC-44DA-9C9D-6CC08A7F7A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B879-1FF5-4B2C-84AF-441496EAA2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8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57A04-4E9A-4BBC-AB6F-2167501AAA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7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7B25E-5D0C-40D3-BB07-44D6E4E0AA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1FFDC-9F68-4804-BD85-C4988194D2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58102-CD93-4DD5-8FA9-B275BD120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FB5C9-2BF3-4351-B13E-856F3F5598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77D66-9135-4362-A31D-35439F2C8D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72F47-B392-45A9-957B-A6CF86316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84FA7-F86A-4F58-A63F-CB8A562202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10F03-BBC0-49B3-95BD-7947827DD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>
                <a:gamma/>
                <a:tint val="0"/>
                <a:invGamma/>
              </a:srgbClr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6CF3FCF5-E9A2-49A9-A952-7CCA40D8C3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C87-1597-4F45-A8D1-1CB380488AF8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4400" dirty="0"/>
              <a:t>Multi-Valued Dependencies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sz="3200" dirty="0"/>
              <a:t>4th Normal Form</a:t>
            </a:r>
          </a:p>
          <a:p>
            <a:r>
              <a:rPr lang="en-US" sz="3200" dirty="0"/>
              <a:t>Reasoning About FD’s + MVD’s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4BD1-92D4-4D12-9FF6-CF042310D4B1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69925" y="2090738"/>
            <a:ext cx="7377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Here is possible data satisfying these MVD’s:</a:t>
            </a:r>
          </a:p>
          <a:p>
            <a:endParaRPr lang="en-US"/>
          </a:p>
          <a:p>
            <a:r>
              <a:rPr lang="en-US">
                <a:solidFill>
                  <a:srgbClr val="FF0066"/>
                </a:solidFill>
              </a:rPr>
              <a:t>name	areaCode	phone		beersLiked	manf</a:t>
            </a:r>
          </a:p>
          <a:p>
            <a:r>
              <a:rPr lang="en-US"/>
              <a:t>Sue	650		555-1111	Bud		A.B.</a:t>
            </a:r>
          </a:p>
          <a:p>
            <a:r>
              <a:rPr lang="en-US"/>
              <a:t>Sue	650		555-1111	WickedAle	Pete’s</a:t>
            </a:r>
          </a:p>
          <a:p>
            <a:r>
              <a:rPr lang="en-US"/>
              <a:t>Sue	415		555-9999	Bud		A.B.</a:t>
            </a:r>
          </a:p>
          <a:p>
            <a:r>
              <a:rPr lang="en-US"/>
              <a:t>Sue	415		555-9999	WickedAle	Pete’s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69925" y="5062538"/>
            <a:ext cx="8002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But we cannot swap area codes or phones by themselves.</a:t>
            </a:r>
          </a:p>
          <a:p>
            <a:r>
              <a:rPr lang="en-US"/>
              <a:t>That is, neither </a:t>
            </a:r>
            <a:r>
              <a:rPr lang="en-US">
                <a:solidFill>
                  <a:schemeClr val="accent2"/>
                </a:solidFill>
              </a:rPr>
              <a:t>name-&gt;-&gt;areaCode</a:t>
            </a:r>
            <a:r>
              <a:rPr lang="en-US"/>
              <a:t> nor </a:t>
            </a:r>
            <a:r>
              <a:rPr lang="en-US">
                <a:solidFill>
                  <a:schemeClr val="accent2"/>
                </a:solidFill>
              </a:rPr>
              <a:t>name-&gt;-&gt;phone</a:t>
            </a:r>
          </a:p>
          <a:p>
            <a:r>
              <a:rPr lang="en-US"/>
              <a:t>holds for this relation.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5800" y="2895600"/>
            <a:ext cx="7391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685800" y="32766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524000" y="2895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3200400" y="2895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5105400" y="2895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6934200" y="2895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E70B-D0EE-40D2-84E3-CE273E646880}" type="slidenum">
              <a:rPr lang="en-US"/>
              <a:pPr/>
              <a:t>11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Fourth Normal Form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redundancy that comes from MVD’s is not removable by putting the database schema in BCNF.</a:t>
            </a:r>
          </a:p>
          <a:p>
            <a:r>
              <a:rPr lang="en-US"/>
              <a:t>There is a stronger normal form, called 4NF, that (intuitively) treats MVD’s as FD’s when it comes to decomposition, but not when determining keys of the relation.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A555-605F-4AE7-B3BD-926B98F7EAAD}" type="slidenum">
              <a:rPr lang="en-US"/>
              <a:pPr/>
              <a:t>12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4NF Definition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 relation </a:t>
            </a:r>
            <a:r>
              <a:rPr lang="en-US" i="1"/>
              <a:t>R </a:t>
            </a:r>
            <a:r>
              <a:rPr lang="en-US"/>
              <a:t> is in </a:t>
            </a:r>
            <a:r>
              <a:rPr lang="en-US" i="1">
                <a:solidFill>
                  <a:srgbClr val="33CC33"/>
                </a:solidFill>
              </a:rPr>
              <a:t>4NF</a:t>
            </a:r>
            <a:r>
              <a:rPr lang="en-US"/>
              <a:t>  if: whenever       </a:t>
            </a:r>
            <a:r>
              <a:rPr lang="en-US" i="1">
                <a:solidFill>
                  <a:schemeClr val="accent2"/>
                </a:solidFill>
              </a:rPr>
              <a:t>X </a:t>
            </a:r>
            <a:r>
              <a:rPr lang="en-US">
                <a:solidFill>
                  <a:schemeClr val="accent2"/>
                </a:solidFill>
              </a:rPr>
              <a:t>-&gt;-&gt;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/>
              <a:t>  is a nontrivial MVD, then </a:t>
            </a:r>
            <a:r>
              <a:rPr lang="en-US" i="1"/>
              <a:t>X</a:t>
            </a:r>
            <a:r>
              <a:rPr lang="en-US"/>
              <a:t>  is a superkey.</a:t>
            </a:r>
          </a:p>
          <a:p>
            <a:pPr marL="990600" lvl="1" indent="-533400"/>
            <a:r>
              <a:rPr lang="en-US" i="1">
                <a:solidFill>
                  <a:srgbClr val="FF0066"/>
                </a:solidFill>
              </a:rPr>
              <a:t>Nontrivial</a:t>
            </a:r>
            <a:r>
              <a:rPr lang="en-US"/>
              <a:t> </a:t>
            </a:r>
            <a:r>
              <a:rPr lang="en-US" i="1">
                <a:solidFill>
                  <a:srgbClr val="FF0066"/>
                </a:solidFill>
              </a:rPr>
              <a:t>MVD</a:t>
            </a:r>
            <a:r>
              <a:rPr lang="en-US"/>
              <a:t>  means that:</a:t>
            </a:r>
          </a:p>
          <a:p>
            <a:pPr marL="1371600" lvl="2" indent="-457200">
              <a:buFontTx/>
              <a:buAutoNum type="arabicPeriod"/>
            </a:pPr>
            <a:r>
              <a:rPr lang="en-US" i="1"/>
              <a:t>Y</a:t>
            </a:r>
            <a:r>
              <a:rPr lang="en-US"/>
              <a:t>  is not a subset of </a:t>
            </a:r>
            <a:r>
              <a:rPr lang="en-US" i="1"/>
              <a:t>X</a:t>
            </a:r>
            <a:r>
              <a:rPr lang="en-US"/>
              <a:t>, and</a:t>
            </a:r>
          </a:p>
          <a:p>
            <a:pPr marL="1371600" lvl="2" indent="-457200">
              <a:buFontTx/>
              <a:buAutoNum type="arabicPeriod"/>
            </a:pPr>
            <a:r>
              <a:rPr lang="en-US" i="1"/>
              <a:t>X</a:t>
            </a:r>
            <a:r>
              <a:rPr lang="en-US"/>
              <a:t>  and </a:t>
            </a:r>
            <a:r>
              <a:rPr lang="en-US" i="1"/>
              <a:t>Y </a:t>
            </a:r>
            <a:r>
              <a:rPr lang="en-US"/>
              <a:t> are not, together, all the attributes.</a:t>
            </a:r>
          </a:p>
          <a:p>
            <a:pPr marL="990600" lvl="1" indent="-533400"/>
            <a:r>
              <a:rPr lang="en-US"/>
              <a:t>Note that the definition of “superkey” still depends on FD’s only.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C96D-55E0-430A-B88D-4B3C53D151E8}" type="slidenum">
              <a:rPr lang="en-US"/>
              <a:pPr/>
              <a:t>13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Versus 4NF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Remember that every FD </a:t>
            </a:r>
            <a:r>
              <a:rPr lang="en-US" i="1">
                <a:solidFill>
                  <a:schemeClr val="accent1"/>
                </a:solidFill>
              </a:rPr>
              <a:t>X </a:t>
            </a:r>
            <a:r>
              <a:rPr lang="en-US">
                <a:solidFill>
                  <a:schemeClr val="accent1"/>
                </a:solidFill>
              </a:rPr>
              <a:t>-&gt;</a:t>
            </a:r>
            <a:r>
              <a:rPr lang="en-US" i="1">
                <a:solidFill>
                  <a:schemeClr val="accent1"/>
                </a:solidFill>
              </a:rPr>
              <a:t>Y</a:t>
            </a:r>
            <a:r>
              <a:rPr lang="en-US" i="1"/>
              <a:t> </a:t>
            </a:r>
            <a:r>
              <a:rPr lang="en-US"/>
              <a:t> is also an MVD, 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 -&gt;-&gt;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/>
              <a:t>.</a:t>
            </a:r>
          </a:p>
          <a:p>
            <a:r>
              <a:rPr lang="en-US"/>
              <a:t>Thus, if </a:t>
            </a:r>
            <a:r>
              <a:rPr lang="en-US" i="1"/>
              <a:t>R</a:t>
            </a:r>
            <a:r>
              <a:rPr lang="en-US"/>
              <a:t>  is in 4NF, it is certainly in BCNF.</a:t>
            </a:r>
          </a:p>
          <a:p>
            <a:pPr lvl="1"/>
            <a:r>
              <a:rPr lang="en-US"/>
              <a:t>Because any BCNF violation is a 4NF violation (after conversion to an MVD).</a:t>
            </a:r>
          </a:p>
          <a:p>
            <a:r>
              <a:rPr lang="en-US"/>
              <a:t>But </a:t>
            </a:r>
            <a:r>
              <a:rPr lang="en-US" i="1"/>
              <a:t>R</a:t>
            </a:r>
            <a:r>
              <a:rPr lang="en-US"/>
              <a:t>  could be in BCNF and not 4NF, because MVD’s are “invisible” to BCNF.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E5F9-864E-40F6-AAA8-BBCB6627D667}" type="slidenum">
              <a:rPr lang="en-US"/>
              <a:pPr/>
              <a:t>14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 and 4NF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If 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 -&gt;-&gt;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/>
              <a:t>  is a 4NF violation for relation </a:t>
            </a:r>
            <a:r>
              <a:rPr lang="en-US" i="1"/>
              <a:t>R</a:t>
            </a:r>
            <a:r>
              <a:rPr lang="en-US"/>
              <a:t>, we can decompose </a:t>
            </a:r>
            <a:r>
              <a:rPr lang="en-US" i="1"/>
              <a:t>R</a:t>
            </a:r>
            <a:r>
              <a:rPr lang="en-US"/>
              <a:t>  using the same technique as for BCNF.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/>
              <a:t>XY</a:t>
            </a:r>
            <a:r>
              <a:rPr lang="en-US"/>
              <a:t>  is one of the decomposed relations.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All but </a:t>
            </a:r>
            <a:r>
              <a:rPr lang="en-US" i="1"/>
              <a:t>Y</a:t>
            </a:r>
            <a:r>
              <a:rPr lang="en-US"/>
              <a:t> – </a:t>
            </a:r>
            <a:r>
              <a:rPr lang="en-US" i="1"/>
              <a:t>X</a:t>
            </a:r>
            <a:r>
              <a:rPr lang="en-US"/>
              <a:t>  is the other.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C242-B88F-41A1-ADD1-0DF8F92F7FC6}" type="slidenum">
              <a:rPr lang="en-US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4NF Decomposition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CC00CC"/>
                </a:solidFill>
              </a:rPr>
              <a:t>Drinkers(</a:t>
            </a:r>
            <a:r>
              <a:rPr lang="en-US" u="sng">
                <a:solidFill>
                  <a:srgbClr val="CC00CC"/>
                </a:solidFill>
              </a:rPr>
              <a:t>name</a:t>
            </a:r>
            <a:r>
              <a:rPr lang="en-US">
                <a:solidFill>
                  <a:srgbClr val="CC00CC"/>
                </a:solidFill>
              </a:rPr>
              <a:t>, addr, </a:t>
            </a:r>
            <a:r>
              <a:rPr lang="en-US" u="sng">
                <a:solidFill>
                  <a:srgbClr val="CC00CC"/>
                </a:solidFill>
              </a:rPr>
              <a:t>phones</a:t>
            </a:r>
            <a:r>
              <a:rPr lang="en-US">
                <a:solidFill>
                  <a:srgbClr val="CC00CC"/>
                </a:solidFill>
              </a:rPr>
              <a:t>, </a:t>
            </a:r>
            <a:r>
              <a:rPr lang="en-US" u="sng">
                <a:solidFill>
                  <a:srgbClr val="CC00CC"/>
                </a:solidFill>
              </a:rPr>
              <a:t>beersLiked</a:t>
            </a:r>
            <a:r>
              <a:rPr lang="en-US">
                <a:solidFill>
                  <a:srgbClr val="CC00CC"/>
                </a:solidFill>
              </a:rPr>
              <a:t>)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FD: 		</a:t>
            </a:r>
            <a:r>
              <a:rPr lang="en-US">
                <a:solidFill>
                  <a:schemeClr val="accent1"/>
                </a:solidFill>
              </a:rPr>
              <a:t>name -&gt; addr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MVD’s: 	</a:t>
            </a:r>
            <a:r>
              <a:rPr lang="en-US">
                <a:solidFill>
                  <a:schemeClr val="accent2"/>
                </a:solidFill>
              </a:rPr>
              <a:t>name -&gt;-&gt; phones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accent2"/>
                </a:solidFill>
              </a:rPr>
              <a:t>			name -&gt;-&gt; beersLiked</a:t>
            </a:r>
          </a:p>
          <a:p>
            <a:r>
              <a:rPr lang="en-US"/>
              <a:t>Key is </a:t>
            </a:r>
            <a:r>
              <a:rPr lang="en-US">
                <a:solidFill>
                  <a:srgbClr val="33CC33"/>
                </a:solidFill>
              </a:rPr>
              <a:t>{name, phones, beersLiked}</a:t>
            </a:r>
            <a:r>
              <a:rPr lang="en-US"/>
              <a:t>.</a:t>
            </a:r>
          </a:p>
          <a:p>
            <a:r>
              <a:rPr lang="en-US"/>
              <a:t>All dependencies violate 4NF.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39D5-BC5A-4F50-8E49-921A29A979DF}" type="slidenum">
              <a:rPr lang="en-US"/>
              <a:pPr/>
              <a:t>16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Continued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marL="609600" indent="-609600"/>
            <a:r>
              <a:rPr lang="en-US"/>
              <a:t>Decompose using </a:t>
            </a:r>
            <a:r>
              <a:rPr lang="en-US">
                <a:solidFill>
                  <a:srgbClr val="00CC99"/>
                </a:solidFill>
              </a:rPr>
              <a:t>name -&gt; addr</a:t>
            </a:r>
            <a:r>
              <a:rPr lang="en-US"/>
              <a:t>: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>
                <a:solidFill>
                  <a:srgbClr val="CC00CC"/>
                </a:solidFill>
              </a:rPr>
              <a:t>Drinkers1(</a:t>
            </a:r>
            <a:r>
              <a:rPr lang="en-US" u="sng">
                <a:solidFill>
                  <a:srgbClr val="CC00CC"/>
                </a:solidFill>
              </a:rPr>
              <a:t>name</a:t>
            </a:r>
            <a:r>
              <a:rPr lang="en-US">
                <a:solidFill>
                  <a:srgbClr val="CC00CC"/>
                </a:solidFill>
              </a:rPr>
              <a:t>, addr)</a:t>
            </a:r>
          </a:p>
          <a:p>
            <a:pPr marL="990600" lvl="1" indent="-533400">
              <a:buFont typeface="Monotype Sorts" pitchFamily="2" charset="2"/>
              <a:buChar char="u"/>
            </a:pPr>
            <a:r>
              <a:rPr lang="en-US"/>
              <a:t>In 4NF; only dependency is </a:t>
            </a:r>
            <a:r>
              <a:rPr lang="en-US">
                <a:solidFill>
                  <a:schemeClr val="accent1"/>
                </a:solidFill>
              </a:rPr>
              <a:t>name -&gt; addr</a:t>
            </a:r>
            <a:r>
              <a:rPr lang="en-US"/>
              <a:t>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>
                <a:solidFill>
                  <a:srgbClr val="CC00CC"/>
                </a:solidFill>
              </a:rPr>
              <a:t>Drinkers2(</a:t>
            </a:r>
            <a:r>
              <a:rPr lang="en-US" u="sng">
                <a:solidFill>
                  <a:srgbClr val="CC00CC"/>
                </a:solidFill>
              </a:rPr>
              <a:t>name</a:t>
            </a:r>
            <a:r>
              <a:rPr lang="en-US">
                <a:solidFill>
                  <a:srgbClr val="CC00CC"/>
                </a:solidFill>
              </a:rPr>
              <a:t>, </a:t>
            </a:r>
            <a:r>
              <a:rPr lang="en-US" u="sng">
                <a:solidFill>
                  <a:srgbClr val="CC00CC"/>
                </a:solidFill>
              </a:rPr>
              <a:t>phones</a:t>
            </a:r>
            <a:r>
              <a:rPr lang="en-US">
                <a:solidFill>
                  <a:srgbClr val="CC00CC"/>
                </a:solidFill>
              </a:rPr>
              <a:t>, </a:t>
            </a:r>
            <a:r>
              <a:rPr lang="en-US" u="sng">
                <a:solidFill>
                  <a:srgbClr val="CC00CC"/>
                </a:solidFill>
              </a:rPr>
              <a:t>beersLiked</a:t>
            </a:r>
            <a:r>
              <a:rPr lang="en-US">
                <a:solidFill>
                  <a:srgbClr val="CC00CC"/>
                </a:solidFill>
              </a:rPr>
              <a:t>)</a:t>
            </a:r>
          </a:p>
          <a:p>
            <a:pPr marL="990600" lvl="1" indent="-533400">
              <a:buFont typeface="Monotype Sorts" pitchFamily="2" charset="2"/>
              <a:buChar char="u"/>
            </a:pPr>
            <a:r>
              <a:rPr lang="en-US"/>
              <a:t>Not in 4NF.  MVD’s </a:t>
            </a:r>
            <a:r>
              <a:rPr lang="en-US">
                <a:solidFill>
                  <a:schemeClr val="accent2"/>
                </a:solidFill>
              </a:rPr>
              <a:t>name -&gt;-&gt; phones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name -&gt;-&gt; beersLiked</a:t>
            </a:r>
            <a:r>
              <a:rPr lang="en-US"/>
              <a:t> apply.  No FD’s, so all three attributes form the key.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E7E-B256-46B4-8760-7804EBCC071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Decompose Drinkers2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Either MVD </a:t>
            </a:r>
            <a:r>
              <a:rPr lang="en-US">
                <a:solidFill>
                  <a:schemeClr val="accent2"/>
                </a:solidFill>
              </a:rPr>
              <a:t>name -&gt;-&gt; phones</a:t>
            </a:r>
            <a:r>
              <a:rPr lang="en-US"/>
              <a:t> or  </a:t>
            </a:r>
            <a:r>
              <a:rPr lang="en-US">
                <a:solidFill>
                  <a:schemeClr val="accent2"/>
                </a:solidFill>
              </a:rPr>
              <a:t>name -&gt;-&gt; beersLiked</a:t>
            </a:r>
            <a:r>
              <a:rPr lang="en-US"/>
              <a:t> tells us to decompose to:</a:t>
            </a:r>
          </a:p>
          <a:p>
            <a:pPr lvl="1"/>
            <a:r>
              <a:rPr lang="en-US">
                <a:solidFill>
                  <a:srgbClr val="CC00CC"/>
                </a:solidFill>
              </a:rPr>
              <a:t>Drinkers3(</a:t>
            </a:r>
            <a:r>
              <a:rPr lang="en-US" u="sng">
                <a:solidFill>
                  <a:srgbClr val="CC00CC"/>
                </a:solidFill>
              </a:rPr>
              <a:t>name</a:t>
            </a:r>
            <a:r>
              <a:rPr lang="en-US">
                <a:solidFill>
                  <a:srgbClr val="CC00CC"/>
                </a:solidFill>
              </a:rPr>
              <a:t>, </a:t>
            </a:r>
            <a:r>
              <a:rPr lang="en-US" u="sng">
                <a:solidFill>
                  <a:srgbClr val="CC00CC"/>
                </a:solidFill>
              </a:rPr>
              <a:t>phones</a:t>
            </a:r>
            <a:r>
              <a:rPr lang="en-US">
                <a:solidFill>
                  <a:srgbClr val="CC00CC"/>
                </a:solidFill>
              </a:rPr>
              <a:t>)</a:t>
            </a:r>
          </a:p>
          <a:p>
            <a:pPr lvl="1"/>
            <a:r>
              <a:rPr lang="en-US">
                <a:solidFill>
                  <a:srgbClr val="CC00CC"/>
                </a:solidFill>
              </a:rPr>
              <a:t>Drinkers4(</a:t>
            </a:r>
            <a:r>
              <a:rPr lang="en-US" u="sng">
                <a:solidFill>
                  <a:srgbClr val="CC00CC"/>
                </a:solidFill>
              </a:rPr>
              <a:t>name</a:t>
            </a:r>
            <a:r>
              <a:rPr lang="en-US">
                <a:solidFill>
                  <a:srgbClr val="CC00CC"/>
                </a:solidFill>
              </a:rPr>
              <a:t>, </a:t>
            </a:r>
            <a:r>
              <a:rPr lang="en-US" u="sng">
                <a:solidFill>
                  <a:srgbClr val="CC00CC"/>
                </a:solidFill>
              </a:rPr>
              <a:t>beersLiked</a:t>
            </a:r>
            <a:r>
              <a:rPr lang="en-US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E4A5-4E69-44D7-9809-09F968C569C5}" type="slidenum">
              <a:rPr lang="en-US"/>
              <a:pPr/>
              <a:t>18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Reasoning About MVD’s + FD’s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Problem</a:t>
            </a:r>
            <a:r>
              <a:rPr lang="en-US"/>
              <a:t>: given a set of MVD’s and/or FD’s that hold for a relation </a:t>
            </a:r>
            <a:r>
              <a:rPr lang="en-US" i="1"/>
              <a:t>R</a:t>
            </a:r>
            <a:r>
              <a:rPr lang="en-US"/>
              <a:t>, does a certain FD or MVD also hold in </a:t>
            </a:r>
            <a:r>
              <a:rPr lang="en-US" i="1"/>
              <a:t>R </a:t>
            </a:r>
            <a:r>
              <a:rPr lang="en-US"/>
              <a:t>?</a:t>
            </a:r>
          </a:p>
          <a:p>
            <a:r>
              <a:rPr lang="en-US">
                <a:solidFill>
                  <a:srgbClr val="996600"/>
                </a:solidFill>
              </a:rPr>
              <a:t>Solution</a:t>
            </a:r>
            <a:r>
              <a:rPr lang="en-US"/>
              <a:t>: Use a tableau to explore all inferences from the given set, to see if you can prove the target dependency.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38F0-EDE2-4335-B191-0DFF601B48BA}" type="slidenum">
              <a:rPr lang="en-US"/>
              <a:pPr/>
              <a:t>19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Care?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4NF technically requires an MVD violation.</a:t>
            </a:r>
          </a:p>
          <a:p>
            <a:pPr marL="990600" lvl="1" indent="-533400"/>
            <a:r>
              <a:rPr lang="en-US"/>
              <a:t>Need to infer MVD’s from given FD’s and MVD’s that may not be violations themselves.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When we decompose, we need to project FD’s + MVD’s.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802-B6D2-4C04-83F5-130FA57602AE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MVD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multivalued dependency</a:t>
            </a:r>
            <a:r>
              <a:rPr lang="en-US" dirty="0"/>
              <a:t>  (MVD) on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X</a:t>
            </a:r>
            <a:r>
              <a:rPr lang="en-US" dirty="0">
                <a:solidFill>
                  <a:schemeClr val="accent2"/>
                </a:solidFill>
              </a:rPr>
              <a:t> -&gt;-&gt;</a:t>
            </a:r>
            <a:r>
              <a:rPr lang="en-US" i="1" dirty="0">
                <a:solidFill>
                  <a:schemeClr val="accent2"/>
                </a:solidFill>
              </a:rPr>
              <a:t>Y</a:t>
            </a:r>
            <a:r>
              <a:rPr lang="en-US" i="1" dirty="0"/>
              <a:t> </a:t>
            </a:r>
            <a:r>
              <a:rPr lang="en-US" dirty="0"/>
              <a:t>, says that if two tuples of </a:t>
            </a:r>
            <a:r>
              <a:rPr lang="en-US" i="1" dirty="0"/>
              <a:t>R</a:t>
            </a:r>
            <a:r>
              <a:rPr lang="en-US" dirty="0"/>
              <a:t>  agree on all the attributes of </a:t>
            </a:r>
            <a:r>
              <a:rPr lang="en-US" i="1" dirty="0"/>
              <a:t>X</a:t>
            </a:r>
            <a:r>
              <a:rPr lang="en-US" dirty="0"/>
              <a:t>, then their components in </a:t>
            </a:r>
            <a:r>
              <a:rPr lang="en-US" i="1" dirty="0"/>
              <a:t>Y</a:t>
            </a:r>
            <a:r>
              <a:rPr lang="en-US" dirty="0"/>
              <a:t> may be swapped and the results are also two tuples in the relation.</a:t>
            </a:r>
          </a:p>
          <a:p>
            <a:pPr lvl="1"/>
            <a:r>
              <a:rPr lang="en-US" dirty="0"/>
              <a:t>i.e., for each value of </a:t>
            </a:r>
            <a:r>
              <a:rPr lang="en-US" i="1" dirty="0"/>
              <a:t>X</a:t>
            </a:r>
            <a:r>
              <a:rPr lang="en-US" dirty="0"/>
              <a:t>, the values of </a:t>
            </a:r>
            <a:r>
              <a:rPr lang="en-US" i="1" dirty="0"/>
              <a:t>Y</a:t>
            </a:r>
            <a:r>
              <a:rPr lang="en-US" dirty="0"/>
              <a:t>  are independent of the values of </a:t>
            </a:r>
            <a:r>
              <a:rPr lang="en-US" i="1" dirty="0"/>
              <a:t>R</a:t>
            </a:r>
            <a:r>
              <a:rPr lang="en-US" dirty="0"/>
              <a:t>-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Y</a:t>
            </a:r>
            <a:r>
              <a:rPr lang="en-US" dirty="0"/>
              <a:t>.   (i.e., </a:t>
            </a:r>
            <a:r>
              <a:rPr lang="en-US" i="1" dirty="0"/>
              <a:t>X </a:t>
            </a:r>
            <a:r>
              <a:rPr lang="en-US" dirty="0"/>
              <a:t>determines a set of values of </a:t>
            </a:r>
            <a:r>
              <a:rPr lang="en-US" i="1" dirty="0"/>
              <a:t>Y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FA6F-F970-4D88-8D03-D95807ECB4DD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Chasing a Tableau With MVD’s and FD’s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apply a FD, equate symbols, as before.</a:t>
            </a:r>
          </a:p>
          <a:p>
            <a:pPr>
              <a:lnSpc>
                <a:spcPct val="90000"/>
              </a:lnSpc>
            </a:pPr>
            <a:r>
              <a:rPr lang="en-US"/>
              <a:t>To apply an MVD, generate one or both of the tuples we know must also be in the relation represented by the tableau.</a:t>
            </a:r>
          </a:p>
          <a:p>
            <a:pPr>
              <a:lnSpc>
                <a:spcPct val="90000"/>
              </a:lnSpc>
            </a:pPr>
            <a:r>
              <a:rPr lang="en-US"/>
              <a:t>We’ll prove: if </a:t>
            </a:r>
            <a:r>
              <a:rPr lang="en-US">
                <a:solidFill>
                  <a:schemeClr val="accent2"/>
                </a:solidFill>
              </a:rPr>
              <a:t>A-&gt;-&gt;BC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D-&gt;C</a:t>
            </a:r>
            <a:r>
              <a:rPr lang="en-US"/>
              <a:t>, then </a:t>
            </a:r>
            <a:r>
              <a:rPr lang="en-US">
                <a:solidFill>
                  <a:schemeClr val="accent1"/>
                </a:solidFill>
              </a:rPr>
              <a:t>A-&gt;C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B1C4-16C5-48D0-B67E-BCC041DC5CB6}" type="slidenum">
              <a:rPr lang="en-US"/>
              <a:pPr/>
              <a:t>21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Tableau for </a:t>
            </a:r>
            <a:r>
              <a:rPr lang="en-US">
                <a:solidFill>
                  <a:schemeClr val="accent1"/>
                </a:solidFill>
              </a:rPr>
              <a:t>A-&gt;C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2286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i="1"/>
              <a:t>		A		B		C		D</a:t>
            </a:r>
          </a:p>
          <a:p>
            <a:pPr>
              <a:buFont typeface="Monotype Sorts" pitchFamily="2" charset="2"/>
              <a:buNone/>
            </a:pPr>
            <a:r>
              <a:rPr lang="en-US" i="1"/>
              <a:t>		a		b</a:t>
            </a:r>
            <a:r>
              <a:rPr lang="en-US" baseline="-25000"/>
              <a:t>1</a:t>
            </a:r>
            <a:r>
              <a:rPr lang="en-US" i="1"/>
              <a:t>		c</a:t>
            </a:r>
            <a:r>
              <a:rPr lang="en-US" baseline="-25000"/>
              <a:t>1</a:t>
            </a:r>
            <a:r>
              <a:rPr lang="en-US" i="1"/>
              <a:t>		d</a:t>
            </a:r>
            <a:r>
              <a:rPr lang="en-US" baseline="-25000"/>
              <a:t>1</a:t>
            </a:r>
          </a:p>
          <a:p>
            <a:pPr>
              <a:buFont typeface="Monotype Sorts" pitchFamily="2" charset="2"/>
              <a:buNone/>
            </a:pPr>
            <a:r>
              <a:rPr lang="en-US" i="1"/>
              <a:t>		a		b</a:t>
            </a:r>
            <a:r>
              <a:rPr lang="en-US" baseline="-25000"/>
              <a:t>2</a:t>
            </a:r>
            <a:r>
              <a:rPr lang="en-US" i="1"/>
              <a:t>		c</a:t>
            </a:r>
            <a:r>
              <a:rPr lang="en-US" baseline="-25000"/>
              <a:t>2</a:t>
            </a:r>
            <a:r>
              <a:rPr lang="en-US" i="1"/>
              <a:t>		d</a:t>
            </a:r>
            <a:r>
              <a:rPr lang="en-US" baseline="-25000"/>
              <a:t>2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524000" y="32004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4570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3366FF"/>
                </a:solidFill>
              </a:rPr>
              <a:t>Goal</a:t>
            </a:r>
            <a:r>
              <a:rPr lang="en-US" sz="3200"/>
              <a:t>: prove that </a:t>
            </a:r>
            <a:r>
              <a:rPr lang="en-US" sz="3200" i="1"/>
              <a:t>c</a:t>
            </a:r>
            <a:r>
              <a:rPr lang="en-US" sz="3200" baseline="-25000"/>
              <a:t>1</a:t>
            </a:r>
            <a:r>
              <a:rPr lang="en-US" sz="3200"/>
              <a:t> = </a:t>
            </a:r>
            <a:r>
              <a:rPr lang="en-US" sz="3200" i="1"/>
              <a:t>c</a:t>
            </a:r>
            <a:r>
              <a:rPr lang="en-US" sz="3200" baseline="-25000"/>
              <a:t>2</a:t>
            </a:r>
            <a:r>
              <a:rPr lang="en-US" sz="3200"/>
              <a:t>.</a:t>
            </a:r>
          </a:p>
        </p:txBody>
      </p:sp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304800" y="4343400"/>
            <a:ext cx="7396163" cy="2193925"/>
            <a:chOff x="192" y="2736"/>
            <a:chExt cx="4659" cy="1382"/>
          </a:xfrm>
        </p:grpSpPr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1008" y="2736"/>
              <a:ext cx="38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FF0000"/>
                  </a:solidFill>
                </a:rPr>
                <a:t>a		b</a:t>
              </a:r>
              <a:r>
                <a:rPr lang="en-US" sz="3200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i="1" dirty="0">
                  <a:solidFill>
                    <a:srgbClr val="FF0000"/>
                  </a:solidFill>
                </a:rPr>
                <a:t>		c</a:t>
              </a:r>
              <a:r>
                <a:rPr lang="en-US" sz="3200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i="1" dirty="0">
                  <a:solidFill>
                    <a:srgbClr val="FF0000"/>
                  </a:solidFill>
                </a:rPr>
                <a:t>		d</a:t>
              </a:r>
              <a:r>
                <a:rPr lang="en-US" sz="32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192" y="3600"/>
              <a:ext cx="236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Use </a:t>
              </a:r>
              <a:r>
                <a:rPr lang="en-US">
                  <a:solidFill>
                    <a:schemeClr val="accent2"/>
                  </a:solidFill>
                </a:rPr>
                <a:t>A-&gt;-&gt;BC</a:t>
              </a:r>
              <a:r>
                <a:rPr lang="en-US"/>
                <a:t> (first row’s</a:t>
              </a:r>
            </a:p>
            <a:p>
              <a:r>
                <a:rPr lang="en-US" i="1"/>
                <a:t>D</a:t>
              </a:r>
              <a:r>
                <a:rPr lang="en-US"/>
                <a:t>  with second row’s </a:t>
              </a:r>
              <a:r>
                <a:rPr lang="en-US" i="1"/>
                <a:t>BC </a:t>
              </a:r>
              <a:r>
                <a:rPr lang="en-US"/>
                <a:t>).</a:t>
              </a:r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V="1">
              <a:off x="816" y="3120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1" name="Group 15"/>
          <p:cNvGrpSpPr>
            <a:grpSpLocks/>
          </p:cNvGrpSpPr>
          <p:nvPr/>
        </p:nvGrpSpPr>
        <p:grpSpPr bwMode="auto">
          <a:xfrm>
            <a:off x="5334000" y="3276600"/>
            <a:ext cx="3725863" cy="3354388"/>
            <a:chOff x="3360" y="2064"/>
            <a:chExt cx="2347" cy="2113"/>
          </a:xfrm>
        </p:grpSpPr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3648" y="2064"/>
              <a:ext cx="3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i="1"/>
                <a:t>c</a:t>
              </a:r>
              <a:r>
                <a:rPr lang="en-US" sz="3200" baseline="-25000"/>
                <a:t>2</a:t>
              </a:r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 flipV="1">
              <a:off x="3360" y="21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3638" y="3429"/>
              <a:ext cx="206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Use </a:t>
              </a:r>
              <a:r>
                <a:rPr lang="en-US">
                  <a:solidFill>
                    <a:schemeClr val="accent1"/>
                  </a:solidFill>
                </a:rPr>
                <a:t>D-&gt;C</a:t>
              </a:r>
              <a:r>
                <a:rPr lang="en-US"/>
                <a:t> (first and</a:t>
              </a:r>
            </a:p>
            <a:p>
              <a:r>
                <a:rPr lang="en-US"/>
                <a:t>third row agree on </a:t>
              </a:r>
              <a:r>
                <a:rPr lang="en-US" i="1"/>
                <a:t>D</a:t>
              </a:r>
              <a:r>
                <a:rPr lang="en-US"/>
                <a:t>,</a:t>
              </a:r>
            </a:p>
            <a:p>
              <a:r>
                <a:rPr lang="en-US"/>
                <a:t>therefore agree on </a:t>
              </a:r>
              <a:r>
                <a:rPr lang="en-US" i="1"/>
                <a:t>C</a:t>
              </a:r>
              <a:r>
                <a:rPr lang="en-US"/>
                <a:t> ).</a:t>
              </a: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 flipH="1" flipV="1">
              <a:off x="3648" y="2400"/>
              <a:ext cx="33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60C-E3D0-4957-9CF7-06D59B8298C1}" type="slidenum">
              <a:rPr lang="en-US"/>
              <a:pPr/>
              <a:t>22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Transitive Law for MVD’s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>
                <a:solidFill>
                  <a:schemeClr val="accent2"/>
                </a:solidFill>
              </a:rPr>
              <a:t>A-&gt;-&gt;B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B-&gt;-&gt;C</a:t>
            </a:r>
            <a:r>
              <a:rPr lang="en-US"/>
              <a:t>, then </a:t>
            </a:r>
            <a:r>
              <a:rPr lang="en-US">
                <a:solidFill>
                  <a:schemeClr val="accent2"/>
                </a:solidFill>
              </a:rPr>
              <a:t>A-&gt;-&gt;C</a:t>
            </a:r>
            <a:r>
              <a:rPr lang="en-US"/>
              <a:t>.</a:t>
            </a:r>
          </a:p>
          <a:p>
            <a:pPr lvl="1"/>
            <a:r>
              <a:rPr lang="en-US"/>
              <a:t>Obvious from the complementation rule if the Schema is </a:t>
            </a:r>
            <a:r>
              <a:rPr lang="en-US" i="1"/>
              <a:t>ABC</a:t>
            </a:r>
            <a:r>
              <a:rPr lang="en-US"/>
              <a:t>.</a:t>
            </a:r>
          </a:p>
          <a:p>
            <a:pPr lvl="1"/>
            <a:r>
              <a:rPr lang="en-US"/>
              <a:t>But it holds no matter what the schema; we’ll assume </a:t>
            </a:r>
            <a:r>
              <a:rPr lang="en-US" i="1"/>
              <a:t>ABCD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C215-4F2A-4A2D-9A47-BEE68ACA0076}" type="slidenum">
              <a:rPr lang="en-US"/>
              <a:pPr/>
              <a:t>23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Tableau for </a:t>
            </a:r>
            <a:r>
              <a:rPr lang="en-US" dirty="0">
                <a:solidFill>
                  <a:schemeClr val="accent2"/>
                </a:solidFill>
              </a:rPr>
              <a:t>A-&gt;-&gt;C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1828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i="1"/>
              <a:t>		A		B		C		D</a:t>
            </a:r>
          </a:p>
          <a:p>
            <a:pPr>
              <a:buFont typeface="Monotype Sorts" pitchFamily="2" charset="2"/>
              <a:buNone/>
            </a:pPr>
            <a:r>
              <a:rPr lang="en-US" i="1"/>
              <a:t>		a		b</a:t>
            </a:r>
            <a:r>
              <a:rPr lang="en-US" baseline="-25000"/>
              <a:t>1</a:t>
            </a:r>
            <a:r>
              <a:rPr lang="en-US" i="1"/>
              <a:t>		c</a:t>
            </a:r>
            <a:r>
              <a:rPr lang="en-US" baseline="-25000"/>
              <a:t>1</a:t>
            </a:r>
            <a:r>
              <a:rPr lang="en-US" i="1"/>
              <a:t>		d</a:t>
            </a:r>
            <a:r>
              <a:rPr lang="en-US" baseline="-25000"/>
              <a:t>1</a:t>
            </a:r>
          </a:p>
          <a:p>
            <a:pPr>
              <a:buFont typeface="Monotype Sorts" pitchFamily="2" charset="2"/>
              <a:buNone/>
            </a:pPr>
            <a:r>
              <a:rPr lang="en-US" i="1"/>
              <a:t>		a		b</a:t>
            </a:r>
            <a:r>
              <a:rPr lang="en-US" baseline="-25000"/>
              <a:t>2</a:t>
            </a:r>
            <a:r>
              <a:rPr lang="en-US" i="1"/>
              <a:t>		c</a:t>
            </a:r>
            <a:r>
              <a:rPr lang="en-US" baseline="-25000"/>
              <a:t>2</a:t>
            </a:r>
            <a:r>
              <a:rPr lang="en-US" i="1"/>
              <a:t>		d</a:t>
            </a:r>
            <a:r>
              <a:rPr lang="en-US" baseline="-25000"/>
              <a:t>2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1524000" y="32004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559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3366FF"/>
                </a:solidFill>
              </a:rPr>
              <a:t>Goal</a:t>
            </a:r>
            <a:r>
              <a:rPr lang="en-US" sz="3200"/>
              <a:t>: derive tuple (</a:t>
            </a:r>
            <a:r>
              <a:rPr lang="en-US" sz="3200" i="1"/>
              <a:t>a,b</a:t>
            </a:r>
            <a:r>
              <a:rPr lang="en-US" sz="3200" baseline="-25000"/>
              <a:t>1</a:t>
            </a:r>
            <a:r>
              <a:rPr lang="en-US" sz="3200" i="1"/>
              <a:t>,c</a:t>
            </a:r>
            <a:r>
              <a:rPr lang="en-US" sz="3200" baseline="-25000"/>
              <a:t>2</a:t>
            </a:r>
            <a:r>
              <a:rPr lang="en-US" sz="3200" i="1"/>
              <a:t>,d</a:t>
            </a:r>
            <a:r>
              <a:rPr lang="en-US" sz="3200" baseline="-25000"/>
              <a:t>1</a:t>
            </a:r>
            <a:r>
              <a:rPr lang="en-US" sz="3200"/>
              <a:t>).</a:t>
            </a:r>
          </a:p>
        </p:txBody>
      </p:sp>
      <p:grpSp>
        <p:nvGrpSpPr>
          <p:cNvPr id="30739" name="Group 19"/>
          <p:cNvGrpSpPr>
            <a:grpSpLocks/>
          </p:cNvGrpSpPr>
          <p:nvPr/>
        </p:nvGrpSpPr>
        <p:grpSpPr bwMode="auto">
          <a:xfrm>
            <a:off x="228600" y="4267200"/>
            <a:ext cx="7472363" cy="2270125"/>
            <a:chOff x="144" y="2688"/>
            <a:chExt cx="4707" cy="1430"/>
          </a:xfrm>
        </p:grpSpPr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1008" y="2688"/>
              <a:ext cx="38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FF0000"/>
                  </a:solidFill>
                </a:rPr>
                <a:t>a		b</a:t>
              </a:r>
              <a:r>
                <a:rPr lang="en-US" sz="3200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i="1" dirty="0">
                  <a:solidFill>
                    <a:srgbClr val="FF0000"/>
                  </a:solidFill>
                </a:rPr>
                <a:t>		c</a:t>
              </a:r>
              <a:r>
                <a:rPr lang="en-US" sz="3200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i="1" dirty="0">
                  <a:solidFill>
                    <a:srgbClr val="FF0000"/>
                  </a:solidFill>
                </a:rPr>
                <a:t>		d</a:t>
              </a:r>
              <a:r>
                <a:rPr lang="en-US" sz="32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0737" name="Text Box 17"/>
            <p:cNvSpPr txBox="1">
              <a:spLocks noChangeArrowheads="1"/>
            </p:cNvSpPr>
            <p:nvPr/>
          </p:nvSpPr>
          <p:spPr bwMode="auto">
            <a:xfrm>
              <a:off x="144" y="3600"/>
              <a:ext cx="263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Use </a:t>
              </a:r>
              <a:r>
                <a:rPr lang="en-US">
                  <a:solidFill>
                    <a:schemeClr val="accent2"/>
                  </a:solidFill>
                </a:rPr>
                <a:t>A-&gt;-&gt;B</a:t>
              </a:r>
              <a:r>
                <a:rPr lang="en-US"/>
                <a:t> to swap </a:t>
              </a:r>
              <a:r>
                <a:rPr lang="en-US" i="1"/>
                <a:t>B</a:t>
              </a:r>
              <a:r>
                <a:rPr lang="en-US"/>
                <a:t>  from</a:t>
              </a:r>
            </a:p>
            <a:p>
              <a:r>
                <a:rPr lang="en-US"/>
                <a:t>the first row into the second. </a:t>
              </a:r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 flipV="1">
              <a:off x="960" y="3024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3" name="Group 23"/>
          <p:cNvGrpSpPr>
            <a:grpSpLocks/>
          </p:cNvGrpSpPr>
          <p:nvPr/>
        </p:nvGrpSpPr>
        <p:grpSpPr bwMode="auto">
          <a:xfrm>
            <a:off x="1600200" y="4800600"/>
            <a:ext cx="7234238" cy="1693863"/>
            <a:chOff x="1008" y="3024"/>
            <a:chExt cx="4557" cy="1067"/>
          </a:xfrm>
        </p:grpSpPr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1008" y="3024"/>
              <a:ext cx="384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3200" i="1" dirty="0">
                  <a:solidFill>
                    <a:srgbClr val="FFC000"/>
                  </a:solidFill>
                </a:rPr>
                <a:t>a		b</a:t>
              </a:r>
              <a:r>
                <a:rPr lang="en-US" sz="3200" baseline="-25000" dirty="0">
                  <a:solidFill>
                    <a:srgbClr val="FFC000"/>
                  </a:solidFill>
                </a:rPr>
                <a:t>1</a:t>
              </a:r>
              <a:r>
                <a:rPr lang="en-US" sz="3200" i="1" dirty="0">
                  <a:solidFill>
                    <a:srgbClr val="FFC000"/>
                  </a:solidFill>
                </a:rPr>
                <a:t>		c</a:t>
              </a:r>
              <a:r>
                <a:rPr lang="en-US" sz="3200" baseline="-25000" dirty="0">
                  <a:solidFill>
                    <a:srgbClr val="FFC000"/>
                  </a:solidFill>
                </a:rPr>
                <a:t>2</a:t>
              </a:r>
              <a:r>
                <a:rPr lang="en-US" sz="3200" i="1" baseline="-25000" dirty="0">
                  <a:solidFill>
                    <a:srgbClr val="FFC000"/>
                  </a:solidFill>
                </a:rPr>
                <a:t>		</a:t>
              </a:r>
              <a:r>
                <a:rPr lang="en-US" sz="3200" i="1" dirty="0">
                  <a:solidFill>
                    <a:srgbClr val="FFC000"/>
                  </a:solidFill>
                </a:rPr>
                <a:t>d</a:t>
              </a:r>
              <a:r>
                <a:rPr lang="en-US" sz="3200" baseline="-25000" dirty="0">
                  <a:solidFill>
                    <a:srgbClr val="FFC000"/>
                  </a:solidFill>
                </a:rPr>
                <a:t>1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3014" y="3573"/>
              <a:ext cx="255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Use </a:t>
              </a:r>
              <a:r>
                <a:rPr lang="en-US">
                  <a:solidFill>
                    <a:schemeClr val="accent2"/>
                  </a:solidFill>
                </a:rPr>
                <a:t>B-&gt;-&gt;C</a:t>
              </a:r>
              <a:r>
                <a:rPr lang="en-US"/>
                <a:t> to swap </a:t>
              </a:r>
              <a:r>
                <a:rPr lang="en-US" i="1"/>
                <a:t>C</a:t>
              </a:r>
              <a:r>
                <a:rPr lang="en-US"/>
                <a:t>  from</a:t>
              </a:r>
            </a:p>
            <a:p>
              <a:r>
                <a:rPr lang="en-US"/>
                <a:t>the third row into the first.</a:t>
              </a:r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 flipH="1" flipV="1">
              <a:off x="4800" y="326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E9B-E157-4F74-9AE1-1174325390B8}" type="slidenum">
              <a:rPr lang="en-US"/>
              <a:pPr/>
              <a:t>24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Rules for Inferring MVD’s + FD’s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a tableau of two rows.</a:t>
            </a:r>
          </a:p>
          <a:p>
            <a:pPr lvl="1"/>
            <a:r>
              <a:rPr lang="en-US"/>
              <a:t>These rows agree on the attributes of the left side of the dependency to be inferred.</a:t>
            </a:r>
          </a:p>
          <a:p>
            <a:pPr lvl="1"/>
            <a:r>
              <a:rPr lang="en-US"/>
              <a:t>And they disagree on all other attributes.</a:t>
            </a:r>
          </a:p>
          <a:p>
            <a:pPr lvl="1"/>
            <a:r>
              <a:rPr lang="en-US"/>
              <a:t>Use unsubscripted variables where they agree, subscripts where they disagree.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5F1-EA1D-48BE-8D2A-46A0466D5C91}" type="slidenum">
              <a:rPr lang="en-US"/>
              <a:pPr/>
              <a:t>25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Inference</a:t>
            </a:r>
            <a:r>
              <a:rPr lang="en-US"/>
              <a:t>: Applying a FD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Apply a FD </a:t>
            </a:r>
            <a:r>
              <a:rPr lang="en-US">
                <a:solidFill>
                  <a:schemeClr val="accent1"/>
                </a:solidFill>
              </a:rPr>
              <a:t>X-&gt;Y</a:t>
            </a:r>
            <a:r>
              <a:rPr lang="en-US"/>
              <a:t> by finding rows that agree on all attributes of </a:t>
            </a:r>
            <a:r>
              <a:rPr lang="en-US" i="1"/>
              <a:t>X</a:t>
            </a:r>
            <a:r>
              <a:rPr lang="en-US"/>
              <a:t>.  Force the rows to agree on all attributes of </a:t>
            </a:r>
            <a:r>
              <a:rPr lang="en-US" i="1"/>
              <a:t>Y</a:t>
            </a:r>
            <a:r>
              <a:rPr lang="en-US"/>
              <a:t>.</a:t>
            </a:r>
          </a:p>
          <a:p>
            <a:pPr lvl="1"/>
            <a:r>
              <a:rPr lang="en-US"/>
              <a:t>Replace one variable by the other.</a:t>
            </a:r>
          </a:p>
          <a:p>
            <a:pPr lvl="1"/>
            <a:r>
              <a:rPr lang="en-US"/>
              <a:t>If the replaced variable is part of the goal tuple, replace it there too.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E867-803B-465D-825C-4AB6AEF34558}" type="slidenum">
              <a:rPr lang="en-US"/>
              <a:pPr/>
              <a:t>26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Inference</a:t>
            </a:r>
            <a:r>
              <a:rPr lang="en-US"/>
              <a:t>: Applying a MVD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Apply a MVD </a:t>
            </a:r>
            <a:r>
              <a:rPr lang="en-US">
                <a:solidFill>
                  <a:schemeClr val="accent2"/>
                </a:solidFill>
              </a:rPr>
              <a:t>X-&gt;-&gt;Y</a:t>
            </a:r>
            <a:r>
              <a:rPr lang="en-US"/>
              <a:t> by finding two rows that agree in </a:t>
            </a:r>
            <a:r>
              <a:rPr lang="en-US" i="1"/>
              <a:t>X</a:t>
            </a:r>
            <a:r>
              <a:rPr lang="en-US"/>
              <a:t>.</a:t>
            </a:r>
          </a:p>
          <a:p>
            <a:pPr lvl="1"/>
            <a:r>
              <a:rPr lang="en-US"/>
              <a:t>Add to the tableau one or both rows that are formed by swapping the </a:t>
            </a:r>
            <a:r>
              <a:rPr lang="en-US" i="1"/>
              <a:t>Y</a:t>
            </a:r>
            <a:r>
              <a:rPr lang="en-US"/>
              <a:t>-components of these two rows.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D74-1CEF-4CAA-848A-8A41EE73A91A}" type="slidenum">
              <a:rPr lang="en-US"/>
              <a:pPr/>
              <a:t>27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Inference</a:t>
            </a:r>
            <a:r>
              <a:rPr lang="en-US"/>
              <a:t>: Goals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419600"/>
          </a:xfrm>
        </p:spPr>
        <p:txBody>
          <a:bodyPr/>
          <a:lstStyle/>
          <a:p>
            <a:r>
              <a:rPr lang="en-US"/>
              <a:t>To test whether </a:t>
            </a:r>
            <a:r>
              <a:rPr lang="en-US">
                <a:solidFill>
                  <a:schemeClr val="accent1"/>
                </a:solidFill>
              </a:rPr>
              <a:t>U-&gt;V</a:t>
            </a:r>
            <a:r>
              <a:rPr lang="en-US"/>
              <a:t> holds, we succeed by inferring that the two variables in each column of V are actually the same.</a:t>
            </a:r>
          </a:p>
          <a:p>
            <a:r>
              <a:rPr lang="en-US"/>
              <a:t>If we are testing </a:t>
            </a:r>
            <a:r>
              <a:rPr lang="en-US">
                <a:solidFill>
                  <a:schemeClr val="accent2"/>
                </a:solidFill>
              </a:rPr>
              <a:t>U-&gt;-&gt;V</a:t>
            </a:r>
            <a:r>
              <a:rPr lang="en-US"/>
              <a:t>, we succeed if we infer in the tableau a row that is the original two rows with the components of V swapped.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96E5-7784-46B5-B8D1-6BF3F5F6A7BB}" type="slidenum">
              <a:rPr lang="en-US"/>
              <a:pPr/>
              <a:t>28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Inference</a:t>
            </a:r>
            <a:r>
              <a:rPr lang="en-US"/>
              <a:t>: Endgame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r>
              <a:rPr lang="en-US"/>
              <a:t>Apply all the given FD’s and MVD’s until we cannot change the tableau.</a:t>
            </a:r>
          </a:p>
          <a:p>
            <a:r>
              <a:rPr lang="en-US"/>
              <a:t>If we meet the goal, then the dependency is inferred.</a:t>
            </a:r>
          </a:p>
          <a:p>
            <a:r>
              <a:rPr lang="en-US"/>
              <a:t>If not, then the final tableau is a counterexample relation.</a:t>
            </a:r>
          </a:p>
          <a:p>
            <a:pPr lvl="1"/>
            <a:r>
              <a:rPr lang="en-US"/>
              <a:t>Satisfies all given dependencies.</a:t>
            </a:r>
          </a:p>
          <a:p>
            <a:pPr lvl="1"/>
            <a:r>
              <a:rPr lang="en-US"/>
              <a:t>Original two rows violate target dependency.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4514-59D0-43A1-985C-0526BC70858C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MVD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solidFill>
                  <a:srgbClr val="CC00CC"/>
                </a:solidFill>
              </a:rPr>
              <a:t>Drinkers(name, </a:t>
            </a:r>
            <a:r>
              <a:rPr lang="en-US" dirty="0" err="1">
                <a:solidFill>
                  <a:srgbClr val="CC00CC"/>
                </a:solidFill>
              </a:rPr>
              <a:t>addr</a:t>
            </a:r>
            <a:r>
              <a:rPr lang="en-US" dirty="0">
                <a:solidFill>
                  <a:srgbClr val="CC00CC"/>
                </a:solidFill>
              </a:rPr>
              <a:t>, phones, </a:t>
            </a:r>
            <a:r>
              <a:rPr lang="en-US" dirty="0" err="1">
                <a:solidFill>
                  <a:srgbClr val="CC00CC"/>
                </a:solidFill>
              </a:rPr>
              <a:t>beersLiked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A drinker’s phones are independent of the beers they like.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3366FF"/>
                </a:solidFill>
              </a:rPr>
              <a:t>name-&gt;-&gt;phones </a:t>
            </a:r>
            <a:r>
              <a:rPr lang="en-US" dirty="0"/>
              <a:t>and</a:t>
            </a:r>
            <a:r>
              <a:rPr lang="en-US" dirty="0">
                <a:solidFill>
                  <a:srgbClr val="3366FF"/>
                </a:solidFill>
              </a:rPr>
              <a:t> name -&gt;-&gt;</a:t>
            </a:r>
            <a:r>
              <a:rPr lang="en-US" dirty="0" err="1">
                <a:solidFill>
                  <a:srgbClr val="3366FF"/>
                </a:solidFill>
              </a:rPr>
              <a:t>beersLiked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Thus, each of a drinker’s phones appears with each of the beers they like in all combinations.</a:t>
            </a:r>
          </a:p>
          <a:p>
            <a:pPr>
              <a:lnSpc>
                <a:spcPct val="90000"/>
              </a:lnSpc>
            </a:pPr>
            <a:r>
              <a:rPr lang="en-US" dirty="0"/>
              <a:t>This repetition is unlike FD redundancy.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name-&gt;</a:t>
            </a:r>
            <a:r>
              <a:rPr lang="en-US" dirty="0" err="1">
                <a:solidFill>
                  <a:schemeClr val="accent1"/>
                </a:solidFill>
              </a:rPr>
              <a:t>addr</a:t>
            </a:r>
            <a:r>
              <a:rPr lang="en-US" dirty="0"/>
              <a:t> is the only FD.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FA08-1405-4B38-9CAE-805EED3366F3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z="4000"/>
              <a:t>Tuples Implied by </a:t>
            </a:r>
            <a:r>
              <a:rPr lang="en-US" sz="4000">
                <a:solidFill>
                  <a:srgbClr val="3366FF"/>
                </a:solidFill>
              </a:rPr>
              <a:t>name-&gt;-&gt;phones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69925" y="2014538"/>
            <a:ext cx="262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we have tuples: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371600" y="2887663"/>
            <a:ext cx="4611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name	addr	phones  beersLiked</a:t>
            </a:r>
          </a:p>
          <a:p>
            <a:r>
              <a:rPr lang="en-US"/>
              <a:t>sue	a	p1	   b1</a:t>
            </a:r>
          </a:p>
          <a:p>
            <a:r>
              <a:rPr lang="en-US"/>
              <a:t>sue	a	p2	   b2</a:t>
            </a:r>
          </a:p>
        </p:txBody>
      </p:sp>
      <p:grpSp>
        <p:nvGrpSpPr>
          <p:cNvPr id="11277" name="Group 13"/>
          <p:cNvGrpSpPr>
            <a:grpSpLocks/>
          </p:cNvGrpSpPr>
          <p:nvPr/>
        </p:nvGrpSpPr>
        <p:grpSpPr bwMode="auto">
          <a:xfrm>
            <a:off x="746125" y="4038600"/>
            <a:ext cx="6437313" cy="1406525"/>
            <a:chOff x="470" y="2544"/>
            <a:chExt cx="4055" cy="886"/>
          </a:xfrm>
        </p:grpSpPr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864" y="2544"/>
              <a:ext cx="223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sue	a	p2	   b1</a:t>
              </a:r>
            </a:p>
            <a:p>
              <a:r>
                <a:rPr lang="en-US">
                  <a:solidFill>
                    <a:srgbClr val="CC00CC"/>
                  </a:solidFill>
                </a:rPr>
                <a:t>sue	a	p1	   b2</a:t>
              </a: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470" y="3142"/>
              <a:ext cx="40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Then these tuples must also be in the relation</a:t>
              </a:r>
              <a:r>
                <a:rPr lang="en-US"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1295400" y="3276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2286000" y="2895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3124200" y="2895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4343400" y="2895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F9DC-9747-4736-8D20-6BB1D1C3A474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MVD </a:t>
            </a:r>
            <a:r>
              <a:rPr lang="en-US" i="1">
                <a:solidFill>
                  <a:schemeClr val="accent2"/>
                </a:solidFill>
              </a:rPr>
              <a:t>X </a:t>
            </a:r>
            <a:r>
              <a:rPr lang="en-US">
                <a:solidFill>
                  <a:schemeClr val="accent2"/>
                </a:solidFill>
              </a:rPr>
              <a:t>-&gt;-&gt;</a:t>
            </a:r>
            <a:r>
              <a:rPr lang="en-US" i="1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8288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8288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9530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4290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49530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4290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041525" y="2244725"/>
            <a:ext cx="40560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   </a:t>
            </a:r>
            <a:r>
              <a:rPr lang="en-US" i="1"/>
              <a:t>X</a:t>
            </a:r>
            <a:r>
              <a:rPr lang="en-US"/>
              <a:t>		</a:t>
            </a:r>
            <a:r>
              <a:rPr lang="en-US" i="1"/>
              <a:t>Y</a:t>
            </a:r>
            <a:r>
              <a:rPr lang="en-US"/>
              <a:t>	   others</a:t>
            </a:r>
          </a:p>
          <a:p>
            <a:endParaRPr lang="en-US"/>
          </a:p>
          <a:p>
            <a:r>
              <a:rPr lang="en-US"/>
              <a:t>equal</a:t>
            </a:r>
          </a:p>
          <a:p>
            <a:endParaRPr lang="en-US"/>
          </a:p>
          <a:p>
            <a:r>
              <a:rPr lang="en-US"/>
              <a:t>	     exchange</a:t>
            </a:r>
            <a:endParaRPr lang="en-US" i="1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25146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5146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37338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4196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28-B148-4C74-87DD-4D3DC4592090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MVD Rules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r>
              <a:rPr lang="en-US"/>
              <a:t>Every FD is an MVD (</a:t>
            </a:r>
            <a:r>
              <a:rPr lang="en-US" i="1">
                <a:solidFill>
                  <a:srgbClr val="FF0066"/>
                </a:solidFill>
              </a:rPr>
              <a:t>promotion</a:t>
            </a:r>
            <a:r>
              <a:rPr lang="en-US"/>
              <a:t> ).</a:t>
            </a:r>
          </a:p>
          <a:p>
            <a:pPr lvl="1"/>
            <a:r>
              <a:rPr lang="en-US"/>
              <a:t>If 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Y</a:t>
            </a:r>
            <a:r>
              <a:rPr lang="en-US"/>
              <a:t>, then swapping </a:t>
            </a:r>
            <a:r>
              <a:rPr lang="en-US" i="1"/>
              <a:t>Y </a:t>
            </a:r>
            <a:r>
              <a:rPr lang="en-US"/>
              <a:t>’s between two tuples that agree on </a:t>
            </a:r>
            <a:r>
              <a:rPr lang="en-US" i="1"/>
              <a:t>X</a:t>
            </a:r>
            <a:r>
              <a:rPr lang="en-US"/>
              <a:t>  doesn’t change the tuples.</a:t>
            </a:r>
          </a:p>
          <a:p>
            <a:pPr lvl="1"/>
            <a:r>
              <a:rPr lang="en-US"/>
              <a:t>Therefore, the “new” tuples are surely in the relation, and we know </a:t>
            </a:r>
            <a:r>
              <a:rPr lang="en-US" i="1">
                <a:solidFill>
                  <a:schemeClr val="accent2"/>
                </a:solidFill>
              </a:rPr>
              <a:t>X </a:t>
            </a:r>
            <a:r>
              <a:rPr lang="en-US">
                <a:solidFill>
                  <a:schemeClr val="accent2"/>
                </a:solidFill>
              </a:rPr>
              <a:t>-&gt;-&gt;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/>
              <a:t>.</a:t>
            </a:r>
          </a:p>
          <a:p>
            <a:r>
              <a:rPr lang="en-US" i="1">
                <a:solidFill>
                  <a:srgbClr val="FF0066"/>
                </a:solidFill>
              </a:rPr>
              <a:t>Complementation</a:t>
            </a:r>
            <a:r>
              <a:rPr lang="en-US"/>
              <a:t> : If 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 -&gt;-&gt;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/>
              <a:t>, and </a:t>
            </a:r>
            <a:r>
              <a:rPr lang="en-US" i="1"/>
              <a:t>Z</a:t>
            </a:r>
            <a:r>
              <a:rPr lang="en-US"/>
              <a:t>  is all the other attributes, then 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 -&gt;-&gt;</a:t>
            </a:r>
            <a:r>
              <a:rPr lang="en-US" i="1">
                <a:solidFill>
                  <a:schemeClr val="accent2"/>
                </a:solidFill>
              </a:rPr>
              <a:t>Z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0AD-029A-4FB7-B1DA-2478B1C60855}" type="slidenum">
              <a:rPr lang="en-US"/>
              <a:pPr/>
              <a:t>7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Doesn’t Hold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 FD’s, we cannot generally split the left side of an MVD.</a:t>
            </a:r>
          </a:p>
          <a:p>
            <a:r>
              <a:rPr lang="en-US"/>
              <a:t>But unlike FD’s, we cannot split the right side either --- sometimes you have to leave several attributes on the right side.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AB1A-63B8-4BE0-B1BE-F24C31E5B665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Multiattribute Right Sides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CC00CC"/>
                </a:solidFill>
              </a:rPr>
              <a:t>Drinkers(name, areaCode, phone, beersLiked, manf)</a:t>
            </a:r>
          </a:p>
          <a:p>
            <a:r>
              <a:rPr lang="en-US"/>
              <a:t>A drinker can have several phones, with the number divided between areaCode and phone (last 7 digits).</a:t>
            </a:r>
          </a:p>
          <a:p>
            <a:r>
              <a:rPr lang="en-US"/>
              <a:t>A drinker can like several beers, each with its own manufacturer.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D05-F3B8-4AE6-A934-EC6A9CFDCBCF}" type="slidenum">
              <a:rPr lang="en-US"/>
              <a:pPr/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Continued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the areaCode-phone combinations for a drinker are independent of the beersLiked-manf combinations, we expect that the following MVD’s hold: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solidFill>
                  <a:schemeClr val="accent2"/>
                </a:solidFill>
              </a:rPr>
              <a:t>name -&gt;-&gt; areaCode phone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accent2"/>
                </a:solidFill>
              </a:rPr>
              <a:t>		name -&gt;-&gt; beersLiked manf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1340</Words>
  <Application>Microsoft Office PowerPoint</Application>
  <PresentationFormat>On-screen Show (4:3)</PresentationFormat>
  <Paragraphs>176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Monotype Sorts</vt:lpstr>
      <vt:lpstr>Arial</vt:lpstr>
      <vt:lpstr>Courier New</vt:lpstr>
      <vt:lpstr>Tahoma</vt:lpstr>
      <vt:lpstr>Times New Roman</vt:lpstr>
      <vt:lpstr>Wingdings</vt:lpstr>
      <vt:lpstr>Default Design</vt:lpstr>
      <vt:lpstr>Multi-Valued Dependencies</vt:lpstr>
      <vt:lpstr>Definition of MVD</vt:lpstr>
      <vt:lpstr>Example: MVD</vt:lpstr>
      <vt:lpstr>Tuples Implied by name-&gt;-&gt;phones</vt:lpstr>
      <vt:lpstr>Picture of MVD X -&gt;-&gt;Y</vt:lpstr>
      <vt:lpstr>MVD Rules</vt:lpstr>
      <vt:lpstr>Splitting Doesn’t Hold</vt:lpstr>
      <vt:lpstr>Example: Multiattribute Right Sides</vt:lpstr>
      <vt:lpstr>Example Continued</vt:lpstr>
      <vt:lpstr>Example Data</vt:lpstr>
      <vt:lpstr>Fourth Normal Form</vt:lpstr>
      <vt:lpstr>4NF Definition</vt:lpstr>
      <vt:lpstr>BCNF Versus 4NF</vt:lpstr>
      <vt:lpstr>Decomposition and 4NF</vt:lpstr>
      <vt:lpstr>Example: 4NF Decomposition</vt:lpstr>
      <vt:lpstr>Example Continued</vt:lpstr>
      <vt:lpstr>Example: Decompose Drinkers2</vt:lpstr>
      <vt:lpstr>Reasoning About MVD’s + FD’s</vt:lpstr>
      <vt:lpstr>Why Do We Care?</vt:lpstr>
      <vt:lpstr>Example: Chasing a Tableau With MVD’s and FD’s</vt:lpstr>
      <vt:lpstr>The Tableau for A-&gt;C</vt:lpstr>
      <vt:lpstr>Example: Transitive Law for MVD’s</vt:lpstr>
      <vt:lpstr>The Tableau for A-&gt;-&gt;C</vt:lpstr>
      <vt:lpstr>Rules for Inferring MVD’s + FD’s</vt:lpstr>
      <vt:lpstr>Inference: Applying a FD</vt:lpstr>
      <vt:lpstr>Inference: Applying a MVD</vt:lpstr>
      <vt:lpstr>Inference: Goals</vt:lpstr>
      <vt:lpstr>Inference: Endgame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78</cp:revision>
  <dcterms:created xsi:type="dcterms:W3CDTF">2002-03-23T20:14:09Z</dcterms:created>
  <dcterms:modified xsi:type="dcterms:W3CDTF">2017-05-16T01:27:26Z</dcterms:modified>
</cp:coreProperties>
</file>