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68" r:id="rId4"/>
    <p:sldId id="269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10" r:id="rId32"/>
    <p:sldId id="299" r:id="rId33"/>
    <p:sldId id="300" r:id="rId34"/>
    <p:sldId id="301" r:id="rId35"/>
    <p:sldId id="311" r:id="rId36"/>
    <p:sldId id="302" r:id="rId37"/>
    <p:sldId id="303" r:id="rId38"/>
    <p:sldId id="304" r:id="rId39"/>
    <p:sldId id="312" r:id="rId40"/>
    <p:sldId id="305" r:id="rId41"/>
    <p:sldId id="306" r:id="rId42"/>
    <p:sldId id="307" r:id="rId43"/>
    <p:sldId id="308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95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82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F62CDE-7698-41DC-981A-1214CBBBC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4C82-12BD-480E-91C9-A623DAF19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20D4D-1DE8-4E11-8A84-D2161515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7EFF9-EC36-432B-B2C0-CB91FD5EA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2F077-4B50-4ACB-BEE7-64E4A4046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1F67-1473-4928-8A31-CC3E53FD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29C7A-A3FC-4D08-884E-E5A3ACC1A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F32E1-08A8-4CF3-A2F4-EF70BD065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E5477-B79C-4EAA-90A7-33BFA5C0F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EEBE-DFE9-4547-9236-650BB54AB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938C-1C41-4ED4-8462-925681FF0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3C7CB-90D4-493E-9652-B16C1516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A7BBE87-0D22-4ED9-8648-37C76D41D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D74598-5236-4EA9-B639-A0C9724F2C78}" type="slidenum">
              <a:rPr lang="en-US" sz="1400" smtClean="0">
                <a:latin typeface="Times New Roman" pitchFamily="18" charset="0"/>
              </a:rPr>
              <a:pPr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XML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Document Type Definitions</a:t>
            </a:r>
          </a:p>
          <a:p>
            <a:r>
              <a:rPr lang="en-US"/>
              <a:t>XML Schema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7D908B-0B18-4E1B-B224-A6E025A7A43E}" type="slidenum">
              <a:rPr lang="en-US" sz="1400" smtClean="0">
                <a:latin typeface="Times New Roman" pitchFamily="18" charset="0"/>
              </a:rPr>
              <a:pPr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Element Description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A name is an optional title (e.g., “Prof.”), a first name, and a last name, in that order, or it is an IP address: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&lt;!ELEMENT NAME 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(TITLE?, FIRST, LAST) | IPADDR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)&gt;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47C1F8-374F-4CC8-A78B-1963C9192093}" type="slidenum">
              <a:rPr lang="en-US" sz="1400" smtClean="0">
                <a:latin typeface="Times New Roman" pitchFamily="18" charset="0"/>
              </a:rPr>
              <a:pPr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DTD’s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Set standalone = “no”.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Either:</a:t>
            </a:r>
          </a:p>
          <a:p>
            <a:pPr marL="990600" lvl="1" indent="-533400">
              <a:buFont typeface="Monotype Sorts" pitchFamily="2" charset="2"/>
              <a:buAutoNum type="alphaLcParenR"/>
            </a:pPr>
            <a:r>
              <a:rPr lang="en-US"/>
              <a:t>Include the DTD as a preamble of the XML document, or</a:t>
            </a:r>
          </a:p>
          <a:p>
            <a:pPr marL="990600" lvl="1" indent="-533400">
              <a:buFont typeface="Monotype Sorts" pitchFamily="2" charset="2"/>
              <a:buAutoNum type="alphaLcParenR"/>
            </a:pPr>
            <a:r>
              <a:rPr lang="en-US"/>
              <a:t>Follow DOCTYPE and the &lt;root tag&gt; by SYSTEM and a path to the file where the DTD can be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F583E2-A8EB-46A0-B05F-660ECF83C592}" type="slidenum">
              <a:rPr lang="en-US" sz="1400" smtClean="0">
                <a:latin typeface="Times New Roman" pitchFamily="18" charset="0"/>
              </a:rPr>
              <a:pPr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(a)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&lt;?xml version = “1.0” standalone = “no” ?&gt;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&lt;!DOCTYPE BARS [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&lt;!ELEMENT BARS (BAR*)&gt;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&lt;!ELEMENT BAR (NAME, BEER+)&gt;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&lt;!ELEMENT NAME (#PCDATA)&gt;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&lt;!ELEMENT BEER (NAME, PRICE)&gt;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&lt;!ELEMENT PRICE (#PCDATA)&gt;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]&gt;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&lt;BARS&gt;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&lt;BAR&gt;&lt;NAME&gt;Joe’s Bar&lt;/NAME&gt;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	&lt;BEER&gt;&lt;NAME&gt;Bud&lt;/NAME&gt; &lt;PRICE&gt;2.50&lt;/PRICE&gt;&lt;/BEER&gt;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	&lt;BEER&gt;&lt;NAME&gt;Miller&lt;/NAME&gt; &lt;PRICE&gt;3.00&lt;/PRICE&gt;&lt;/BEER&gt;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&lt;/BAR&gt;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&lt;BAR&gt; …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&lt;/BARS&gt;</a:t>
            </a:r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685800" y="1905000"/>
            <a:ext cx="6345238" cy="2133600"/>
            <a:chOff x="432" y="1200"/>
            <a:chExt cx="3997" cy="1344"/>
          </a:xfrm>
        </p:grpSpPr>
        <p:sp>
          <p:nvSpPr>
            <p:cNvPr id="13322" name="Rectangle 4"/>
            <p:cNvSpPr>
              <a:spLocks noChangeArrowheads="1"/>
            </p:cNvSpPr>
            <p:nvPr/>
          </p:nvSpPr>
          <p:spPr bwMode="auto">
            <a:xfrm>
              <a:off x="432" y="1200"/>
              <a:ext cx="2496" cy="134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Text Box 5"/>
            <p:cNvSpPr txBox="1">
              <a:spLocks noChangeArrowheads="1"/>
            </p:cNvSpPr>
            <p:nvPr/>
          </p:nvSpPr>
          <p:spPr bwMode="auto">
            <a:xfrm>
              <a:off x="3686" y="1492"/>
              <a:ext cx="7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DTD</a:t>
              </a:r>
            </a:p>
          </p:txBody>
        </p:sp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 flipH="1">
              <a:off x="2928" y="163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685800" y="3276600"/>
            <a:ext cx="7772400" cy="2895600"/>
            <a:chOff x="432" y="2064"/>
            <a:chExt cx="4896" cy="1824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32" y="2544"/>
              <a:ext cx="4896" cy="134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984" y="2064"/>
              <a:ext cx="11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The document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364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9970054-C228-4BEE-BEFF-09B4290B3B4F}" type="slidenum">
              <a:rPr lang="en-US" sz="1400" smtClean="0">
                <a:latin typeface="Times New Roman" pitchFamily="18" charset="0"/>
              </a:rPr>
              <a:pPr/>
              <a:t>13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(b)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BARS DTD is in file bar.dtd.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&lt;?xml version = “1.0” standalone = “no” ?&gt;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&lt;!DOCTYPE BARS SYSTEM ”bar.dtd”&gt;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&lt;BARS&gt;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&lt;BAR&gt;&lt;NAME&gt;Joe’s Bar&lt;/NAME&gt;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&lt;BEER&gt;&lt;NAME&gt;Bud&lt;/NAME&gt;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&lt;PRICE&gt;2.50&lt;/PRICE&gt;&lt;/BEER&gt;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&lt;BEER&gt;&lt;NAME&gt;Miller&lt;/NAME&gt;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		&lt;PRICE&gt;3.00&lt;/PRICE&gt;&lt;/BEER&gt;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&lt;/BAR&gt;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	&lt;BAR&gt; …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&lt;/BARS&gt;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838200" y="2819400"/>
            <a:ext cx="7437438" cy="1241425"/>
            <a:chOff x="480" y="1776"/>
            <a:chExt cx="4685" cy="782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480" y="1776"/>
              <a:ext cx="2640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4166" y="1924"/>
              <a:ext cx="99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Get the DTD</a:t>
              </a:r>
            </a:p>
            <a:p>
              <a:r>
                <a:rPr lang="en-US" sz="2000"/>
                <a:t>from the file</a:t>
              </a:r>
            </a:p>
            <a:p>
              <a:r>
                <a:rPr lang="en-US" sz="2000"/>
                <a:t>bar.dtd</a:t>
              </a:r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 flipH="1" flipV="1">
              <a:off x="3120" y="1968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9C1A0D-47C2-427E-A55D-DB20412D17E3}" type="slidenum">
              <a:rPr lang="en-US" sz="1400" smtClean="0">
                <a:latin typeface="Times New Roman" pitchFamily="18" charset="0"/>
              </a:rPr>
              <a:pPr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Opening tags in XML can have </a:t>
            </a:r>
            <a:r>
              <a:rPr lang="en-US" i="1">
                <a:solidFill>
                  <a:srgbClr val="FF0066"/>
                </a:solidFill>
              </a:rPr>
              <a:t>attributes</a:t>
            </a:r>
            <a:r>
              <a:rPr lang="en-US"/>
              <a:t>.</a:t>
            </a:r>
          </a:p>
          <a:p>
            <a:r>
              <a:rPr lang="en-US"/>
              <a:t>In a DTD,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&lt;!ATTLIST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/>
              <a:t> . . . </a:t>
            </a:r>
            <a:r>
              <a:rPr lang="en-US">
                <a:latin typeface="Courier New" pitchFamily="49" charset="0"/>
              </a:rPr>
              <a:t>&gt;</a:t>
            </a:r>
            <a:r>
              <a:rPr lang="en-US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declares attributes for element </a:t>
            </a:r>
            <a:r>
              <a:rPr lang="en-US" i="1"/>
              <a:t>E</a:t>
            </a:r>
            <a:r>
              <a:rPr lang="en-US"/>
              <a:t>, along with its datatype.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65CEC6-ED40-474B-A098-9854A287AABE}" type="slidenum">
              <a:rPr lang="en-US" sz="1400" smtClean="0">
                <a:latin typeface="Times New Roman" pitchFamily="18" charset="0"/>
              </a:rPr>
              <a:pPr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Attributes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/>
              <a:t>Bars can have an attribute </a:t>
            </a:r>
            <a:r>
              <a:rPr lang="en-US">
                <a:latin typeface="Courier New" pitchFamily="49" charset="0"/>
              </a:rPr>
              <a:t>kind</a:t>
            </a:r>
            <a:r>
              <a:rPr lang="en-US"/>
              <a:t>, a character string describing the bar.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&lt;!ELEMENT BAR (NAME BEER*)&gt;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&lt;!ATTLIST BAR kind CDATA 	#IMPLIED&gt;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5546725" y="3733800"/>
            <a:ext cx="2330450" cy="1693863"/>
            <a:chOff x="3494" y="2352"/>
            <a:chExt cx="1468" cy="1067"/>
          </a:xfrm>
        </p:grpSpPr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3552" y="2352"/>
              <a:ext cx="912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6"/>
            <p:cNvSpPr txBox="1">
              <a:spLocks noChangeArrowheads="1"/>
            </p:cNvSpPr>
            <p:nvPr/>
          </p:nvSpPr>
          <p:spPr bwMode="auto">
            <a:xfrm>
              <a:off x="3494" y="2901"/>
              <a:ext cx="14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Character string</a:t>
              </a:r>
            </a:p>
            <a:p>
              <a:r>
                <a:rPr lang="en-US"/>
                <a:t>type; no tags</a:t>
              </a: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H="1" flipV="1">
              <a:off x="4032" y="264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1371600" y="4191000"/>
            <a:ext cx="3201988" cy="1812925"/>
            <a:chOff x="864" y="2640"/>
            <a:chExt cx="2017" cy="1142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008" y="2640"/>
              <a:ext cx="1296" cy="288"/>
            </a:xfrm>
            <a:prstGeom prst="rect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864" y="3264"/>
              <a:ext cx="20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Attribute is optional</a:t>
              </a:r>
            </a:p>
            <a:p>
              <a:r>
                <a:rPr lang="en-US"/>
                <a:t>opposite: #REQUIRED</a:t>
              </a:r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 flipH="1" flipV="1">
              <a:off x="1680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B092BEF-D52E-443D-8B43-1E8016A01370}" type="slidenum">
              <a:rPr lang="en-US" sz="1400" smtClean="0">
                <a:latin typeface="Times New Roman" pitchFamily="18" charset="0"/>
              </a:rPr>
              <a:pPr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Attribute Use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419600"/>
          </a:xfrm>
        </p:spPr>
        <p:txBody>
          <a:bodyPr/>
          <a:lstStyle/>
          <a:p>
            <a:r>
              <a:rPr lang="en-US" sz="2800"/>
              <a:t>In a document that allows BAR tags, we might see: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&lt;BAR kind = ”sushi”&gt;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&lt;NAME&gt;Homma’s&lt;/NAME&gt;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&lt;BEER&gt;&lt;NAME&gt;Sapporo&lt;/NAME&gt;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&lt;PRICE&gt;5.00&lt;/PRICE&gt;&lt;/BEER&gt;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&lt;/BAR&gt;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EF9F2A-87A1-496C-ADFD-57F70FE5AF7B}" type="slidenum">
              <a:rPr lang="en-US" sz="1400" smtClean="0">
                <a:latin typeface="Times New Roman" pitchFamily="18" charset="0"/>
              </a:rPr>
              <a:pPr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ID’s and IDREF’s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Attributes can be pointers from one object to another.</a:t>
            </a:r>
          </a:p>
          <a:p>
            <a:pPr lvl="1"/>
            <a:r>
              <a:rPr lang="en-US"/>
              <a:t>Compare to HTML’s NAME = ”foo” and HREF = ”#foo”.</a:t>
            </a:r>
          </a:p>
          <a:p>
            <a:r>
              <a:rPr lang="en-US"/>
              <a:t>Allows the structure of an XML document to be a general graph, rather than just a tree.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A30FA6E-2CE2-4A56-B38F-A77BA5BEB90D}" type="slidenum">
              <a:rPr lang="en-US" sz="1400" smtClean="0">
                <a:latin typeface="Times New Roman" pitchFamily="18" charset="0"/>
              </a:rPr>
              <a:pPr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ID’s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 an element </a:t>
            </a:r>
            <a:r>
              <a:rPr lang="en-US" i="1"/>
              <a:t>E</a:t>
            </a:r>
            <a:r>
              <a:rPr lang="en-US"/>
              <a:t>  an attribute </a:t>
            </a:r>
            <a:r>
              <a:rPr lang="en-US" i="1"/>
              <a:t>A</a:t>
            </a:r>
            <a:r>
              <a:rPr lang="en-US"/>
              <a:t> of type ID.</a:t>
            </a:r>
          </a:p>
          <a:p>
            <a:r>
              <a:rPr lang="en-US"/>
              <a:t>When using tag &lt;</a:t>
            </a:r>
            <a:r>
              <a:rPr lang="en-US" i="1"/>
              <a:t>E</a:t>
            </a:r>
            <a:r>
              <a:rPr lang="en-US"/>
              <a:t> &gt; in an XML document, give its attribute </a:t>
            </a:r>
            <a:r>
              <a:rPr lang="en-US" i="1"/>
              <a:t>A</a:t>
            </a:r>
            <a:r>
              <a:rPr lang="en-US"/>
              <a:t>  a unique value.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&lt;E  A = ”xyz”&gt;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3DA2D72-471D-4C57-9390-9636CDAF9C22}" type="slidenum">
              <a:rPr lang="en-US" sz="1400" smtClean="0">
                <a:latin typeface="Times New Roman" pitchFamily="18" charset="0"/>
              </a:rPr>
              <a:pPr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IDREF’s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allow elements of type </a:t>
            </a:r>
            <a:r>
              <a:rPr lang="en-US" i="1"/>
              <a:t>F</a:t>
            </a:r>
            <a:r>
              <a:rPr lang="en-US"/>
              <a:t>  to refer to another element with an ID attribute, give </a:t>
            </a:r>
            <a:r>
              <a:rPr lang="en-US" i="1"/>
              <a:t>F</a:t>
            </a:r>
            <a:r>
              <a:rPr lang="en-US"/>
              <a:t>  an attribute of type IDREF.</a:t>
            </a:r>
          </a:p>
          <a:p>
            <a:r>
              <a:rPr lang="en-US"/>
              <a:t>Or, let the attribute have type IDREFS, so the </a:t>
            </a:r>
            <a:r>
              <a:rPr lang="en-US" i="1"/>
              <a:t>F</a:t>
            </a:r>
            <a:r>
              <a:rPr lang="en-US"/>
              <a:t> -element can refer to any number of other elements.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929E18-EA71-4599-918E-C9E9FA9BC1C0}" type="slidenum">
              <a:rPr lang="en-US" sz="1400" smtClean="0">
                <a:latin typeface="Times New Roman" pitchFamily="18" charset="0"/>
              </a:rPr>
              <a:pPr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Well-Formed and Valid XML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Well-Formed XML</a:t>
            </a:r>
            <a:r>
              <a:rPr lang="en-US"/>
              <a:t>  allows you to invent your own tags.</a:t>
            </a:r>
          </a:p>
          <a:p>
            <a:r>
              <a:rPr lang="en-US" i="1">
                <a:solidFill>
                  <a:srgbClr val="FF0066"/>
                </a:solidFill>
              </a:rPr>
              <a:t>Valid XML</a:t>
            </a:r>
            <a:r>
              <a:rPr lang="en-US"/>
              <a:t>  conforms to a certain DTD.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09FDC3D-F7F2-428B-82D4-5F93C8B4AC0D}" type="slidenum">
              <a:rPr lang="en-US" sz="1400" smtClean="0">
                <a:latin typeface="Times New Roman" pitchFamily="18" charset="0"/>
              </a:rPr>
              <a:pPr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ID’s and IDREF’s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800"/>
              <a:t>A new BARS DTD includes both BAR and BEER subelements.</a:t>
            </a:r>
          </a:p>
          <a:p>
            <a:r>
              <a:rPr lang="en-US" sz="2800"/>
              <a:t>BARS and BEERS have ID attributes </a:t>
            </a:r>
            <a:r>
              <a:rPr lang="en-US" sz="2800">
                <a:latin typeface="Courier New" pitchFamily="49" charset="0"/>
              </a:rPr>
              <a:t>name</a:t>
            </a:r>
            <a:r>
              <a:rPr lang="en-US" sz="2800"/>
              <a:t>.</a:t>
            </a:r>
          </a:p>
          <a:p>
            <a:r>
              <a:rPr lang="en-US" sz="2800"/>
              <a:t>BARS have SELLS subelements, consisting of a number (the price of one beer) and an IDREF </a:t>
            </a:r>
            <a:r>
              <a:rPr lang="en-US" sz="2800">
                <a:latin typeface="Courier New" pitchFamily="49" charset="0"/>
              </a:rPr>
              <a:t>theBeer</a:t>
            </a:r>
            <a:r>
              <a:rPr lang="en-US" sz="2800"/>
              <a:t> leading to that beer.</a:t>
            </a:r>
          </a:p>
          <a:p>
            <a:r>
              <a:rPr lang="en-US" sz="2800"/>
              <a:t>BEERS have attribute </a:t>
            </a:r>
            <a:r>
              <a:rPr lang="en-US" sz="2800">
                <a:latin typeface="Courier New" pitchFamily="49" charset="0"/>
              </a:rPr>
              <a:t>soldBy</a:t>
            </a:r>
            <a:r>
              <a:rPr lang="en-US" sz="2800"/>
              <a:t>, which is an IDREFS leading to all the bars that sell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93B999-68DC-46AA-9559-A9A2FDA7CFD1}" type="slidenum">
              <a:rPr lang="en-US" sz="1400" smtClean="0">
                <a:latin typeface="Times New Roman" pitchFamily="18" charset="0"/>
              </a:rPr>
              <a:pPr/>
              <a:t>21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The DTD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&lt;!DOCTYPE BARS [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&lt;!ELEMENT BARS (BAR*, BEER*)&gt;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&lt;!ELEMENT BAR (SELLS+)&gt;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&lt;!ATTLIST BAR name ID #REQUIRED&gt;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&lt;!ELEMENT SELLS (#PCDATA)&gt;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&lt;!ATTLIST SELLS theBeer IDREF #REQUIRED&gt;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&lt;!ELEMENT BEER EMPTY&gt;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&lt;!ATTLIST BEER name ID #REQUIRED&gt;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&lt;!ATTLIST BEER soldBy IDREFS #IMPLIED&gt;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]&gt;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/>
          </a:p>
        </p:txBody>
      </p:sp>
      <p:grpSp>
        <p:nvGrpSpPr>
          <p:cNvPr id="43045" name="Group 37"/>
          <p:cNvGrpSpPr>
            <a:grpSpLocks/>
          </p:cNvGrpSpPr>
          <p:nvPr/>
        </p:nvGrpSpPr>
        <p:grpSpPr bwMode="auto">
          <a:xfrm>
            <a:off x="2819400" y="4419600"/>
            <a:ext cx="5692775" cy="1768475"/>
            <a:chOff x="1776" y="2784"/>
            <a:chExt cx="3586" cy="1114"/>
          </a:xfrm>
        </p:grpSpPr>
        <p:sp>
          <p:nvSpPr>
            <p:cNvPr id="22546" name="Rectangle 15"/>
            <p:cNvSpPr>
              <a:spLocks noChangeArrowheads="1"/>
            </p:cNvSpPr>
            <p:nvPr/>
          </p:nvSpPr>
          <p:spPr bwMode="auto">
            <a:xfrm>
              <a:off x="2160" y="2784"/>
              <a:ext cx="2496" cy="48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1776" y="3456"/>
              <a:ext cx="358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Beer elements have an ID attribute called name,</a:t>
              </a:r>
            </a:p>
            <a:p>
              <a:r>
                <a:rPr lang="en-US" sz="2000"/>
                <a:t>and a soldBy attribute that is a set of Bar names.</a:t>
              </a:r>
            </a:p>
          </p:txBody>
        </p:sp>
        <p:sp>
          <p:nvSpPr>
            <p:cNvPr id="22548" name="Line 17"/>
            <p:cNvSpPr>
              <a:spLocks noChangeShapeType="1"/>
            </p:cNvSpPr>
            <p:nvPr/>
          </p:nvSpPr>
          <p:spPr bwMode="auto">
            <a:xfrm flipV="1">
              <a:off x="340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4" name="Group 36"/>
          <p:cNvGrpSpPr>
            <a:grpSpLocks/>
          </p:cNvGrpSpPr>
          <p:nvPr/>
        </p:nvGrpSpPr>
        <p:grpSpPr bwMode="auto">
          <a:xfrm>
            <a:off x="2667000" y="2209800"/>
            <a:ext cx="6469063" cy="1905000"/>
            <a:chOff x="1680" y="1392"/>
            <a:chExt cx="4075" cy="1200"/>
          </a:xfrm>
        </p:grpSpPr>
        <p:sp>
          <p:nvSpPr>
            <p:cNvPr id="22543" name="AutoShape 25"/>
            <p:cNvSpPr>
              <a:spLocks noChangeArrowheads="1"/>
            </p:cNvSpPr>
            <p:nvPr/>
          </p:nvSpPr>
          <p:spPr bwMode="auto">
            <a:xfrm flipH="1">
              <a:off x="1680" y="2064"/>
              <a:ext cx="3216" cy="528"/>
            </a:xfrm>
            <a:prstGeom prst="parallelogram">
              <a:avLst>
                <a:gd name="adj" fmla="val 152273"/>
              </a:avLst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4524" y="1392"/>
              <a:ext cx="1231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SELLS elements</a:t>
              </a:r>
            </a:p>
            <a:p>
              <a:r>
                <a:rPr lang="en-US" sz="2000"/>
                <a:t>have a number</a:t>
              </a:r>
            </a:p>
            <a:p>
              <a:r>
                <a:rPr lang="en-US" sz="2000"/>
                <a:t>(the price) and</a:t>
              </a:r>
            </a:p>
            <a:p>
              <a:r>
                <a:rPr lang="en-US" sz="2000"/>
                <a:t>one reference</a:t>
              </a:r>
            </a:p>
            <a:p>
              <a:r>
                <a:rPr lang="en-US" sz="2000"/>
                <a:t>to a beer.</a:t>
              </a:r>
            </a:p>
          </p:txBody>
        </p:sp>
        <p:sp>
          <p:nvSpPr>
            <p:cNvPr id="22545" name="Line 27"/>
            <p:cNvSpPr>
              <a:spLocks noChangeShapeType="1"/>
            </p:cNvSpPr>
            <p:nvPr/>
          </p:nvSpPr>
          <p:spPr bwMode="auto">
            <a:xfrm flipH="1">
              <a:off x="4224" y="19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2133600" y="533400"/>
            <a:ext cx="7010400" cy="2667000"/>
            <a:chOff x="1344" y="336"/>
            <a:chExt cx="4416" cy="1680"/>
          </a:xfrm>
        </p:grpSpPr>
        <p:sp>
          <p:nvSpPr>
            <p:cNvPr id="22540" name="AutoShape 20"/>
            <p:cNvSpPr>
              <a:spLocks noChangeArrowheads="1"/>
            </p:cNvSpPr>
            <p:nvPr/>
          </p:nvSpPr>
          <p:spPr bwMode="auto">
            <a:xfrm flipH="1">
              <a:off x="1344" y="1488"/>
              <a:ext cx="2928" cy="528"/>
            </a:xfrm>
            <a:prstGeom prst="parallelogram">
              <a:avLst>
                <a:gd name="adj" fmla="val 138636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22"/>
            <p:cNvSpPr txBox="1">
              <a:spLocks noChangeArrowheads="1"/>
            </p:cNvSpPr>
            <p:nvPr/>
          </p:nvSpPr>
          <p:spPr bwMode="auto">
            <a:xfrm>
              <a:off x="3893" y="336"/>
              <a:ext cx="1867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Bar elements have name</a:t>
              </a:r>
            </a:p>
            <a:p>
              <a:r>
                <a:rPr lang="en-US" sz="2000"/>
                <a:t>as an ID attribute and</a:t>
              </a:r>
            </a:p>
            <a:p>
              <a:r>
                <a:rPr lang="en-US" sz="2000"/>
                <a:t>have one or more</a:t>
              </a:r>
            </a:p>
            <a:p>
              <a:r>
                <a:rPr lang="en-US" sz="2000"/>
                <a:t>SELLS subelements.</a:t>
              </a: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 flipH="1">
              <a:off x="3648" y="120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9" name="Group 41"/>
          <p:cNvGrpSpPr>
            <a:grpSpLocks/>
          </p:cNvGrpSpPr>
          <p:nvPr/>
        </p:nvGrpSpPr>
        <p:grpSpPr bwMode="auto">
          <a:xfrm>
            <a:off x="1127125" y="4038600"/>
            <a:ext cx="2911475" cy="2079625"/>
            <a:chOff x="710" y="2544"/>
            <a:chExt cx="1834" cy="1310"/>
          </a:xfrm>
        </p:grpSpPr>
        <p:sp>
          <p:nvSpPr>
            <p:cNvPr id="22537" name="Rectangle 38"/>
            <p:cNvSpPr>
              <a:spLocks noChangeArrowheads="1"/>
            </p:cNvSpPr>
            <p:nvPr/>
          </p:nvSpPr>
          <p:spPr bwMode="auto">
            <a:xfrm>
              <a:off x="1920" y="2544"/>
              <a:ext cx="624" cy="240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39"/>
            <p:cNvSpPr txBox="1">
              <a:spLocks noChangeArrowheads="1"/>
            </p:cNvSpPr>
            <p:nvPr/>
          </p:nvSpPr>
          <p:spPr bwMode="auto">
            <a:xfrm>
              <a:off x="710" y="3412"/>
              <a:ext cx="7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Explained</a:t>
              </a:r>
            </a:p>
            <a:p>
              <a:r>
                <a:rPr lang="en-US" sz="2000"/>
                <a:t>next</a:t>
              </a:r>
            </a:p>
          </p:txBody>
        </p:sp>
        <p:sp>
          <p:nvSpPr>
            <p:cNvPr id="22539" name="Line 40"/>
            <p:cNvSpPr>
              <a:spLocks noChangeShapeType="1"/>
            </p:cNvSpPr>
            <p:nvPr/>
          </p:nvSpPr>
          <p:spPr bwMode="auto">
            <a:xfrm flipV="1">
              <a:off x="1392" y="2784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C92E6D5-9C84-4BAB-8A5D-AFAD67858D74}" type="slidenum">
              <a:rPr lang="en-US" sz="1400" smtClean="0">
                <a:latin typeface="Times New Roman" pitchFamily="18" charset="0"/>
              </a:rPr>
              <a:pPr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Document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&lt;BARS&gt;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&lt;BAR name = ”JoesBar”&gt;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&lt;SELLS theBeer = ”Bud”&gt;2.50&lt;/SELLS&gt;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&lt;SELLS theBeer = ”Miller”&gt;3.00&lt;/SELLS&gt;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&lt;BEER name = ”Bud” soldBy = ”JoesBar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SuesBar …” /&gt; …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&lt;/BARS&gt;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323120D-9F6D-4767-8248-A391EE916B93}" type="slidenum">
              <a:rPr lang="en-US" sz="1400" smtClean="0">
                <a:latin typeface="Times New Roman" pitchFamily="18" charset="0"/>
              </a:rPr>
              <a:pPr/>
              <a:t>23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Elements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do all the work of an element in its attributes.</a:t>
            </a:r>
          </a:p>
          <a:p>
            <a:pPr lvl="1"/>
            <a:r>
              <a:rPr lang="en-US"/>
              <a:t>Like BEER in previous example.</a:t>
            </a:r>
          </a:p>
          <a:p>
            <a:r>
              <a:rPr lang="en-US">
                <a:solidFill>
                  <a:srgbClr val="33CC33"/>
                </a:solidFill>
              </a:rPr>
              <a:t>Another example</a:t>
            </a:r>
            <a:r>
              <a:rPr lang="en-US"/>
              <a:t>: SELLS elements could have attribute </a:t>
            </a:r>
            <a:r>
              <a:rPr lang="en-US">
                <a:latin typeface="Courier New" pitchFamily="49" charset="0"/>
              </a:rPr>
              <a:t>price</a:t>
            </a:r>
            <a:r>
              <a:rPr lang="en-US"/>
              <a:t> rather than a value that is a price.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64FD5C4-DD02-4762-AFA4-D3FEF71FAF6D}" type="slidenum">
              <a:rPr lang="en-US" sz="1400" smtClean="0">
                <a:latin typeface="Times New Roman" pitchFamily="18" charset="0"/>
              </a:rPr>
              <a:pPr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Empty Element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/>
              <a:t>In the DTD, declare: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&lt;!ELEMENT SELLS EMPTY&gt;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&lt;!ATTLIST SELLS theBeer IDREF #REQUIRED&gt;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&lt;!ATTLIST SELLS price CDATA #REQUIRED&gt;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use: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&lt;SELLS theBeer = ”Bud” price = ”2.50” /&gt;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1447800" y="4876800"/>
            <a:ext cx="6400800" cy="1736725"/>
            <a:chOff x="1344" y="3072"/>
            <a:chExt cx="4032" cy="1094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1344" y="3648"/>
              <a:ext cx="184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Note exception to</a:t>
              </a:r>
            </a:p>
            <a:p>
              <a:r>
                <a:rPr lang="en-US"/>
                <a:t>“matching tags” rule</a:t>
              </a:r>
            </a:p>
          </p:txBody>
        </p:sp>
        <p:sp>
          <p:nvSpPr>
            <p:cNvPr id="25607" name="Oval 5"/>
            <p:cNvSpPr>
              <a:spLocks noChangeArrowheads="1"/>
            </p:cNvSpPr>
            <p:nvPr/>
          </p:nvSpPr>
          <p:spPr bwMode="auto">
            <a:xfrm>
              <a:off x="4944" y="3072"/>
              <a:ext cx="432" cy="432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 flipV="1">
              <a:off x="3120" y="3408"/>
              <a:ext cx="18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0597AFB-3BF9-4C6D-8FD7-9978F4D06ADE}" type="slidenum">
              <a:rPr lang="en-US" sz="1400" smtClean="0">
                <a:latin typeface="Times New Roman" pitchFamily="18" charset="0"/>
              </a:rPr>
              <a:pPr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more powerful way to describe the structure of XML documents.</a:t>
            </a:r>
          </a:p>
          <a:p>
            <a:r>
              <a:rPr lang="en-US"/>
              <a:t>XML-Schema declarations are themselves XML documents.</a:t>
            </a:r>
          </a:p>
          <a:p>
            <a:pPr lvl="1"/>
            <a:r>
              <a:rPr lang="en-US"/>
              <a:t>They describe “elements” and the things doing the describing are also “elements.”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0AB8529-CBB5-467B-9706-D4595FC2C4E7}" type="slidenum">
              <a:rPr lang="en-US" sz="1400" smtClean="0">
                <a:latin typeface="Times New Roman" pitchFamily="18" charset="0"/>
              </a:rPr>
              <a:pPr/>
              <a:t>26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XML-Schema Document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&lt;? xml version = … ?&gt;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&lt;xs:schema xmlns:xs =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”http://www.w3.org/2001/XMLschema”&gt;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	</a:t>
            </a:r>
            <a:r>
              <a:rPr lang="en-US" sz="2000">
                <a:latin typeface="Courier New" pitchFamily="49" charset="0"/>
              </a:rPr>
              <a:t>	.  .  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&lt;/xs:schema&gt;</a:t>
            </a:r>
          </a:p>
        </p:txBody>
      </p: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2743200" y="2667000"/>
            <a:ext cx="5972175" cy="3262313"/>
            <a:chOff x="1728" y="1680"/>
            <a:chExt cx="3762" cy="2055"/>
          </a:xfrm>
        </p:grpSpPr>
        <p:sp>
          <p:nvSpPr>
            <p:cNvPr id="27660" name="Text Box 4"/>
            <p:cNvSpPr txBox="1">
              <a:spLocks noChangeArrowheads="1"/>
            </p:cNvSpPr>
            <p:nvPr/>
          </p:nvSpPr>
          <p:spPr bwMode="auto">
            <a:xfrm>
              <a:off x="3062" y="2757"/>
              <a:ext cx="242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Defines ”xs” to be the</a:t>
              </a:r>
            </a:p>
            <a:p>
              <a:r>
                <a:rPr lang="en-US" i="1">
                  <a:solidFill>
                    <a:srgbClr val="FF0066"/>
                  </a:solidFill>
                </a:rPr>
                <a:t>namespace </a:t>
              </a:r>
              <a:r>
                <a:rPr lang="en-US"/>
                <a:t> described in</a:t>
              </a:r>
            </a:p>
            <a:p>
              <a:r>
                <a:rPr lang="en-US"/>
                <a:t>the URL shown.  Any string</a:t>
              </a:r>
            </a:p>
            <a:p>
              <a:r>
                <a:rPr lang="en-US"/>
                <a:t>in place of ”xs” is OK.</a:t>
              </a:r>
            </a:p>
          </p:txBody>
        </p:sp>
        <p:sp>
          <p:nvSpPr>
            <p:cNvPr id="27661" name="Rectangle 5"/>
            <p:cNvSpPr>
              <a:spLocks noChangeArrowheads="1"/>
            </p:cNvSpPr>
            <p:nvPr/>
          </p:nvSpPr>
          <p:spPr bwMode="auto">
            <a:xfrm>
              <a:off x="1728" y="1680"/>
              <a:ext cx="1296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6"/>
            <p:cNvSpPr>
              <a:spLocks noChangeShapeType="1"/>
            </p:cNvSpPr>
            <p:nvPr/>
          </p:nvSpPr>
          <p:spPr bwMode="auto">
            <a:xfrm flipH="1" flipV="1">
              <a:off x="3024" y="1968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304800" y="2667000"/>
            <a:ext cx="3898900" cy="3778250"/>
            <a:chOff x="192" y="1680"/>
            <a:chExt cx="2456" cy="2380"/>
          </a:xfrm>
        </p:grpSpPr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92" y="1680"/>
              <a:ext cx="480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Rectangle 9"/>
            <p:cNvSpPr>
              <a:spLocks noChangeArrowheads="1"/>
            </p:cNvSpPr>
            <p:nvPr/>
          </p:nvSpPr>
          <p:spPr bwMode="auto">
            <a:xfrm>
              <a:off x="336" y="2784"/>
              <a:ext cx="480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288" y="3312"/>
              <a:ext cx="23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So uses of ”xs” within the</a:t>
              </a:r>
            </a:p>
            <a:p>
              <a:r>
                <a:rPr lang="en-US"/>
                <a:t>schema element refer to</a:t>
              </a:r>
            </a:p>
            <a:p>
              <a:r>
                <a:rPr lang="en-US"/>
                <a:t>tags from this namespace.</a:t>
              </a:r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 flipH="1" flipV="1">
              <a:off x="576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2"/>
            <p:cNvSpPr>
              <a:spLocks noChangeShapeType="1"/>
            </p:cNvSpPr>
            <p:nvPr/>
          </p:nvSpPr>
          <p:spPr bwMode="auto">
            <a:xfrm flipH="1" flipV="1">
              <a:off x="672" y="1968"/>
              <a:ext cx="57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3E76813-B5B5-4F6F-9FE4-CA9841BF895C}" type="slidenum">
              <a:rPr lang="en-US" sz="1400" smtClean="0">
                <a:latin typeface="Times New Roman" pitchFamily="18" charset="0"/>
              </a:rPr>
              <a:pPr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993300"/>
                </a:solidFill>
              </a:rPr>
              <a:t>xs:element</a:t>
            </a:r>
            <a:r>
              <a:rPr lang="en-US"/>
              <a:t> Element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Has attributes: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993300"/>
                </a:solidFill>
              </a:rPr>
              <a:t>name</a:t>
            </a:r>
            <a:r>
              <a:rPr lang="en-US"/>
              <a:t> = the tag-name of the element being defined.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993300"/>
                </a:solidFill>
              </a:rPr>
              <a:t>type</a:t>
            </a:r>
            <a:r>
              <a:rPr lang="en-US"/>
              <a:t> = the type of the element.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/>
              <a:t>Could be an XML-Schema type, e.g., xs:string.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/>
              <a:t>Or the name of a type defined in the document itself.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5921FDA-BBE6-43A7-93D6-D28839B30EDC}" type="slidenum">
              <a:rPr lang="en-US" sz="1400" smtClean="0">
                <a:latin typeface="Times New Roman" pitchFamily="18" charset="0"/>
              </a:rPr>
              <a:pPr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xs:element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&lt;xs:element name = ”NAME”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type = ”xs:string” /&gt;</a:t>
            </a:r>
          </a:p>
          <a:p>
            <a:r>
              <a:rPr lang="en-US"/>
              <a:t>Describes elements such as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&lt;NAME&gt;Joe’s Bar&lt;/NAME&gt;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94D27C0-29C7-4C2A-9AD8-A1FF516403AF}" type="slidenum">
              <a:rPr lang="en-US" sz="1400" smtClean="0">
                <a:latin typeface="Times New Roman" pitchFamily="18" charset="0"/>
              </a:rPr>
              <a:pPr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Complex Types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648200"/>
          </a:xfrm>
        </p:spPr>
        <p:txBody>
          <a:bodyPr/>
          <a:lstStyle/>
          <a:p>
            <a:r>
              <a:rPr lang="en-US"/>
              <a:t>To describe elements that consist of subelements, we use </a:t>
            </a:r>
            <a:r>
              <a:rPr lang="en-US">
                <a:solidFill>
                  <a:srgbClr val="993300"/>
                </a:solidFill>
              </a:rPr>
              <a:t>xs:complexType</a:t>
            </a:r>
            <a:r>
              <a:rPr lang="en-US"/>
              <a:t>.</a:t>
            </a:r>
          </a:p>
          <a:p>
            <a:pPr lvl="1"/>
            <a:r>
              <a:rPr lang="en-US"/>
              <a:t>Attribute </a:t>
            </a:r>
            <a:r>
              <a:rPr lang="en-US">
                <a:solidFill>
                  <a:srgbClr val="993300"/>
                </a:solidFill>
              </a:rPr>
              <a:t>name</a:t>
            </a:r>
            <a:r>
              <a:rPr lang="en-US"/>
              <a:t> gives a name to the type.</a:t>
            </a:r>
          </a:p>
          <a:p>
            <a:r>
              <a:rPr lang="en-US"/>
              <a:t>Typical subelement of a complex type is </a:t>
            </a:r>
            <a:r>
              <a:rPr lang="en-US">
                <a:solidFill>
                  <a:srgbClr val="993300"/>
                </a:solidFill>
              </a:rPr>
              <a:t>xs:sequence</a:t>
            </a:r>
            <a:r>
              <a:rPr lang="en-US"/>
              <a:t>, which itself has a sequence of </a:t>
            </a:r>
            <a:r>
              <a:rPr lang="en-US">
                <a:solidFill>
                  <a:srgbClr val="993300"/>
                </a:solidFill>
              </a:rPr>
              <a:t>xs:element</a:t>
            </a:r>
            <a:r>
              <a:rPr lang="en-US"/>
              <a:t> subelements.</a:t>
            </a:r>
          </a:p>
          <a:p>
            <a:pPr lvl="1"/>
            <a:r>
              <a:rPr lang="en-US"/>
              <a:t>Use </a:t>
            </a:r>
            <a:r>
              <a:rPr lang="en-US">
                <a:solidFill>
                  <a:srgbClr val="993300"/>
                </a:solidFill>
              </a:rPr>
              <a:t>minOccurs</a:t>
            </a:r>
            <a:r>
              <a:rPr lang="en-US"/>
              <a:t> and </a:t>
            </a:r>
            <a:r>
              <a:rPr lang="en-US">
                <a:solidFill>
                  <a:srgbClr val="993300"/>
                </a:solidFill>
              </a:rPr>
              <a:t>maxOccurs</a:t>
            </a:r>
            <a:r>
              <a:rPr lang="en-US"/>
              <a:t> attributes to control the number of occurrences of an </a:t>
            </a:r>
            <a:r>
              <a:rPr lang="en-US">
                <a:solidFill>
                  <a:srgbClr val="993300"/>
                </a:solidFill>
              </a:rPr>
              <a:t>xs:element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4A88803-34E4-4181-956F-6230EDA4A4E9}" type="slidenum">
              <a:rPr lang="en-US" sz="1400" smtClean="0">
                <a:latin typeface="Times New Roman" pitchFamily="18" charset="0"/>
              </a:rPr>
              <a:pPr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Well-Formed XML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Start the document with a </a:t>
            </a:r>
            <a:r>
              <a:rPr lang="en-US" i="1">
                <a:solidFill>
                  <a:srgbClr val="FF0066"/>
                </a:solidFill>
              </a:rPr>
              <a:t>declaration</a:t>
            </a:r>
            <a:r>
              <a:rPr lang="en-US"/>
              <a:t>, surrounded by &lt;?xml … ?&gt; .</a:t>
            </a:r>
          </a:p>
          <a:p>
            <a:pPr>
              <a:lnSpc>
                <a:spcPct val="90000"/>
              </a:lnSpc>
            </a:pPr>
            <a:r>
              <a:rPr lang="en-US"/>
              <a:t>Normal declaration is: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&lt;?xml version = ”1.0” standalone = ”yes” ?&gt;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	</a:t>
            </a:r>
            <a:r>
              <a:rPr lang="en-US"/>
              <a:t>“standalone” = “no DTD provided.”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Balance of document is a </a:t>
            </a:r>
            <a:r>
              <a:rPr lang="en-US" i="1">
                <a:solidFill>
                  <a:srgbClr val="33CC33"/>
                </a:solidFill>
              </a:rPr>
              <a:t>root tag</a:t>
            </a:r>
            <a:r>
              <a:rPr lang="en-US"/>
              <a:t> surrounding nested tags.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68708FC-1437-4FE4-BE23-CEF0E4151EE8}" type="slidenum">
              <a:rPr lang="en-US" sz="1400" smtClean="0">
                <a:latin typeface="Times New Roman" pitchFamily="18" charset="0"/>
              </a:rPr>
              <a:pPr/>
              <a:t>30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Type for Beers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&lt;xs:complexType name = ”beerType”&gt;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&lt;xs:sequence&gt;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&lt;xs:element name = ”NAME”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type = ”xs:string”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minOccurs = ”1” maxOccurs = ”1”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&lt;xs:element name = ”PRICE”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type = ”xs:float”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minOccurs = ”0” maxOccurs = ”1”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&lt;/xs:sequence&gt;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&lt;/xs:complexType&gt;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4267200" y="2133600"/>
            <a:ext cx="4465638" cy="1676400"/>
            <a:chOff x="2688" y="1344"/>
            <a:chExt cx="2813" cy="1056"/>
          </a:xfrm>
        </p:grpSpPr>
        <p:sp>
          <p:nvSpPr>
            <p:cNvPr id="31756" name="Text Box 4"/>
            <p:cNvSpPr txBox="1">
              <a:spLocks noChangeArrowheads="1"/>
            </p:cNvSpPr>
            <p:nvPr/>
          </p:nvSpPr>
          <p:spPr bwMode="auto">
            <a:xfrm>
              <a:off x="4416" y="1344"/>
              <a:ext cx="10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Exactly one</a:t>
              </a:r>
            </a:p>
            <a:p>
              <a:r>
                <a:rPr lang="en-US"/>
                <a:t>occurrence</a:t>
              </a:r>
            </a:p>
          </p:txBody>
        </p:sp>
        <p:sp>
          <p:nvSpPr>
            <p:cNvPr id="31757" name="Rectangle 5"/>
            <p:cNvSpPr>
              <a:spLocks noChangeArrowheads="1"/>
            </p:cNvSpPr>
            <p:nvPr/>
          </p:nvSpPr>
          <p:spPr bwMode="auto">
            <a:xfrm>
              <a:off x="2688" y="2160"/>
              <a:ext cx="432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Rectangle 6"/>
            <p:cNvSpPr>
              <a:spLocks noChangeArrowheads="1"/>
            </p:cNvSpPr>
            <p:nvPr/>
          </p:nvSpPr>
          <p:spPr bwMode="auto">
            <a:xfrm>
              <a:off x="4848" y="2160"/>
              <a:ext cx="432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7"/>
            <p:cNvSpPr>
              <a:spLocks noChangeShapeType="1"/>
            </p:cNvSpPr>
            <p:nvPr/>
          </p:nvSpPr>
          <p:spPr bwMode="auto">
            <a:xfrm flipH="1">
              <a:off x="3120" y="1728"/>
              <a:ext cx="12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8"/>
            <p:cNvSpPr>
              <a:spLocks noChangeShapeType="1"/>
            </p:cNvSpPr>
            <p:nvPr/>
          </p:nvSpPr>
          <p:spPr bwMode="auto">
            <a:xfrm>
              <a:off x="4848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4267200" y="4876800"/>
            <a:ext cx="4114800" cy="1389063"/>
            <a:chOff x="2688" y="3072"/>
            <a:chExt cx="2592" cy="875"/>
          </a:xfrm>
        </p:grpSpPr>
        <p:sp>
          <p:nvSpPr>
            <p:cNvPr id="31751" name="Rectangle 10"/>
            <p:cNvSpPr>
              <a:spLocks noChangeArrowheads="1"/>
            </p:cNvSpPr>
            <p:nvPr/>
          </p:nvSpPr>
          <p:spPr bwMode="auto">
            <a:xfrm>
              <a:off x="2688" y="3072"/>
              <a:ext cx="432" cy="240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11"/>
            <p:cNvSpPr>
              <a:spLocks noChangeArrowheads="1"/>
            </p:cNvSpPr>
            <p:nvPr/>
          </p:nvSpPr>
          <p:spPr bwMode="auto">
            <a:xfrm>
              <a:off x="4848" y="3072"/>
              <a:ext cx="432" cy="240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3446" y="3429"/>
              <a:ext cx="8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Like ? in</a:t>
              </a:r>
            </a:p>
            <a:p>
              <a:r>
                <a:rPr lang="en-US"/>
                <a:t>a DTD</a:t>
              </a:r>
            </a:p>
          </p:txBody>
        </p:sp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 flipH="1" flipV="1">
              <a:off x="3120" y="331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flipV="1">
              <a:off x="4224" y="331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4E6FEE0-72BE-4360-92E3-030D35A00ACD}" type="slidenum">
              <a:rPr lang="en-US" sz="1400" smtClean="0">
                <a:latin typeface="Times New Roman" pitchFamily="18" charset="0"/>
              </a:rPr>
              <a:pPr/>
              <a:t>31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Element of Type beerType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&lt;xxx&gt;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&lt;NAME&gt;Bud&lt;/NAME&gt;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&lt;PRICE&gt;2.50&lt;/PRICE&gt;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&lt;/xxx&gt;</a:t>
            </a:r>
          </a:p>
        </p:txBody>
      </p: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762000" y="2057400"/>
            <a:ext cx="4114800" cy="3811588"/>
            <a:chOff x="480" y="1296"/>
            <a:chExt cx="2592" cy="2401"/>
          </a:xfrm>
        </p:grpSpPr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1190" y="2949"/>
              <a:ext cx="188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We don’t know the</a:t>
              </a:r>
            </a:p>
            <a:p>
              <a:r>
                <a:rPr lang="en-US"/>
                <a:t>name of the element</a:t>
              </a:r>
            </a:p>
            <a:p>
              <a:r>
                <a:rPr lang="en-US"/>
                <a:t>of this type.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480" y="1296"/>
              <a:ext cx="816" cy="28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480" y="2400"/>
              <a:ext cx="960" cy="28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 flipH="1" flipV="1">
              <a:off x="1104" y="268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 flipH="1" flipV="1">
              <a:off x="1296" y="1584"/>
              <a:ext cx="52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75813ED-3572-45E3-A6CB-B7AD1EC42026}" type="slidenum">
              <a:rPr lang="en-US" sz="1400" smtClean="0">
                <a:latin typeface="Times New Roman" pitchFamily="18" charset="0"/>
              </a:rPr>
              <a:pPr/>
              <a:t>32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Type for Bars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&lt;xs:complexType name = ”barType”&gt;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&lt;xs:sequence&gt;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&lt;xs:element name = ”NAME”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type = ”xs:string”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minOccurs = ”1” maxOccurs = ”1”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&lt;xs:element name = ”BEER”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type = ”beerType”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 minOccurs = ”0” maxOccurs = 				”unbounded”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&lt;/xs:sequence&gt;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&lt;/xs:complexType&gt;</a:t>
            </a:r>
          </a:p>
        </p:txBody>
      </p:sp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2438400" y="4800600"/>
            <a:ext cx="5110163" cy="1312863"/>
            <a:chOff x="1536" y="3024"/>
            <a:chExt cx="3219" cy="827"/>
          </a:xfrm>
        </p:grpSpPr>
        <p:sp>
          <p:nvSpPr>
            <p:cNvPr id="33798" name="Rectangle 16"/>
            <p:cNvSpPr>
              <a:spLocks noChangeArrowheads="1"/>
            </p:cNvSpPr>
            <p:nvPr/>
          </p:nvSpPr>
          <p:spPr bwMode="auto">
            <a:xfrm>
              <a:off x="2688" y="3024"/>
              <a:ext cx="432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17"/>
            <p:cNvSpPr>
              <a:spLocks noChangeArrowheads="1"/>
            </p:cNvSpPr>
            <p:nvPr/>
          </p:nvSpPr>
          <p:spPr bwMode="auto">
            <a:xfrm>
              <a:off x="1536" y="3312"/>
              <a:ext cx="1488" cy="2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Text Box 18"/>
            <p:cNvSpPr txBox="1">
              <a:spLocks noChangeArrowheads="1"/>
            </p:cNvSpPr>
            <p:nvPr/>
          </p:nvSpPr>
          <p:spPr bwMode="auto">
            <a:xfrm>
              <a:off x="3926" y="3333"/>
              <a:ext cx="8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Like * in</a:t>
              </a:r>
            </a:p>
            <a:p>
              <a:r>
                <a:rPr lang="en-US"/>
                <a:t>a DTD</a:t>
              </a:r>
            </a:p>
          </p:txBody>
        </p:sp>
        <p:sp>
          <p:nvSpPr>
            <p:cNvPr id="33801" name="Line 19"/>
            <p:cNvSpPr>
              <a:spLocks noChangeShapeType="1"/>
            </p:cNvSpPr>
            <p:nvPr/>
          </p:nvSpPr>
          <p:spPr bwMode="auto">
            <a:xfrm flipH="1" flipV="1">
              <a:off x="3120" y="326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20"/>
            <p:cNvSpPr>
              <a:spLocks noChangeShapeType="1"/>
            </p:cNvSpPr>
            <p:nvPr/>
          </p:nvSpPr>
          <p:spPr bwMode="auto">
            <a:xfrm flipH="1" flipV="1">
              <a:off x="3024" y="3552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90A7266-2281-4C69-A2FA-5934D7AD8880}" type="slidenum">
              <a:rPr lang="en-US" sz="1400" smtClean="0">
                <a:latin typeface="Times New Roman" pitchFamily="18" charset="0"/>
              </a:rPr>
              <a:pPr/>
              <a:t>33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xs:attribute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>
                <a:solidFill>
                  <a:srgbClr val="993300"/>
                </a:solidFill>
              </a:rPr>
              <a:t>xs:attribute</a:t>
            </a:r>
            <a:r>
              <a:rPr lang="en-US"/>
              <a:t> elements can be used within a complex type to indicate attributes of elements of that type.</a:t>
            </a:r>
          </a:p>
          <a:p>
            <a:pPr marL="609600" indent="-609600"/>
            <a:r>
              <a:rPr lang="en-US"/>
              <a:t>attributes of </a:t>
            </a:r>
            <a:r>
              <a:rPr lang="en-US">
                <a:solidFill>
                  <a:srgbClr val="993300"/>
                </a:solidFill>
              </a:rPr>
              <a:t>xs:attribute</a:t>
            </a:r>
            <a:r>
              <a:rPr lang="en-US"/>
              <a:t>:</a:t>
            </a:r>
          </a:p>
          <a:p>
            <a:pPr marL="990600" lvl="1" indent="-533400"/>
            <a:r>
              <a:rPr lang="en-US">
                <a:solidFill>
                  <a:srgbClr val="993300"/>
                </a:solidFill>
              </a:rPr>
              <a:t>name</a:t>
            </a:r>
            <a:r>
              <a:rPr lang="en-US"/>
              <a:t> and </a:t>
            </a:r>
            <a:r>
              <a:rPr lang="en-US">
                <a:solidFill>
                  <a:srgbClr val="993300"/>
                </a:solidFill>
              </a:rPr>
              <a:t>type</a:t>
            </a:r>
            <a:r>
              <a:rPr lang="en-US"/>
              <a:t> as for </a:t>
            </a:r>
            <a:r>
              <a:rPr lang="en-US">
                <a:solidFill>
                  <a:srgbClr val="993300"/>
                </a:solidFill>
              </a:rPr>
              <a:t>xs.element</a:t>
            </a:r>
            <a:r>
              <a:rPr lang="en-US"/>
              <a:t>.</a:t>
            </a:r>
          </a:p>
          <a:p>
            <a:pPr marL="990600" lvl="1" indent="-533400"/>
            <a:r>
              <a:rPr lang="en-US">
                <a:solidFill>
                  <a:srgbClr val="993300"/>
                </a:solidFill>
              </a:rPr>
              <a:t>use</a:t>
            </a:r>
            <a:r>
              <a:rPr lang="en-US"/>
              <a:t> = ”required” or ”optional”.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08E902-E8F9-4ED0-8FF8-655E6C6E03A1}" type="slidenum">
              <a:rPr lang="en-US" sz="1400" smtClean="0">
                <a:latin typeface="Times New Roman" pitchFamily="18" charset="0"/>
              </a:rPr>
              <a:pPr/>
              <a:t>34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xs:attribute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&lt;xs:complexType name = ”beerType”&gt;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&lt;xs:attribute name = ”name”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type = ”xs:string”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use = ”required”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&lt;xs:attribute name = ”price”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type = ”xs:float”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use = ”optional”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&lt;/xs:complexType&gt;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634DED8-2CB2-48CC-8166-48DF5045FEB3}" type="slidenum">
              <a:rPr lang="en-US" sz="1400" smtClean="0">
                <a:latin typeface="Times New Roman" pitchFamily="18" charset="0"/>
              </a:rPr>
              <a:pPr/>
              <a:t>35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Element of This New Type beerType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&lt;xxx name = ”Bud”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price = ”2.50” /&gt;</a:t>
            </a:r>
          </a:p>
        </p:txBody>
      </p: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1066800" y="2514600"/>
            <a:ext cx="3629025" cy="2608263"/>
            <a:chOff x="624" y="1296"/>
            <a:chExt cx="2286" cy="1643"/>
          </a:xfrm>
        </p:grpSpPr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854" y="2421"/>
              <a:ext cx="20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We still don’t know the</a:t>
              </a:r>
            </a:p>
            <a:p>
              <a:r>
                <a:rPr lang="en-US"/>
                <a:t>element name.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624" y="1296"/>
              <a:ext cx="52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 flipV="1">
              <a:off x="912" y="1584"/>
              <a:ext cx="19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5334000" y="3048000"/>
            <a:ext cx="3049588" cy="2500313"/>
            <a:chOff x="3360" y="1920"/>
            <a:chExt cx="1921" cy="1575"/>
          </a:xfrm>
        </p:grpSpPr>
        <p:sp>
          <p:nvSpPr>
            <p:cNvPr id="36871" name="Rectangle 14"/>
            <p:cNvSpPr>
              <a:spLocks noChangeArrowheads="1"/>
            </p:cNvSpPr>
            <p:nvPr/>
          </p:nvSpPr>
          <p:spPr bwMode="auto">
            <a:xfrm>
              <a:off x="3360" y="1920"/>
              <a:ext cx="384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15"/>
            <p:cNvSpPr txBox="1">
              <a:spLocks noChangeArrowheads="1"/>
            </p:cNvSpPr>
            <p:nvPr/>
          </p:nvSpPr>
          <p:spPr bwMode="auto">
            <a:xfrm>
              <a:off x="3590" y="2517"/>
              <a:ext cx="169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The element is</a:t>
              </a:r>
            </a:p>
            <a:p>
              <a:r>
                <a:rPr lang="en-US"/>
                <a:t>empty, since there</a:t>
              </a:r>
            </a:p>
            <a:p>
              <a:r>
                <a:rPr lang="en-US"/>
                <a:t>are no declared</a:t>
              </a:r>
            </a:p>
            <a:p>
              <a:r>
                <a:rPr lang="en-US"/>
                <a:t>subelements.</a:t>
              </a:r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E35DCF6-D865-47F1-ADCE-DFD1DD0F8B5C}" type="slidenum">
              <a:rPr lang="en-US" sz="1400" smtClean="0">
                <a:latin typeface="Times New Roman" pitchFamily="18" charset="0"/>
              </a:rPr>
              <a:pPr/>
              <a:t>36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Restricted Simple Types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xs:simpleType</a:t>
            </a:r>
            <a:r>
              <a:rPr lang="en-US"/>
              <a:t> can describe enumerations and range-restricted base types.</a:t>
            </a:r>
          </a:p>
          <a:p>
            <a:r>
              <a:rPr lang="en-US">
                <a:solidFill>
                  <a:srgbClr val="993300"/>
                </a:solidFill>
              </a:rPr>
              <a:t>name</a:t>
            </a:r>
            <a:r>
              <a:rPr lang="en-US"/>
              <a:t> is an attribute</a:t>
            </a:r>
          </a:p>
          <a:p>
            <a:r>
              <a:rPr lang="en-US"/>
              <a:t> </a:t>
            </a:r>
            <a:r>
              <a:rPr lang="en-US">
                <a:solidFill>
                  <a:srgbClr val="993300"/>
                </a:solidFill>
              </a:rPr>
              <a:t>xs:restriction</a:t>
            </a:r>
            <a:r>
              <a:rPr lang="en-US"/>
              <a:t> is a subelement.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87167C-6788-41B2-AFA5-D32E063FB553}" type="slidenum">
              <a:rPr lang="en-US" sz="1400" smtClean="0">
                <a:latin typeface="Times New Roman" pitchFamily="18" charset="0"/>
              </a:rPr>
              <a:pPr/>
              <a:t>37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Attribute </a:t>
            </a:r>
            <a:r>
              <a:rPr lang="en-US">
                <a:solidFill>
                  <a:srgbClr val="993300"/>
                </a:solidFill>
              </a:rPr>
              <a:t>base</a:t>
            </a:r>
            <a:r>
              <a:rPr lang="en-US"/>
              <a:t> gives the simple type to be restricted, e.g., xs:integer.</a:t>
            </a:r>
          </a:p>
          <a:p>
            <a:r>
              <a:rPr lang="en-US">
                <a:solidFill>
                  <a:srgbClr val="993300"/>
                </a:solidFill>
              </a:rPr>
              <a:t>xs:{min, max}{Inclusive, Exclusive}</a:t>
            </a:r>
            <a:r>
              <a:rPr lang="en-US"/>
              <a:t> are four attributes that can give a lower or upper bound on a numerical range.</a:t>
            </a:r>
          </a:p>
          <a:p>
            <a:r>
              <a:rPr lang="en-US">
                <a:solidFill>
                  <a:srgbClr val="993300"/>
                </a:solidFill>
              </a:rPr>
              <a:t>xs:enumeration</a:t>
            </a:r>
            <a:r>
              <a:rPr lang="en-US"/>
              <a:t> is a subelement with attribute </a:t>
            </a:r>
            <a:r>
              <a:rPr lang="en-US">
                <a:solidFill>
                  <a:srgbClr val="993300"/>
                </a:solidFill>
              </a:rPr>
              <a:t>value</a:t>
            </a:r>
            <a:r>
              <a:rPr lang="en-US"/>
              <a:t> that allows enumerated types.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DDE3F81-C61D-4235-AA62-D0DDB8CA2835}" type="slidenum">
              <a:rPr lang="en-US" sz="1400" smtClean="0">
                <a:latin typeface="Times New Roman" pitchFamily="18" charset="0"/>
              </a:rPr>
              <a:pPr/>
              <a:t>38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rgbClr val="993300"/>
                </a:solidFill>
              </a:rPr>
              <a:t>license</a:t>
            </a:r>
            <a:r>
              <a:rPr lang="en-US"/>
              <a:t> Attribute for BAR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&lt;xs:simpleType name = ”license”&gt;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&lt;xs:restriction base = ”xs:string”&gt;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&lt;xs:enumeration value = ”Full” /&gt;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&lt;xs:enumeration value = ”Beer only” /&gt;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  &lt;xs:enumeration value = ”Sushi” /&gt;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&lt;/xs:restriction&gt;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&lt;/xs:simpleType&gt;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930540-9F7C-4794-899D-F5286708072D}" type="slidenum">
              <a:rPr lang="en-US" sz="1400" smtClean="0">
                <a:latin typeface="Times New Roman" pitchFamily="18" charset="0"/>
              </a:rPr>
              <a:pPr/>
              <a:t>39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Prices in Range [1,5)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&lt;xs:simpleType name = ”price”&gt;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&lt;xs:restriction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base = ”xs:float”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minInclusive = ”1.00”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maxExclusive = ”5.00” /&gt;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&lt;/xs:simpleType&gt;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AE08718-6A86-4F2B-B1CD-26CD204670C2}" type="slidenum">
              <a:rPr lang="en-US" sz="1400" smtClean="0">
                <a:latin typeface="Times New Roman" pitchFamily="18" charset="0"/>
              </a:rPr>
              <a:pPr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Tags are normally matched pairs, as &lt;FOO&gt; … &lt;/FOO&gt;.</a:t>
            </a:r>
          </a:p>
          <a:p>
            <a:r>
              <a:rPr lang="en-US"/>
              <a:t>Unmatched tags also allowed, as &lt;FOO/&gt;</a:t>
            </a:r>
          </a:p>
          <a:p>
            <a:r>
              <a:rPr lang="en-US"/>
              <a:t>Tags may be nested arbitrarily.</a:t>
            </a:r>
          </a:p>
          <a:p>
            <a:r>
              <a:rPr lang="en-US"/>
              <a:t>XML tags are case-sensitive.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6875F6-0A6A-4B29-AEC7-D7D2FCC5A6A3}" type="slidenum">
              <a:rPr lang="en-US" sz="1400" smtClean="0">
                <a:latin typeface="Times New Roman" pitchFamily="18" charset="0"/>
              </a:rPr>
              <a:pPr/>
              <a:t>40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in XML Schema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3962400"/>
          </a:xfrm>
        </p:spPr>
        <p:txBody>
          <a:bodyPr/>
          <a:lstStyle/>
          <a:p>
            <a:r>
              <a:rPr lang="en-US"/>
              <a:t>An </a:t>
            </a:r>
            <a:r>
              <a:rPr lang="en-US">
                <a:solidFill>
                  <a:srgbClr val="993300"/>
                </a:solidFill>
              </a:rPr>
              <a:t>xs:element</a:t>
            </a:r>
            <a:r>
              <a:rPr lang="en-US"/>
              <a:t> can have an </a:t>
            </a:r>
            <a:r>
              <a:rPr lang="en-US">
                <a:solidFill>
                  <a:srgbClr val="993300"/>
                </a:solidFill>
              </a:rPr>
              <a:t>xs:key</a:t>
            </a:r>
            <a:r>
              <a:rPr lang="en-US"/>
              <a:t> subelement.</a:t>
            </a:r>
          </a:p>
          <a:p>
            <a:r>
              <a:rPr lang="en-US">
                <a:solidFill>
                  <a:srgbClr val="33CC33"/>
                </a:solidFill>
              </a:rPr>
              <a:t>Meaning</a:t>
            </a:r>
            <a:r>
              <a:rPr lang="en-US"/>
              <a:t>: within this element, all subelements reached by a certain </a:t>
            </a:r>
            <a:r>
              <a:rPr lang="en-US" i="1">
                <a:solidFill>
                  <a:srgbClr val="FF0066"/>
                </a:solidFill>
              </a:rPr>
              <a:t>selector</a:t>
            </a:r>
            <a:r>
              <a:rPr lang="en-US"/>
              <a:t>  path will have unique values for a certain combination of </a:t>
            </a:r>
            <a:r>
              <a:rPr lang="en-US" i="1">
                <a:solidFill>
                  <a:srgbClr val="FF0066"/>
                </a:solidFill>
              </a:rPr>
              <a:t>fields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within one BAR element, the </a:t>
            </a:r>
            <a:r>
              <a:rPr lang="en-US">
                <a:solidFill>
                  <a:srgbClr val="993300"/>
                </a:solidFill>
              </a:rPr>
              <a:t>name</a:t>
            </a:r>
            <a:r>
              <a:rPr lang="en-US"/>
              <a:t> attribute of a BEER element is unique.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6684776-8644-4CF1-85DF-8105DE32919D}" type="slidenum">
              <a:rPr lang="en-US" sz="1400" smtClean="0">
                <a:latin typeface="Times New Roman" pitchFamily="18" charset="0"/>
              </a:rPr>
              <a:pPr/>
              <a:t>41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Key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xs:element</a:t>
            </a:r>
            <a:r>
              <a:rPr lang="en-US" sz="2800" dirty="0">
                <a:latin typeface="Courier New" pitchFamily="49" charset="0"/>
              </a:rPr>
              <a:t> name = ”BAR” … &gt;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	. . .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&lt;</a:t>
            </a:r>
            <a:r>
              <a:rPr lang="en-US" sz="2800" dirty="0" err="1">
                <a:latin typeface="Courier New" pitchFamily="49" charset="0"/>
              </a:rPr>
              <a:t>xs:key</a:t>
            </a:r>
            <a:r>
              <a:rPr lang="en-US" sz="2800" dirty="0">
                <a:latin typeface="Courier New" pitchFamily="49" charset="0"/>
              </a:rPr>
              <a:t> name = ”</a:t>
            </a:r>
            <a:r>
              <a:rPr lang="en-US" sz="2800" dirty="0" err="1">
                <a:latin typeface="Courier New" pitchFamily="49" charset="0"/>
              </a:rPr>
              <a:t>beerKey</a:t>
            </a:r>
            <a:r>
              <a:rPr lang="en-US" sz="2800" dirty="0">
                <a:latin typeface="Courier New" pitchFamily="49" charset="0"/>
              </a:rPr>
              <a:t>”&gt;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	&lt;</a:t>
            </a:r>
            <a:r>
              <a:rPr lang="en-US" sz="2800" dirty="0" err="1">
                <a:latin typeface="Courier New" pitchFamily="49" charset="0"/>
              </a:rPr>
              <a:t>xs:selector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xpath</a:t>
            </a:r>
            <a:r>
              <a:rPr lang="en-US" sz="2800" dirty="0">
                <a:latin typeface="Courier New" pitchFamily="49" charset="0"/>
              </a:rPr>
              <a:t> = ”BEER” /&gt;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	&lt;</a:t>
            </a:r>
            <a:r>
              <a:rPr lang="en-US" sz="2800" dirty="0" err="1">
                <a:latin typeface="Courier New" pitchFamily="49" charset="0"/>
              </a:rPr>
              <a:t>xs:field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xpath</a:t>
            </a:r>
            <a:r>
              <a:rPr lang="en-US" sz="2800" dirty="0">
                <a:latin typeface="Courier New" pitchFamily="49" charset="0"/>
              </a:rPr>
              <a:t> = ”@name” /&gt;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&lt;/</a:t>
            </a:r>
            <a:r>
              <a:rPr lang="en-US" sz="2800" dirty="0" err="1">
                <a:latin typeface="Courier New" pitchFamily="49" charset="0"/>
              </a:rPr>
              <a:t>xs:key</a:t>
            </a:r>
            <a:r>
              <a:rPr lang="en-US" sz="2800" dirty="0">
                <a:latin typeface="Courier New" pitchFamily="49" charset="0"/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		. . .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&lt;/</a:t>
            </a:r>
            <a:r>
              <a:rPr lang="en-US" sz="2800" dirty="0" err="1">
                <a:latin typeface="Courier New" pitchFamily="49" charset="0"/>
              </a:rPr>
              <a:t>xs:element</a:t>
            </a:r>
            <a:r>
              <a:rPr lang="en-US" sz="2800" dirty="0">
                <a:latin typeface="Courier New" pitchFamily="49" charset="0"/>
              </a:rPr>
              <a:t>&gt;</a:t>
            </a:r>
          </a:p>
        </p:txBody>
      </p: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3794125" y="3657600"/>
            <a:ext cx="3695700" cy="3017838"/>
            <a:chOff x="2390" y="2304"/>
            <a:chExt cx="2328" cy="1901"/>
          </a:xfrm>
        </p:grpSpPr>
        <p:sp>
          <p:nvSpPr>
            <p:cNvPr id="43018" name="Text Box 4"/>
            <p:cNvSpPr txBox="1">
              <a:spLocks noChangeArrowheads="1"/>
            </p:cNvSpPr>
            <p:nvPr/>
          </p:nvSpPr>
          <p:spPr bwMode="auto">
            <a:xfrm>
              <a:off x="2390" y="2997"/>
              <a:ext cx="232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XPath is a query language</a:t>
              </a:r>
            </a:p>
            <a:p>
              <a:r>
                <a:rPr lang="en-US"/>
                <a:t>for XML.  All we need to</a:t>
              </a:r>
            </a:p>
            <a:p>
              <a:r>
                <a:rPr lang="en-US"/>
                <a:t>know here is that a path</a:t>
              </a:r>
            </a:p>
            <a:p>
              <a:r>
                <a:rPr lang="en-US"/>
                <a:t>is a sequence of tags</a:t>
              </a:r>
            </a:p>
            <a:p>
              <a:r>
                <a:rPr lang="en-US"/>
                <a:t>separated by /.</a:t>
              </a:r>
            </a:p>
          </p:txBody>
        </p:sp>
        <p:sp>
          <p:nvSpPr>
            <p:cNvPr id="43019" name="Rectangle 5"/>
            <p:cNvSpPr>
              <a:spLocks noChangeArrowheads="1"/>
            </p:cNvSpPr>
            <p:nvPr/>
          </p:nvSpPr>
          <p:spPr bwMode="auto">
            <a:xfrm>
              <a:off x="2400" y="2592"/>
              <a:ext cx="72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Rectangle 6"/>
            <p:cNvSpPr>
              <a:spLocks noChangeArrowheads="1"/>
            </p:cNvSpPr>
            <p:nvPr/>
          </p:nvSpPr>
          <p:spPr bwMode="auto">
            <a:xfrm>
              <a:off x="2784" y="2304"/>
              <a:ext cx="720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7"/>
            <p:cNvSpPr>
              <a:spLocks noChangeShapeType="1"/>
            </p:cNvSpPr>
            <p:nvPr/>
          </p:nvSpPr>
          <p:spPr bwMode="auto">
            <a:xfrm flipV="1">
              <a:off x="283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8"/>
            <p:cNvSpPr>
              <a:spLocks noChangeShapeType="1"/>
            </p:cNvSpPr>
            <p:nvPr/>
          </p:nvSpPr>
          <p:spPr bwMode="auto">
            <a:xfrm flipV="1">
              <a:off x="3120" y="254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5638800" y="1447800"/>
            <a:ext cx="3276600" cy="3048000"/>
            <a:chOff x="3552" y="912"/>
            <a:chExt cx="2064" cy="1920"/>
          </a:xfrm>
        </p:grpSpPr>
        <p:sp>
          <p:nvSpPr>
            <p:cNvPr id="43015" name="Rectangle 10"/>
            <p:cNvSpPr>
              <a:spLocks noChangeArrowheads="1"/>
            </p:cNvSpPr>
            <p:nvPr/>
          </p:nvSpPr>
          <p:spPr bwMode="auto">
            <a:xfrm>
              <a:off x="3552" y="2592"/>
              <a:ext cx="720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Text Box 11"/>
            <p:cNvSpPr txBox="1">
              <a:spLocks noChangeArrowheads="1"/>
            </p:cNvSpPr>
            <p:nvPr/>
          </p:nvSpPr>
          <p:spPr bwMode="auto">
            <a:xfrm>
              <a:off x="4512" y="912"/>
              <a:ext cx="1104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/>
                <a:t>And @</a:t>
              </a:r>
            </a:p>
            <a:p>
              <a:r>
                <a:rPr lang="en-US"/>
                <a:t>indicates</a:t>
              </a:r>
            </a:p>
            <a:p>
              <a:r>
                <a:rPr lang="en-US"/>
                <a:t>an attribute</a:t>
              </a:r>
            </a:p>
            <a:p>
              <a:r>
                <a:rPr lang="en-US"/>
                <a:t>rather than</a:t>
              </a:r>
            </a:p>
            <a:p>
              <a:r>
                <a:rPr lang="en-US"/>
                <a:t>a tag.</a:t>
              </a:r>
            </a:p>
          </p:txBody>
        </p:sp>
        <p:sp>
          <p:nvSpPr>
            <p:cNvPr id="43017" name="Line 12"/>
            <p:cNvSpPr>
              <a:spLocks noChangeShapeType="1"/>
            </p:cNvSpPr>
            <p:nvPr/>
          </p:nvSpPr>
          <p:spPr bwMode="auto">
            <a:xfrm flipH="1">
              <a:off x="4272" y="216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E0BE04-996B-4985-8949-C4181F73DCE0}" type="slidenum">
              <a:rPr lang="en-US" sz="1400" smtClean="0">
                <a:latin typeface="Times New Roman" pitchFamily="18" charset="0"/>
              </a:rPr>
              <a:pPr/>
              <a:t>42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>
                <a:solidFill>
                  <a:srgbClr val="993300"/>
                </a:solidFill>
              </a:rPr>
              <a:t>xs:keyref</a:t>
            </a:r>
            <a:r>
              <a:rPr lang="en-US"/>
              <a:t> subelement within an </a:t>
            </a:r>
            <a:r>
              <a:rPr lang="en-US">
                <a:solidFill>
                  <a:srgbClr val="993300"/>
                </a:solidFill>
              </a:rPr>
              <a:t>xs:element</a:t>
            </a:r>
            <a:r>
              <a:rPr lang="en-US"/>
              <a:t> says that within this element, certain values (defined by selector and field(s), as for keys) must appear as values of a certain key.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0C6D3F-02F0-4B8D-B87F-0F4C24294140}" type="slidenum">
              <a:rPr lang="en-US" sz="1400" smtClean="0">
                <a:latin typeface="Times New Roman" pitchFamily="18" charset="0"/>
              </a:rPr>
              <a:pPr/>
              <a:t>43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Foreign Key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/>
              <a:t>Suppose that we have declared that subelement NAME of BAR is a key for BARS.</a:t>
            </a:r>
          </a:p>
          <a:p>
            <a:pPr lvl="1"/>
            <a:r>
              <a:rPr lang="en-US"/>
              <a:t>The name of the key is barKey.</a:t>
            </a:r>
          </a:p>
          <a:p>
            <a:r>
              <a:rPr lang="en-US"/>
              <a:t>We wish to declare DRINKER elements that have FREQ subelements.  An attribute </a:t>
            </a:r>
            <a:r>
              <a:rPr lang="en-US">
                <a:solidFill>
                  <a:srgbClr val="993300"/>
                </a:solidFill>
              </a:rPr>
              <a:t>bar</a:t>
            </a:r>
            <a:r>
              <a:rPr lang="en-US"/>
              <a:t> of FREQ is a foreign key, referring to the NAME of a BAR.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FC10B94-706A-44BF-B67F-63AA95EAD37E}" type="slidenum">
              <a:rPr lang="en-US" sz="1400" smtClean="0">
                <a:latin typeface="Times New Roman" pitchFamily="18" charset="0"/>
              </a:rPr>
              <a:pPr/>
              <a:t>44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Foreign Key in XML Schema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&lt;xs:element name = ”DRINKERS”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. . 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&lt;xs:keyref name = ”barRef”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refers = ”barKey”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&lt;xs:selector xpath =   		        		”DRINKER/FREQ”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&lt;xs:field xpath = ”@bar” /&gt;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&lt;/xs:keyref&gt;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&lt;/xs:element&gt;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5B37027-AFBC-4996-B598-90596826AA6C}" type="slidenum">
              <a:rPr lang="en-US" sz="1400" smtClean="0">
                <a:latin typeface="Times New Roman" pitchFamily="18" charset="0"/>
              </a:rPr>
              <a:pPr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Well-Formed XML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&lt;?xml version = “1.0” standalone = “yes” ?&gt;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&lt;BARS&gt;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&lt;BAR&gt;&lt;NAME&gt;Joe’s Bar&lt;/NAME&gt;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&lt;BEER&gt;&lt;NAME&gt;Bud&lt;/NAME&gt;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	&lt;PRICE&gt;2.50&lt;/PRICE&gt;&lt;/BEER&gt;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&lt;BEER&gt;&lt;NAME&gt;Miller&lt;/NAME&gt;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		&lt;PRICE&gt;3.00&lt;/PRICE&gt;&lt;/BEER&gt;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&lt;/BAR&gt;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	&lt;BAR&gt; …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&lt;/BARS&gt;</a:t>
            </a:r>
          </a:p>
        </p:txBody>
      </p: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2133600" y="1954213"/>
            <a:ext cx="6657975" cy="1169987"/>
            <a:chOff x="1344" y="1231"/>
            <a:chExt cx="4194" cy="737"/>
          </a:xfrm>
        </p:grpSpPr>
        <p:sp>
          <p:nvSpPr>
            <p:cNvPr id="6166" name="Rectangle 8"/>
            <p:cNvSpPr>
              <a:spLocks noChangeArrowheads="1"/>
            </p:cNvSpPr>
            <p:nvPr/>
          </p:nvSpPr>
          <p:spPr bwMode="auto">
            <a:xfrm>
              <a:off x="1344" y="1776"/>
              <a:ext cx="235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Text Box 17"/>
            <p:cNvSpPr txBox="1">
              <a:spLocks noChangeArrowheads="1"/>
            </p:cNvSpPr>
            <p:nvPr/>
          </p:nvSpPr>
          <p:spPr bwMode="auto">
            <a:xfrm>
              <a:off x="4608" y="1231"/>
              <a:ext cx="9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A NAME</a:t>
              </a:r>
            </a:p>
            <a:p>
              <a:r>
                <a:rPr lang="en-US" sz="2000"/>
                <a:t>subelement</a:t>
              </a:r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 flipH="1">
              <a:off x="3696" y="148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676400" y="3200400"/>
            <a:ext cx="7099300" cy="1774825"/>
            <a:chOff x="1056" y="2016"/>
            <a:chExt cx="4472" cy="1118"/>
          </a:xfrm>
        </p:grpSpPr>
        <p:sp>
          <p:nvSpPr>
            <p:cNvPr id="6163" name="Rectangle 9"/>
            <p:cNvSpPr>
              <a:spLocks noChangeArrowheads="1"/>
            </p:cNvSpPr>
            <p:nvPr/>
          </p:nvSpPr>
          <p:spPr bwMode="auto">
            <a:xfrm>
              <a:off x="1056" y="2016"/>
              <a:ext cx="3408" cy="48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598" y="2692"/>
              <a:ext cx="9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A BEER</a:t>
              </a:r>
            </a:p>
            <a:p>
              <a:r>
                <a:rPr lang="en-US" sz="2000"/>
                <a:t>subelement</a:t>
              </a:r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H="1" flipV="1">
              <a:off x="4464" y="225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152400" y="2362200"/>
            <a:ext cx="1905000" cy="3657600"/>
            <a:chOff x="96" y="1488"/>
            <a:chExt cx="1200" cy="2304"/>
          </a:xfrm>
        </p:grpSpPr>
        <p:sp>
          <p:nvSpPr>
            <p:cNvPr id="6158" name="Rectangle 4"/>
            <p:cNvSpPr>
              <a:spLocks noChangeArrowheads="1"/>
            </p:cNvSpPr>
            <p:nvPr/>
          </p:nvSpPr>
          <p:spPr bwMode="auto">
            <a:xfrm>
              <a:off x="432" y="1488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5"/>
            <p:cNvSpPr>
              <a:spLocks noChangeArrowheads="1"/>
            </p:cNvSpPr>
            <p:nvPr/>
          </p:nvSpPr>
          <p:spPr bwMode="auto">
            <a:xfrm>
              <a:off x="480" y="3552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23"/>
            <p:cNvSpPr txBox="1">
              <a:spLocks noChangeArrowheads="1"/>
            </p:cNvSpPr>
            <p:nvPr/>
          </p:nvSpPr>
          <p:spPr bwMode="auto">
            <a:xfrm>
              <a:off x="96" y="2527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Root tag</a:t>
              </a:r>
            </a:p>
          </p:txBody>
        </p:sp>
        <p:sp>
          <p:nvSpPr>
            <p:cNvPr id="6161" name="Line 24"/>
            <p:cNvSpPr>
              <a:spLocks noChangeShapeType="1"/>
            </p:cNvSpPr>
            <p:nvPr/>
          </p:nvSpPr>
          <p:spPr bwMode="auto">
            <a:xfrm flipV="1">
              <a:off x="240" y="1728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25"/>
            <p:cNvSpPr>
              <a:spLocks noChangeShapeType="1"/>
            </p:cNvSpPr>
            <p:nvPr/>
          </p:nvSpPr>
          <p:spPr bwMode="auto">
            <a:xfrm>
              <a:off x="192" y="2784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1066800" y="2819400"/>
            <a:ext cx="4024313" cy="3222625"/>
            <a:chOff x="672" y="1776"/>
            <a:chExt cx="2535" cy="2030"/>
          </a:xfrm>
        </p:grpSpPr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672" y="1776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720" y="3072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Text Box 27"/>
            <p:cNvSpPr txBox="1">
              <a:spLocks noChangeArrowheads="1"/>
            </p:cNvSpPr>
            <p:nvPr/>
          </p:nvSpPr>
          <p:spPr bwMode="auto">
            <a:xfrm>
              <a:off x="1862" y="3364"/>
              <a:ext cx="134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Tags surrounding</a:t>
              </a:r>
            </a:p>
            <a:p>
              <a:r>
                <a:rPr lang="en-US" sz="2000"/>
                <a:t>a BEER element</a:t>
              </a:r>
            </a:p>
          </p:txBody>
        </p:sp>
        <p:sp>
          <p:nvSpPr>
            <p:cNvPr id="6156" name="Line 28"/>
            <p:cNvSpPr>
              <a:spLocks noChangeShapeType="1"/>
            </p:cNvSpPr>
            <p:nvPr/>
          </p:nvSpPr>
          <p:spPr bwMode="auto">
            <a:xfrm flipH="1" flipV="1">
              <a:off x="1104" y="1968"/>
              <a:ext cx="912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29"/>
            <p:cNvSpPr>
              <a:spLocks noChangeShapeType="1"/>
            </p:cNvSpPr>
            <p:nvPr/>
          </p:nvSpPr>
          <p:spPr bwMode="auto">
            <a:xfrm flipH="1" flipV="1">
              <a:off x="1392" y="316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6F295C8-B620-48FD-8434-BBA7D61F753A}" type="slidenum">
              <a:rPr lang="en-US" sz="1400" smtClean="0">
                <a:latin typeface="Times New Roman" pitchFamily="18" charset="0"/>
              </a:rPr>
              <a:pPr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DTD Structure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763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&lt;!DOCTYPE</a:t>
            </a:r>
            <a:r>
              <a:rPr lang="en-US"/>
              <a:t> &lt;root tag&gt; </a:t>
            </a:r>
            <a:r>
              <a:rPr lang="en-US">
                <a:latin typeface="Courier New" pitchFamily="49" charset="0"/>
              </a:rPr>
              <a:t>[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&lt;!ELEMENT </a:t>
            </a:r>
            <a:r>
              <a:rPr lang="en-US"/>
              <a:t>&lt;name&gt;</a:t>
            </a:r>
            <a:r>
              <a:rPr lang="en-US">
                <a:latin typeface="Courier New" pitchFamily="49" charset="0"/>
              </a:rPr>
              <a:t>(</a:t>
            </a:r>
            <a:r>
              <a:rPr lang="en-US"/>
              <a:t>&lt;components&gt;</a:t>
            </a:r>
            <a:r>
              <a:rPr lang="en-US">
                <a:latin typeface="Courier New" pitchFamily="49" charset="0"/>
              </a:rPr>
              <a:t>)&gt;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/>
              <a:t>. . . more elements . . .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]&gt;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F67C1E5-52F9-4D65-B662-6B10FCCAFB03}" type="slidenum">
              <a:rPr lang="en-US" sz="1400" smtClean="0">
                <a:latin typeface="Times New Roman" pitchFamily="18" charset="0"/>
              </a:rPr>
              <a:pPr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DTD Elements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description of an element consists of its name (tag), and a parenthesized description of any nested tags.</a:t>
            </a:r>
          </a:p>
          <a:p>
            <a:pPr lvl="1"/>
            <a:r>
              <a:rPr lang="en-US"/>
              <a:t>Includes order of subtags and their multiplicity.</a:t>
            </a:r>
          </a:p>
          <a:p>
            <a:r>
              <a:rPr lang="en-US"/>
              <a:t>Leaves (text elements) have #PCDATA (</a:t>
            </a:r>
            <a:r>
              <a:rPr lang="en-US" i="1">
                <a:solidFill>
                  <a:srgbClr val="FF0066"/>
                </a:solidFill>
              </a:rPr>
              <a:t>Parsed Character DATA</a:t>
            </a:r>
            <a:r>
              <a:rPr lang="en-US"/>
              <a:t> ) in place of nested tags.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824321-D4F3-415C-871B-284F7D40CA34}" type="slidenum">
              <a:rPr lang="en-US" sz="1400" smtClean="0">
                <a:latin typeface="Times New Roman" pitchFamily="18" charset="0"/>
              </a:rPr>
              <a:pPr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DTD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&lt;!DOCTYPE BARS [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&lt;!ELEMENT BARS (BAR*)&gt;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&lt;!ELEMENT BAR (NAME, BEER+)&gt;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&lt;!ELEMENT NAME (#PCDATA)&gt;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&lt;!ELEMENT BEER (NAME, PRICE)&gt;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&lt;!ELEMENT PRICE (#PCDATA)&gt;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]&gt;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048000" y="1758950"/>
            <a:ext cx="5362575" cy="1289050"/>
            <a:chOff x="1920" y="1108"/>
            <a:chExt cx="3378" cy="812"/>
          </a:xfrm>
        </p:grpSpPr>
        <p:sp>
          <p:nvSpPr>
            <p:cNvPr id="9236" name="Rectangle 4"/>
            <p:cNvSpPr>
              <a:spLocks noChangeArrowheads="1"/>
            </p:cNvSpPr>
            <p:nvPr/>
          </p:nvSpPr>
          <p:spPr bwMode="auto">
            <a:xfrm>
              <a:off x="1920" y="1584"/>
              <a:ext cx="134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Text Box 5"/>
            <p:cNvSpPr txBox="1">
              <a:spLocks noChangeArrowheads="1"/>
            </p:cNvSpPr>
            <p:nvPr/>
          </p:nvSpPr>
          <p:spPr bwMode="auto">
            <a:xfrm>
              <a:off x="3830" y="1108"/>
              <a:ext cx="14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A BARS object has</a:t>
              </a:r>
            </a:p>
            <a:p>
              <a:r>
                <a:rPr lang="en-US" sz="2000"/>
                <a:t>zero or more BAR’s</a:t>
              </a:r>
            </a:p>
            <a:p>
              <a:r>
                <a:rPr lang="en-US" sz="2000"/>
                <a:t>nested within.</a:t>
              </a:r>
            </a:p>
          </p:txBody>
        </p:sp>
        <p:sp>
          <p:nvSpPr>
            <p:cNvPr id="9238" name="Line 6"/>
            <p:cNvSpPr>
              <a:spLocks noChangeShapeType="1"/>
            </p:cNvSpPr>
            <p:nvPr/>
          </p:nvSpPr>
          <p:spPr bwMode="auto">
            <a:xfrm flipH="1">
              <a:off x="3264" y="14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3048000" y="3048000"/>
            <a:ext cx="5780088" cy="1470025"/>
            <a:chOff x="1920" y="1920"/>
            <a:chExt cx="3641" cy="926"/>
          </a:xfrm>
        </p:grpSpPr>
        <p:sp>
          <p:nvSpPr>
            <p:cNvPr id="9233" name="Rectangle 8"/>
            <p:cNvSpPr>
              <a:spLocks noChangeArrowheads="1"/>
            </p:cNvSpPr>
            <p:nvPr/>
          </p:nvSpPr>
          <p:spPr bwMode="auto">
            <a:xfrm>
              <a:off x="1920" y="1920"/>
              <a:ext cx="2112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9"/>
            <p:cNvSpPr txBox="1">
              <a:spLocks noChangeArrowheads="1"/>
            </p:cNvSpPr>
            <p:nvPr/>
          </p:nvSpPr>
          <p:spPr bwMode="auto">
            <a:xfrm>
              <a:off x="4406" y="2020"/>
              <a:ext cx="115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A BAR has one</a:t>
              </a:r>
            </a:p>
            <a:p>
              <a:r>
                <a:rPr lang="en-US" sz="2000"/>
                <a:t>NAME and one</a:t>
              </a:r>
            </a:p>
            <a:p>
              <a:r>
                <a:rPr lang="en-US" sz="2000"/>
                <a:t>or more BEER</a:t>
              </a:r>
            </a:p>
            <a:p>
              <a:r>
                <a:rPr lang="en-US" sz="2000"/>
                <a:t>subobjects.</a:t>
              </a:r>
            </a:p>
          </p:txBody>
        </p:sp>
        <p:sp>
          <p:nvSpPr>
            <p:cNvPr id="9235" name="Line 10"/>
            <p:cNvSpPr>
              <a:spLocks noChangeShapeType="1"/>
            </p:cNvSpPr>
            <p:nvPr/>
          </p:nvSpPr>
          <p:spPr bwMode="auto">
            <a:xfrm flipH="1" flipV="1">
              <a:off x="4032" y="220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3048000" y="4038600"/>
            <a:ext cx="4948238" cy="1927225"/>
            <a:chOff x="1920" y="2544"/>
            <a:chExt cx="3117" cy="1214"/>
          </a:xfrm>
        </p:grpSpPr>
        <p:sp>
          <p:nvSpPr>
            <p:cNvPr id="9230" name="Rectangle 12"/>
            <p:cNvSpPr>
              <a:spLocks noChangeArrowheads="1"/>
            </p:cNvSpPr>
            <p:nvPr/>
          </p:nvSpPr>
          <p:spPr bwMode="auto">
            <a:xfrm>
              <a:off x="1920" y="2544"/>
              <a:ext cx="2160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13"/>
            <p:cNvSpPr txBox="1">
              <a:spLocks noChangeArrowheads="1"/>
            </p:cNvSpPr>
            <p:nvPr/>
          </p:nvSpPr>
          <p:spPr bwMode="auto">
            <a:xfrm>
              <a:off x="3974" y="3124"/>
              <a:ext cx="106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A BEER has a</a:t>
              </a:r>
            </a:p>
            <a:p>
              <a:r>
                <a:rPr lang="en-US" sz="2000"/>
                <a:t>NAME and a</a:t>
              </a:r>
            </a:p>
            <a:p>
              <a:r>
                <a:rPr lang="en-US" sz="2000"/>
                <a:t>PRICE.</a:t>
              </a: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H="1" flipV="1">
              <a:off x="3792" y="28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2727325" y="3581400"/>
            <a:ext cx="3292475" cy="2460625"/>
            <a:chOff x="1718" y="2256"/>
            <a:chExt cx="2074" cy="1550"/>
          </a:xfrm>
        </p:grpSpPr>
        <p:sp>
          <p:nvSpPr>
            <p:cNvPr id="9225" name="Rectangle 16"/>
            <p:cNvSpPr>
              <a:spLocks noChangeArrowheads="1"/>
            </p:cNvSpPr>
            <p:nvPr/>
          </p:nvSpPr>
          <p:spPr bwMode="auto">
            <a:xfrm>
              <a:off x="1920" y="2256"/>
              <a:ext cx="1872" cy="24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Rectangle 17"/>
            <p:cNvSpPr>
              <a:spLocks noChangeArrowheads="1"/>
            </p:cNvSpPr>
            <p:nvPr/>
          </p:nvSpPr>
          <p:spPr bwMode="auto">
            <a:xfrm>
              <a:off x="1920" y="2928"/>
              <a:ext cx="1872" cy="24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8"/>
            <p:cNvSpPr txBox="1">
              <a:spLocks noChangeArrowheads="1"/>
            </p:cNvSpPr>
            <p:nvPr/>
          </p:nvSpPr>
          <p:spPr bwMode="auto">
            <a:xfrm>
              <a:off x="1718" y="3364"/>
              <a:ext cx="132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/>
                <a:t>NAME and PRICE</a:t>
              </a:r>
            </a:p>
            <a:p>
              <a:r>
                <a:rPr lang="en-US" sz="2000"/>
                <a:t>are text.</a:t>
              </a:r>
            </a:p>
          </p:txBody>
        </p:sp>
        <p:sp>
          <p:nvSpPr>
            <p:cNvPr id="9228" name="Line 19"/>
            <p:cNvSpPr>
              <a:spLocks noChangeShapeType="1"/>
            </p:cNvSpPr>
            <p:nvPr/>
          </p:nvSpPr>
          <p:spPr bwMode="auto">
            <a:xfrm flipV="1">
              <a:off x="2592" y="316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2400" y="24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C96FB7-2539-4CA8-870B-D06D8445AC1D}" type="slidenum">
              <a:rPr lang="en-US" sz="1400" smtClean="0">
                <a:latin typeface="Times New Roman" pitchFamily="18" charset="0"/>
              </a:rPr>
              <a:pPr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Descriptions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Subtags must appear in order shown.</a:t>
            </a:r>
          </a:p>
          <a:p>
            <a:r>
              <a:rPr lang="en-US"/>
              <a:t>A tag may be followed by a symbol to indicate its multiplicity.</a:t>
            </a:r>
          </a:p>
          <a:p>
            <a:pPr lvl="1"/>
            <a:r>
              <a:rPr lang="en-US"/>
              <a:t>* = zero or more.</a:t>
            </a:r>
          </a:p>
          <a:p>
            <a:pPr lvl="1"/>
            <a:r>
              <a:rPr lang="en-US"/>
              <a:t>+ = one or more.</a:t>
            </a:r>
          </a:p>
          <a:p>
            <a:pPr lvl="1"/>
            <a:r>
              <a:rPr lang="en-US"/>
              <a:t>? = zero or one.</a:t>
            </a:r>
          </a:p>
          <a:p>
            <a:r>
              <a:rPr lang="en-US"/>
              <a:t>Symbol | can connect alternative sequences of tags.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1622</Words>
  <Application>Microsoft Office PowerPoint</Application>
  <PresentationFormat>On-screen Show (4:3)</PresentationFormat>
  <Paragraphs>396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Monotype Sorts</vt:lpstr>
      <vt:lpstr>Courier New</vt:lpstr>
      <vt:lpstr>Tahoma</vt:lpstr>
      <vt:lpstr>Times New Roman</vt:lpstr>
      <vt:lpstr>Wingdings</vt:lpstr>
      <vt:lpstr>Default Design</vt:lpstr>
      <vt:lpstr>XML</vt:lpstr>
      <vt:lpstr>Well-Formed and Valid XML</vt:lpstr>
      <vt:lpstr>Well-Formed XML</vt:lpstr>
      <vt:lpstr>Tags</vt:lpstr>
      <vt:lpstr>Example: Well-Formed XML</vt:lpstr>
      <vt:lpstr>DTD Structure</vt:lpstr>
      <vt:lpstr>DTD Elements</vt:lpstr>
      <vt:lpstr>Example: DTD</vt:lpstr>
      <vt:lpstr>Element Descriptions</vt:lpstr>
      <vt:lpstr>Example: Element Description</vt:lpstr>
      <vt:lpstr>Use of DTD’s</vt:lpstr>
      <vt:lpstr>Example: (a)</vt:lpstr>
      <vt:lpstr>Example: (b)</vt:lpstr>
      <vt:lpstr>Attributes</vt:lpstr>
      <vt:lpstr>Example: Attributes</vt:lpstr>
      <vt:lpstr>Example: Attribute Use</vt:lpstr>
      <vt:lpstr>ID’s and IDREF’s</vt:lpstr>
      <vt:lpstr>Creating ID’s</vt:lpstr>
      <vt:lpstr>Creating IDREF’s</vt:lpstr>
      <vt:lpstr>Example: ID’s and IDREF’s</vt:lpstr>
      <vt:lpstr>The DTD</vt:lpstr>
      <vt:lpstr>Example: A Document</vt:lpstr>
      <vt:lpstr>Empty Elements</vt:lpstr>
      <vt:lpstr>Example: Empty Element</vt:lpstr>
      <vt:lpstr>XML Schema</vt:lpstr>
      <vt:lpstr>Structure of an XML-Schema Document</vt:lpstr>
      <vt:lpstr>The xs:element Element</vt:lpstr>
      <vt:lpstr>Example: xs:element</vt:lpstr>
      <vt:lpstr>Complex Types</vt:lpstr>
      <vt:lpstr>Example: a Type for Beers</vt:lpstr>
      <vt:lpstr>An Element of Type beerType</vt:lpstr>
      <vt:lpstr>Example: a Type for Bars</vt:lpstr>
      <vt:lpstr>xs:attribute</vt:lpstr>
      <vt:lpstr>Example: xs:attribute</vt:lpstr>
      <vt:lpstr>An Element of This New Type beerType</vt:lpstr>
      <vt:lpstr>Restricted Simple Types</vt:lpstr>
      <vt:lpstr>Restrictions</vt:lpstr>
      <vt:lpstr>Example: license Attribute for BAR</vt:lpstr>
      <vt:lpstr>Example: Prices in Range [1,5)</vt:lpstr>
      <vt:lpstr>Keys in XML Schema</vt:lpstr>
      <vt:lpstr>Example: Key</vt:lpstr>
      <vt:lpstr>Foreign Keys</vt:lpstr>
      <vt:lpstr>Example: Foreign Key</vt:lpstr>
      <vt:lpstr>Example: Foreign Key in XML Schema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133</cp:revision>
  <dcterms:created xsi:type="dcterms:W3CDTF">2002-03-23T20:14:09Z</dcterms:created>
  <dcterms:modified xsi:type="dcterms:W3CDTF">2017-05-16T01:31:11Z</dcterms:modified>
</cp:coreProperties>
</file>