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7"/>
  </p:notesMasterIdLst>
  <p:sldIdLst>
    <p:sldId id="256" r:id="rId2"/>
    <p:sldId id="301" r:id="rId3"/>
    <p:sldId id="302" r:id="rId4"/>
    <p:sldId id="303" r:id="rId5"/>
    <p:sldId id="258" r:id="rId6"/>
    <p:sldId id="259" r:id="rId7"/>
    <p:sldId id="314" r:id="rId8"/>
    <p:sldId id="304" r:id="rId9"/>
    <p:sldId id="260" r:id="rId10"/>
    <p:sldId id="305" r:id="rId11"/>
    <p:sldId id="306" r:id="rId12"/>
    <p:sldId id="307" r:id="rId13"/>
    <p:sldId id="261" r:id="rId14"/>
    <p:sldId id="308" r:id="rId15"/>
    <p:sldId id="309" r:id="rId16"/>
    <p:sldId id="313" r:id="rId17"/>
    <p:sldId id="310" r:id="rId18"/>
    <p:sldId id="311" r:id="rId19"/>
    <p:sldId id="264" r:id="rId20"/>
    <p:sldId id="312" r:id="rId21"/>
    <p:sldId id="267" r:id="rId22"/>
    <p:sldId id="268" r:id="rId23"/>
    <p:sldId id="269" r:id="rId24"/>
    <p:sldId id="270" r:id="rId25"/>
    <p:sldId id="271" r:id="rId26"/>
    <p:sldId id="272" r:id="rId27"/>
    <p:sldId id="274" r:id="rId28"/>
    <p:sldId id="315" r:id="rId29"/>
    <p:sldId id="282" r:id="rId30"/>
    <p:sldId id="283" r:id="rId31"/>
    <p:sldId id="284" r:id="rId32"/>
    <p:sldId id="285" r:id="rId33"/>
    <p:sldId id="319" r:id="rId34"/>
    <p:sldId id="320" r:id="rId35"/>
    <p:sldId id="286" r:id="rId36"/>
    <p:sldId id="287" r:id="rId37"/>
    <p:sldId id="291" r:id="rId38"/>
    <p:sldId id="292" r:id="rId39"/>
    <p:sldId id="346" r:id="rId40"/>
    <p:sldId id="293" r:id="rId41"/>
    <p:sldId id="316" r:id="rId42"/>
    <p:sldId id="317" r:id="rId43"/>
    <p:sldId id="318" r:id="rId44"/>
    <p:sldId id="321" r:id="rId45"/>
    <p:sldId id="327" r:id="rId46"/>
    <p:sldId id="328" r:id="rId47"/>
    <p:sldId id="329" r:id="rId48"/>
    <p:sldId id="322" r:id="rId49"/>
    <p:sldId id="323" r:id="rId50"/>
    <p:sldId id="324" r:id="rId51"/>
    <p:sldId id="325" r:id="rId52"/>
    <p:sldId id="295" r:id="rId53"/>
    <p:sldId id="296" r:id="rId54"/>
    <p:sldId id="297" r:id="rId55"/>
    <p:sldId id="326" r:id="rId56"/>
    <p:sldId id="298" r:id="rId57"/>
    <p:sldId id="330" r:id="rId58"/>
    <p:sldId id="331" r:id="rId59"/>
    <p:sldId id="299" r:id="rId60"/>
    <p:sldId id="300" r:id="rId61"/>
    <p:sldId id="332" r:id="rId62"/>
    <p:sldId id="333" r:id="rId63"/>
    <p:sldId id="334" r:id="rId64"/>
    <p:sldId id="335" r:id="rId65"/>
    <p:sldId id="336" r:id="rId66"/>
    <p:sldId id="347" r:id="rId67"/>
    <p:sldId id="337" r:id="rId68"/>
    <p:sldId id="338" r:id="rId69"/>
    <p:sldId id="339" r:id="rId70"/>
    <p:sldId id="340" r:id="rId71"/>
    <p:sldId id="343" r:id="rId72"/>
    <p:sldId id="345" r:id="rId73"/>
    <p:sldId id="342" r:id="rId74"/>
    <p:sldId id="341" r:id="rId75"/>
    <p:sldId id="344" r:id="rId7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CC00CC"/>
    <a:srgbClr val="FF0066"/>
    <a:srgbClr val="99CCFF"/>
    <a:srgbClr val="33CC33"/>
    <a:srgbClr val="3366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0" d="100"/>
          <a:sy n="70" d="100"/>
        </p:scale>
        <p:origin x="951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23C63EF-BDF1-48DE-A70C-D8877DB25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098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581FA-3C5D-4B24-8A4E-12A4ADA9EB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33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D72A2-2BAC-4C1C-9D95-ACE4FE9941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4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0A8E7-32E7-46CB-BBE3-1D00AD3A98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8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2B2EF-443E-4F30-9E04-CA8BB3DE6F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2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77A4B-21CF-47ED-A4D2-FF50BBC5D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7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E22B7-F9F2-43E7-AA38-162BBEA8A0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2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D97AD-B3D4-4F7D-B1C1-6C9AFF5AB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8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8751B-5A59-4358-B511-B08FE352D9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4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F7FDD-AC9D-4DFA-9756-64D6C56B09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4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C8D1B-B2B6-43AA-B301-B485831FC7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2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9BD76-4320-4BB0-8640-0098C66CA0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99CC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1F984A39-4405-4FDA-BF3F-ED2E148752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w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FE280A5-F1E8-4702-8C32-49031DF4DD69}" type="slidenum">
              <a:rPr lang="en-US" sz="1400" smtClean="0">
                <a:latin typeface="Times New Roman" pitchFamily="18" charset="0"/>
              </a:rPr>
              <a:pPr/>
              <a:t>1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Query Languages for XML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XPath</a:t>
            </a:r>
          </a:p>
          <a:p>
            <a:r>
              <a:rPr lang="en-US"/>
              <a:t>XQuery</a:t>
            </a:r>
          </a:p>
          <a:p>
            <a:r>
              <a:rPr lang="en-US"/>
              <a:t>XSLT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DF94C72-390E-4AFF-9F7D-E3BA36EC8EC4}" type="slidenum">
              <a:rPr lang="en-US" sz="1400" smtClean="0">
                <a:latin typeface="Times New Roman" pitchFamily="18" charset="0"/>
              </a:rPr>
              <a:pPr/>
              <a:t>10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Evaluating a Path Expression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r>
              <a:rPr lang="en-US" dirty="0"/>
              <a:t>Assume the first tag is the root.</a:t>
            </a:r>
          </a:p>
          <a:p>
            <a:pPr lvl="1"/>
            <a:r>
              <a:rPr lang="en-US" dirty="0"/>
              <a:t>Processing the doc node by this tag results in a sequence consisting of only the root element.</a:t>
            </a:r>
          </a:p>
          <a:p>
            <a:r>
              <a:rPr lang="en-US" dirty="0"/>
              <a:t>Suppose we have a sequence of items, and the next tag is </a:t>
            </a:r>
            <a:r>
              <a:rPr lang="en-US" i="1" dirty="0"/>
              <a:t>X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For each item that is an element node, replace the element by the </a:t>
            </a:r>
            <a:r>
              <a:rPr lang="en-US" dirty="0" err="1">
                <a:solidFill>
                  <a:srgbClr val="FF0000"/>
                </a:solidFill>
              </a:rPr>
              <a:t>subelements</a:t>
            </a:r>
            <a:r>
              <a:rPr lang="en-US" dirty="0">
                <a:solidFill>
                  <a:srgbClr val="FF0000"/>
                </a:solidFill>
              </a:rPr>
              <a:t> with tag 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1F4B7CA-70F3-410D-B706-08D80908B3DF}" type="slidenum">
              <a:rPr lang="en-US" sz="1400" smtClean="0">
                <a:latin typeface="Times New Roman" pitchFamily="18" charset="0"/>
              </a:rPr>
              <a:pPr/>
              <a:t>11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/BARS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/>
              <a:t>&lt;BARS&gt;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&lt;BAR name = ”JoesBar”&gt;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&lt;PRICE theBeer = ”Bud”&gt;2.50&lt;/PRICE&gt;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&lt;PRICE theBeer = ”Miller”&gt;3.00&lt;/PRICE&gt;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&lt;/BAR&gt; …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&lt;BEER name = ”Bud” soldBy = ”JoesBar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SuesBar … ”/&gt; …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&lt;/BARS&gt;</a:t>
            </a:r>
          </a:p>
          <a:p>
            <a:pPr>
              <a:buFont typeface="Monotype Sorts" pitchFamily="2" charset="2"/>
              <a:buNone/>
            </a:pPr>
            <a:endParaRPr lang="en-US" sz="2800"/>
          </a:p>
        </p:txBody>
      </p:sp>
      <p:grpSp>
        <p:nvGrpSpPr>
          <p:cNvPr id="69648" name="Group 16"/>
          <p:cNvGrpSpPr>
            <a:grpSpLocks/>
          </p:cNvGrpSpPr>
          <p:nvPr/>
        </p:nvGrpSpPr>
        <p:grpSpPr bwMode="auto">
          <a:xfrm>
            <a:off x="685800" y="1752600"/>
            <a:ext cx="7772400" cy="4937125"/>
            <a:chOff x="432" y="1104"/>
            <a:chExt cx="4896" cy="3110"/>
          </a:xfrm>
        </p:grpSpPr>
        <p:sp>
          <p:nvSpPr>
            <p:cNvPr id="12294" name="AutoShape 13"/>
            <p:cNvSpPr>
              <a:spLocks noChangeArrowheads="1"/>
            </p:cNvSpPr>
            <p:nvPr/>
          </p:nvSpPr>
          <p:spPr bwMode="auto">
            <a:xfrm rot="-5400000">
              <a:off x="1440" y="96"/>
              <a:ext cx="2880" cy="4896"/>
            </a:xfrm>
            <a:custGeom>
              <a:avLst/>
              <a:gdLst>
                <a:gd name="T0" fmla="*/ 336 w 21600"/>
                <a:gd name="T1" fmla="*/ 555 h 21600"/>
                <a:gd name="T2" fmla="*/ 192 w 21600"/>
                <a:gd name="T3" fmla="*/ 1110 h 21600"/>
                <a:gd name="T4" fmla="*/ 48 w 21600"/>
                <a:gd name="T5" fmla="*/ 555 h 21600"/>
                <a:gd name="T6" fmla="*/ 19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5" name="Text Box 14"/>
            <p:cNvSpPr txBox="1">
              <a:spLocks noChangeArrowheads="1"/>
            </p:cNvSpPr>
            <p:nvPr/>
          </p:nvSpPr>
          <p:spPr bwMode="auto">
            <a:xfrm>
              <a:off x="3648" y="3696"/>
              <a:ext cx="130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One item, the</a:t>
              </a:r>
            </a:p>
            <a:p>
              <a:r>
                <a:rPr lang="en-US"/>
                <a:t>BARS element</a:t>
              </a:r>
            </a:p>
          </p:txBody>
        </p:sp>
        <p:sp>
          <p:nvSpPr>
            <p:cNvPr id="12296" name="Line 15"/>
            <p:cNvSpPr>
              <a:spLocks noChangeShapeType="1"/>
            </p:cNvSpPr>
            <p:nvPr/>
          </p:nvSpPr>
          <p:spPr bwMode="auto">
            <a:xfrm flipH="1" flipV="1">
              <a:off x="3120" y="3600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C3E144B-F7FF-448F-8B8F-4F41906A46E3}" type="slidenum">
              <a:rPr lang="en-US" sz="1400" smtClean="0">
                <a:latin typeface="Times New Roman" pitchFamily="18" charset="0"/>
              </a:rPr>
              <a:pPr/>
              <a:t>12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/BARS/BAR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/>
              <a:t>&lt;BARS&gt;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&lt;BAR name = ”JoesBar”&gt;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&lt;PRICE theBeer =”Bud”&gt;2.50&lt;/PRICE&gt;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&lt;PRICE theBeer = ”Miller”&gt;3.00&lt;/PRICE&gt;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&lt;/BAR&gt; …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&lt;BEER name = ”Bud” soldBy = ”JoesBar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SuesBar …”/&gt; …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&lt;/BARS&gt;</a:t>
            </a:r>
          </a:p>
          <a:p>
            <a:pPr>
              <a:buFont typeface="Monotype Sorts" pitchFamily="2" charset="2"/>
              <a:buNone/>
            </a:pPr>
            <a:endParaRPr lang="en-US" sz="2800"/>
          </a:p>
        </p:txBody>
      </p:sp>
      <p:grpSp>
        <p:nvGrpSpPr>
          <p:cNvPr id="70672" name="Group 16"/>
          <p:cNvGrpSpPr>
            <a:grpSpLocks/>
          </p:cNvGrpSpPr>
          <p:nvPr/>
        </p:nvGrpSpPr>
        <p:grpSpPr bwMode="auto">
          <a:xfrm>
            <a:off x="1068388" y="2427288"/>
            <a:ext cx="7391400" cy="3914775"/>
            <a:chOff x="673" y="1529"/>
            <a:chExt cx="4656" cy="2466"/>
          </a:xfrm>
        </p:grpSpPr>
        <p:sp>
          <p:nvSpPr>
            <p:cNvPr id="13318" name="AutoShape 5"/>
            <p:cNvSpPr>
              <a:spLocks noChangeArrowheads="1"/>
            </p:cNvSpPr>
            <p:nvPr/>
          </p:nvSpPr>
          <p:spPr bwMode="auto">
            <a:xfrm rot="-5393473">
              <a:off x="2350" y="-148"/>
              <a:ext cx="1302" cy="4656"/>
            </a:xfrm>
            <a:custGeom>
              <a:avLst/>
              <a:gdLst>
                <a:gd name="T0" fmla="*/ 73 w 21600"/>
                <a:gd name="T1" fmla="*/ 502 h 21600"/>
                <a:gd name="T2" fmla="*/ 39 w 21600"/>
                <a:gd name="T3" fmla="*/ 1004 h 21600"/>
                <a:gd name="T4" fmla="*/ 5 w 21600"/>
                <a:gd name="T5" fmla="*/ 502 h 21600"/>
                <a:gd name="T6" fmla="*/ 3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252 w 21600"/>
                <a:gd name="T13" fmla="*/ 3252 h 21600"/>
                <a:gd name="T14" fmla="*/ 18348 w 21600"/>
                <a:gd name="T15" fmla="*/ 183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908" y="21600"/>
                  </a:lnTo>
                  <a:lnTo>
                    <a:pt x="18692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9" name="Line 13"/>
            <p:cNvSpPr>
              <a:spLocks noChangeShapeType="1"/>
            </p:cNvSpPr>
            <p:nvPr/>
          </p:nvSpPr>
          <p:spPr bwMode="auto">
            <a:xfrm flipV="1">
              <a:off x="3360" y="2736"/>
              <a:ext cx="48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0" name="Text Box 15"/>
            <p:cNvSpPr txBox="1">
              <a:spLocks noChangeArrowheads="1"/>
            </p:cNvSpPr>
            <p:nvPr/>
          </p:nvSpPr>
          <p:spPr bwMode="auto">
            <a:xfrm>
              <a:off x="2534" y="3477"/>
              <a:ext cx="264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This BAR element followed by</a:t>
              </a:r>
            </a:p>
            <a:p>
              <a:r>
                <a:rPr lang="en-US"/>
                <a:t>all the other BAR elements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60204C6-65EF-4D03-BD29-7660C663F131}" type="slidenum">
              <a:rPr lang="en-US" sz="1400" smtClean="0">
                <a:latin typeface="Times New Roman" pitchFamily="18" charset="0"/>
              </a:rPr>
              <a:pPr/>
              <a:t>13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/BARS/BAR/PRICE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/>
              <a:t>&lt;BARS&gt;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&lt;BAR name = ”JoesBar”&gt;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&lt;PRICE theBeer =”Bud”&gt;2.50&lt;/PRICE&gt;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&lt;PRICE theBeer = ”Miller”&gt;3.00&lt;/PRICE&gt;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&lt;/BAR&gt; …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&lt;BEER name = ”Bud” soldBy = ”JoesBar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SuesBar …”/&gt; …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&lt;/BARS&gt;</a:t>
            </a:r>
          </a:p>
          <a:p>
            <a:pPr>
              <a:buFont typeface="Monotype Sorts" pitchFamily="2" charset="2"/>
              <a:buNone/>
            </a:pPr>
            <a:endParaRPr lang="en-US" sz="2800"/>
          </a:p>
        </p:txBody>
      </p:sp>
      <p:grpSp>
        <p:nvGrpSpPr>
          <p:cNvPr id="14355" name="Group 19"/>
          <p:cNvGrpSpPr>
            <a:grpSpLocks/>
          </p:cNvGrpSpPr>
          <p:nvPr/>
        </p:nvGrpSpPr>
        <p:grpSpPr bwMode="auto">
          <a:xfrm>
            <a:off x="1676400" y="2971800"/>
            <a:ext cx="7104063" cy="3549650"/>
            <a:chOff x="1056" y="1872"/>
            <a:chExt cx="4475" cy="2236"/>
          </a:xfrm>
        </p:grpSpPr>
        <p:sp>
          <p:nvSpPr>
            <p:cNvPr id="14342" name="Rectangle 14"/>
            <p:cNvSpPr>
              <a:spLocks noChangeArrowheads="1"/>
            </p:cNvSpPr>
            <p:nvPr/>
          </p:nvSpPr>
          <p:spPr bwMode="auto">
            <a:xfrm>
              <a:off x="1056" y="1872"/>
              <a:ext cx="4224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3" name="Rectangle 15"/>
            <p:cNvSpPr>
              <a:spLocks noChangeArrowheads="1"/>
            </p:cNvSpPr>
            <p:nvPr/>
          </p:nvSpPr>
          <p:spPr bwMode="auto">
            <a:xfrm>
              <a:off x="1056" y="2256"/>
              <a:ext cx="4224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4" name="Text Box 16"/>
            <p:cNvSpPr txBox="1">
              <a:spLocks noChangeArrowheads="1"/>
            </p:cNvSpPr>
            <p:nvPr/>
          </p:nvSpPr>
          <p:spPr bwMode="auto">
            <a:xfrm>
              <a:off x="2736" y="3360"/>
              <a:ext cx="2795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These PRICE elements followed</a:t>
              </a:r>
            </a:p>
            <a:p>
              <a:r>
                <a:rPr lang="en-US"/>
                <a:t>by the PRICE elements</a:t>
              </a:r>
            </a:p>
            <a:p>
              <a:r>
                <a:rPr lang="en-US"/>
                <a:t>of all the other bars.</a:t>
              </a:r>
            </a:p>
          </p:txBody>
        </p:sp>
        <p:sp>
          <p:nvSpPr>
            <p:cNvPr id="14345" name="Line 17"/>
            <p:cNvSpPr>
              <a:spLocks noChangeShapeType="1"/>
            </p:cNvSpPr>
            <p:nvPr/>
          </p:nvSpPr>
          <p:spPr bwMode="auto">
            <a:xfrm flipH="1" flipV="1">
              <a:off x="3024" y="2208"/>
              <a:ext cx="48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6" name="Line 18"/>
            <p:cNvSpPr>
              <a:spLocks noChangeShapeType="1"/>
            </p:cNvSpPr>
            <p:nvPr/>
          </p:nvSpPr>
          <p:spPr bwMode="auto">
            <a:xfrm flipV="1">
              <a:off x="3696" y="2592"/>
              <a:ext cx="9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8708FAC-61C8-4F7A-ACB5-4B42222A326F}" type="slidenum">
              <a:rPr lang="en-US" sz="1400" smtClean="0">
                <a:latin typeface="Times New Roman" pitchFamily="18" charset="0"/>
              </a:rPr>
              <a:pPr/>
              <a:t>14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 in Paths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Instead of going to subelements with a given tag, you can go to an attribute of the elements you already have.</a:t>
            </a:r>
          </a:p>
          <a:p>
            <a:r>
              <a:rPr lang="en-US"/>
              <a:t>An attribute is indicated by putting @ in front of its name.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D775299-F3FD-4638-BBFF-5ACF34651C97}" type="slidenum">
              <a:rPr lang="en-US" sz="1400" smtClean="0">
                <a:latin typeface="Times New Roman" pitchFamily="18" charset="0"/>
              </a:rPr>
              <a:pPr/>
              <a:t>15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/BARS/BAR/PRICE/@theBeer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/>
              <a:t>&lt;BARS&gt;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&lt;BAR name = ”JoesBar”&gt;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&lt;PRICE theBeer = ”Bud”&gt;2.50&lt;/PRICE&gt;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&lt;PRICE theBeer = ”Miller”&gt;3.00&lt;/PRICE&gt;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&lt;/BAR&gt; …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&lt;BEER name = ”Bud” soldBy = ”JoesBar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SuesBar …”/&gt; …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&lt;/BARS&gt;</a:t>
            </a:r>
          </a:p>
          <a:p>
            <a:pPr>
              <a:buFont typeface="Monotype Sorts" pitchFamily="2" charset="2"/>
              <a:buNone/>
            </a:pPr>
            <a:endParaRPr lang="en-US" sz="2800"/>
          </a:p>
        </p:txBody>
      </p:sp>
      <p:grpSp>
        <p:nvGrpSpPr>
          <p:cNvPr id="72719" name="Group 15"/>
          <p:cNvGrpSpPr>
            <a:grpSpLocks/>
          </p:cNvGrpSpPr>
          <p:nvPr/>
        </p:nvGrpSpPr>
        <p:grpSpPr bwMode="auto">
          <a:xfrm>
            <a:off x="2971800" y="3048000"/>
            <a:ext cx="5500688" cy="3609975"/>
            <a:chOff x="1872" y="1920"/>
            <a:chExt cx="3465" cy="2274"/>
          </a:xfrm>
        </p:grpSpPr>
        <p:sp>
          <p:nvSpPr>
            <p:cNvPr id="16390" name="Rectangle 10"/>
            <p:cNvSpPr>
              <a:spLocks noChangeArrowheads="1"/>
            </p:cNvSpPr>
            <p:nvPr/>
          </p:nvSpPr>
          <p:spPr bwMode="auto">
            <a:xfrm>
              <a:off x="1872" y="1920"/>
              <a:ext cx="1680" cy="288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1" name="Rectangle 11"/>
            <p:cNvSpPr>
              <a:spLocks noChangeArrowheads="1"/>
            </p:cNvSpPr>
            <p:nvPr/>
          </p:nvSpPr>
          <p:spPr bwMode="auto">
            <a:xfrm>
              <a:off x="1872" y="2256"/>
              <a:ext cx="1824" cy="288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2" name="Text Box 12"/>
            <p:cNvSpPr txBox="1">
              <a:spLocks noChangeArrowheads="1"/>
            </p:cNvSpPr>
            <p:nvPr/>
          </p:nvSpPr>
          <p:spPr bwMode="auto">
            <a:xfrm>
              <a:off x="2928" y="3216"/>
              <a:ext cx="2409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These attributes contribute</a:t>
              </a:r>
            </a:p>
            <a:p>
              <a:r>
                <a:rPr lang="en-US"/>
                <a:t>”Bud” ”Miller” to the result,</a:t>
              </a:r>
            </a:p>
            <a:p>
              <a:r>
                <a:rPr lang="en-US"/>
                <a:t>followed by other theBeer</a:t>
              </a:r>
            </a:p>
            <a:p>
              <a:r>
                <a:rPr lang="en-US"/>
                <a:t>values.</a:t>
              </a:r>
            </a:p>
          </p:txBody>
        </p:sp>
        <p:sp>
          <p:nvSpPr>
            <p:cNvPr id="16393" name="Line 13"/>
            <p:cNvSpPr>
              <a:spLocks noChangeShapeType="1"/>
            </p:cNvSpPr>
            <p:nvPr/>
          </p:nvSpPr>
          <p:spPr bwMode="auto">
            <a:xfrm flipH="1" flipV="1">
              <a:off x="2496" y="2208"/>
              <a:ext cx="48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Line 14"/>
            <p:cNvSpPr>
              <a:spLocks noChangeShapeType="1"/>
            </p:cNvSpPr>
            <p:nvPr/>
          </p:nvSpPr>
          <p:spPr bwMode="auto">
            <a:xfrm flipH="1" flipV="1">
              <a:off x="3120" y="2544"/>
              <a:ext cx="9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A34CE18-21C1-4F48-8000-3A2589F96180}" type="slidenum">
              <a:rPr lang="en-US" sz="1400" smtClean="0">
                <a:latin typeface="Times New Roman" pitchFamily="18" charset="0"/>
              </a:rPr>
              <a:pPr/>
              <a:t>16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Remember</a:t>
            </a:r>
            <a:r>
              <a:rPr lang="en-US"/>
              <a:t>: Item Sequences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Until now, all item sequences have been sequences of elements.</a:t>
            </a:r>
          </a:p>
          <a:p>
            <a:r>
              <a:rPr lang="en-US" dirty="0"/>
              <a:t>When a path expression ends in an attribute, the result is typically a sequence of values of primitive type, such as strings in the previous example.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90D67B6-ED1A-47CE-B9FA-7466335D41E4}" type="slidenum">
              <a:rPr lang="en-US" sz="1400" smtClean="0">
                <a:latin typeface="Times New Roman" pitchFamily="18" charset="0"/>
              </a:rPr>
              <a:pPr/>
              <a:t>17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Paths that Begin Anywhere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the path starts from the document node and begins with //</a:t>
            </a:r>
            <a:r>
              <a:rPr lang="en-US" i="1"/>
              <a:t>X</a:t>
            </a:r>
            <a:r>
              <a:rPr lang="en-US"/>
              <a:t>, then the first step can begin at the root or any subelement of the root, as long as the tag is </a:t>
            </a:r>
            <a:r>
              <a:rPr lang="en-US" i="1"/>
              <a:t>X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CBEA9DC-F1E6-44B1-8125-4E51C5DF5EC4}" type="slidenum">
              <a:rPr lang="en-US" sz="1400" smtClean="0">
                <a:latin typeface="Times New Roman" pitchFamily="18" charset="0"/>
              </a:rPr>
              <a:pPr/>
              <a:t>18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//PRICE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/>
              <a:t>&lt;BARS&gt;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&lt;BAR name = ”JoesBar”&gt;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&lt;PRICE theBeer =”Bud”&gt;2.50&lt;/PRICE&gt;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&lt;PRICE theBeer = ”Miller”&gt;3.00&lt;/PRICE&gt;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&lt;/BAR&gt; …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&lt;BEER name = ”Bud” soldBy = ”JoesBar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SuesBar …”/&gt; …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&lt;/BARS&gt;</a:t>
            </a:r>
          </a:p>
          <a:p>
            <a:pPr>
              <a:buFont typeface="Monotype Sorts" pitchFamily="2" charset="2"/>
              <a:buNone/>
            </a:pPr>
            <a:endParaRPr lang="en-US" sz="2800"/>
          </a:p>
        </p:txBody>
      </p:sp>
      <p:grpSp>
        <p:nvGrpSpPr>
          <p:cNvPr id="74756" name="Group 4"/>
          <p:cNvGrpSpPr>
            <a:grpSpLocks/>
          </p:cNvGrpSpPr>
          <p:nvPr/>
        </p:nvGrpSpPr>
        <p:grpSpPr bwMode="auto">
          <a:xfrm>
            <a:off x="1676400" y="2971800"/>
            <a:ext cx="6705600" cy="3549650"/>
            <a:chOff x="1056" y="1872"/>
            <a:chExt cx="4224" cy="2236"/>
          </a:xfrm>
        </p:grpSpPr>
        <p:sp>
          <p:nvSpPr>
            <p:cNvPr id="19462" name="Rectangle 5"/>
            <p:cNvSpPr>
              <a:spLocks noChangeArrowheads="1"/>
            </p:cNvSpPr>
            <p:nvPr/>
          </p:nvSpPr>
          <p:spPr bwMode="auto">
            <a:xfrm>
              <a:off x="1056" y="1872"/>
              <a:ext cx="4224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3" name="Rectangle 6"/>
            <p:cNvSpPr>
              <a:spLocks noChangeArrowheads="1"/>
            </p:cNvSpPr>
            <p:nvPr/>
          </p:nvSpPr>
          <p:spPr bwMode="auto">
            <a:xfrm>
              <a:off x="1056" y="2256"/>
              <a:ext cx="4224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4" name="Text Box 7"/>
            <p:cNvSpPr txBox="1">
              <a:spLocks noChangeArrowheads="1"/>
            </p:cNvSpPr>
            <p:nvPr/>
          </p:nvSpPr>
          <p:spPr bwMode="auto">
            <a:xfrm>
              <a:off x="2736" y="3360"/>
              <a:ext cx="2402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These PRICE elements and</a:t>
              </a:r>
            </a:p>
            <a:p>
              <a:r>
                <a:rPr lang="en-US"/>
                <a:t>any other PRICE elements</a:t>
              </a:r>
            </a:p>
            <a:p>
              <a:r>
                <a:rPr lang="en-US"/>
                <a:t>in the entire document</a:t>
              </a:r>
            </a:p>
          </p:txBody>
        </p:sp>
        <p:sp>
          <p:nvSpPr>
            <p:cNvPr id="19465" name="Line 8"/>
            <p:cNvSpPr>
              <a:spLocks noChangeShapeType="1"/>
            </p:cNvSpPr>
            <p:nvPr/>
          </p:nvSpPr>
          <p:spPr bwMode="auto">
            <a:xfrm flipH="1" flipV="1">
              <a:off x="3024" y="2208"/>
              <a:ext cx="48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6" name="Line 9"/>
            <p:cNvSpPr>
              <a:spLocks noChangeShapeType="1"/>
            </p:cNvSpPr>
            <p:nvPr/>
          </p:nvSpPr>
          <p:spPr bwMode="auto">
            <a:xfrm flipV="1">
              <a:off x="3696" y="2592"/>
              <a:ext cx="9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D833D1C-CD10-4E39-9A10-24DC276076ED}" type="slidenum">
              <a:rPr lang="en-US" sz="1400" smtClean="0">
                <a:latin typeface="Times New Roman" pitchFamily="18" charset="0"/>
              </a:rPr>
              <a:pPr/>
              <a:t>19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Wild-Card *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star (*) in place of a tag represents any one tag.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/*/*/PRICE represents all price objects at the third level of nesting.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DDA719E-AD49-4B8D-A75E-2896810F9C1B}" type="slidenum">
              <a:rPr lang="en-US" sz="1400" smtClean="0">
                <a:latin typeface="Times New Roman" pitchFamily="18" charset="0"/>
              </a:rPr>
              <a:pPr/>
              <a:t>2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XPath/XQuery Data Model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dirty="0"/>
              <a:t>Corresponding to the fundamental “relation” of the relational model is: </a:t>
            </a:r>
            <a:r>
              <a:rPr lang="en-US" i="1" dirty="0">
                <a:solidFill>
                  <a:srgbClr val="CC00CC"/>
                </a:solidFill>
              </a:rPr>
              <a:t>sequence (LIST) of items</a:t>
            </a:r>
            <a:r>
              <a:rPr lang="en-US" dirty="0"/>
              <a:t>.</a:t>
            </a:r>
          </a:p>
          <a:p>
            <a:pPr marL="609600" indent="-609600"/>
            <a:r>
              <a:rPr lang="en-US" dirty="0"/>
              <a:t>An </a:t>
            </a:r>
            <a:r>
              <a:rPr lang="en-US" i="1" dirty="0">
                <a:solidFill>
                  <a:srgbClr val="FF0066"/>
                </a:solidFill>
              </a:rPr>
              <a:t>item </a:t>
            </a:r>
            <a:r>
              <a:rPr lang="en-US" dirty="0"/>
              <a:t> is either: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dirty="0"/>
              <a:t>A primitive value, e.g., integer or string.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dirty="0"/>
              <a:t>A </a:t>
            </a:r>
            <a:r>
              <a:rPr lang="en-US" i="1" dirty="0">
                <a:solidFill>
                  <a:srgbClr val="FF0066"/>
                </a:solidFill>
              </a:rPr>
              <a:t>node</a:t>
            </a:r>
            <a:r>
              <a:rPr lang="en-US" dirty="0"/>
              <a:t>  (defined next).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29F0368-5B09-4EAF-A582-9095D6170FB0}" type="slidenum">
              <a:rPr lang="en-US" sz="1400" smtClean="0">
                <a:latin typeface="Times New Roman" pitchFamily="18" charset="0"/>
              </a:rPr>
              <a:pPr/>
              <a:t>20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/BARS/*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80772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/>
              <a:t>&lt;BARS&gt;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&lt;BAR name = ”JoesBar”&gt;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&lt;PRICE theBeer = ”Bud”&gt;2.50&lt;/PRICE&gt;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&lt;PRICE theBeer = ”Miller”&gt;3.00&lt;/PRICE&gt;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&lt;/BAR&gt; …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&lt;BEER name = ”Bud” soldBy = ”JoesBar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SuesBar … ”/&gt; …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&lt;/BARS&gt;</a:t>
            </a:r>
          </a:p>
          <a:p>
            <a:pPr>
              <a:buFont typeface="Monotype Sorts" pitchFamily="2" charset="2"/>
              <a:buNone/>
            </a:pPr>
            <a:endParaRPr lang="en-US" sz="2800"/>
          </a:p>
        </p:txBody>
      </p:sp>
      <p:grpSp>
        <p:nvGrpSpPr>
          <p:cNvPr id="75788" name="Group 12"/>
          <p:cNvGrpSpPr>
            <a:grpSpLocks/>
          </p:cNvGrpSpPr>
          <p:nvPr/>
        </p:nvGrpSpPr>
        <p:grpSpPr bwMode="auto">
          <a:xfrm>
            <a:off x="1066800" y="1600200"/>
            <a:ext cx="7693025" cy="4419600"/>
            <a:chOff x="672" y="720"/>
            <a:chExt cx="4846" cy="2784"/>
          </a:xfrm>
        </p:grpSpPr>
        <p:sp>
          <p:nvSpPr>
            <p:cNvPr id="21510" name="AutoShape 5"/>
            <p:cNvSpPr>
              <a:spLocks noChangeArrowheads="1"/>
            </p:cNvSpPr>
            <p:nvPr/>
          </p:nvSpPr>
          <p:spPr bwMode="auto">
            <a:xfrm rot="-5393473">
              <a:off x="2360" y="-169"/>
              <a:ext cx="1302" cy="4656"/>
            </a:xfrm>
            <a:custGeom>
              <a:avLst/>
              <a:gdLst>
                <a:gd name="T0" fmla="*/ 73 w 21600"/>
                <a:gd name="T1" fmla="*/ 502 h 21600"/>
                <a:gd name="T2" fmla="*/ 39 w 21600"/>
                <a:gd name="T3" fmla="*/ 1004 h 21600"/>
                <a:gd name="T4" fmla="*/ 5 w 21600"/>
                <a:gd name="T5" fmla="*/ 502 h 21600"/>
                <a:gd name="T6" fmla="*/ 3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252 w 21600"/>
                <a:gd name="T13" fmla="*/ 3252 h 21600"/>
                <a:gd name="T14" fmla="*/ 18348 w 21600"/>
                <a:gd name="T15" fmla="*/ 183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908" y="21600"/>
                  </a:lnTo>
                  <a:lnTo>
                    <a:pt x="18692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2688" y="720"/>
              <a:ext cx="283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This BAR element, all other BAR</a:t>
              </a:r>
            </a:p>
            <a:p>
              <a:r>
                <a:rPr lang="en-US"/>
                <a:t>elements, the BEER element, all</a:t>
              </a:r>
            </a:p>
            <a:p>
              <a:r>
                <a:rPr lang="en-US"/>
                <a:t>other BEER elements</a:t>
              </a:r>
            </a:p>
          </p:txBody>
        </p:sp>
        <p:sp>
          <p:nvSpPr>
            <p:cNvPr id="21512" name="Rectangle 9"/>
            <p:cNvSpPr>
              <a:spLocks noChangeArrowheads="1"/>
            </p:cNvSpPr>
            <p:nvPr/>
          </p:nvSpPr>
          <p:spPr bwMode="auto">
            <a:xfrm>
              <a:off x="672" y="2880"/>
              <a:ext cx="4224" cy="624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Line 10"/>
            <p:cNvSpPr>
              <a:spLocks noChangeShapeType="1"/>
            </p:cNvSpPr>
            <p:nvPr/>
          </p:nvSpPr>
          <p:spPr bwMode="auto">
            <a:xfrm flipH="1">
              <a:off x="2256" y="1200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Line 11"/>
            <p:cNvSpPr>
              <a:spLocks noChangeShapeType="1"/>
            </p:cNvSpPr>
            <p:nvPr/>
          </p:nvSpPr>
          <p:spPr bwMode="auto">
            <a:xfrm flipH="1">
              <a:off x="3600" y="1488"/>
              <a:ext cx="192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3631596-F1F2-4ACF-BB33-10862ECE4B9D}" type="slidenum">
              <a:rPr lang="en-US" sz="1400" smtClean="0">
                <a:latin typeface="Times New Roman" pitchFamily="18" charset="0"/>
              </a:rPr>
              <a:pPr/>
              <a:t>21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Conditions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condition inside […] may follow a tag.</a:t>
            </a:r>
          </a:p>
          <a:p>
            <a:r>
              <a:rPr lang="en-US"/>
              <a:t>If so, then only paths that have that tag and also satisfy the condition are included in the result of a path expression.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0159456-A525-47E6-93FD-D17D83D47A95}" type="slidenum">
              <a:rPr lang="en-US" sz="1400" smtClean="0">
                <a:latin typeface="Times New Roman" pitchFamily="18" charset="0"/>
              </a:rPr>
              <a:pPr/>
              <a:t>22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Selection Condition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r>
              <a:rPr lang="en-US"/>
              <a:t>/BARS/BAR/PRICE[. &lt; 2.75]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&lt;BARS&gt;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&lt;BAR name = ”JoesBar”&gt;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&lt;PRICE theBeer = ”Bud”&gt;2.50&lt;/PRICE&gt;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&lt;PRICE theBeer = ”Miller”&gt;3.00&lt;/PRICE&gt;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&lt;/BAR&gt; …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</a:t>
            </a:r>
          </a:p>
        </p:txBody>
      </p:sp>
      <p:grpSp>
        <p:nvGrpSpPr>
          <p:cNvPr id="21511" name="Group 7"/>
          <p:cNvGrpSpPr>
            <a:grpSpLocks/>
          </p:cNvGrpSpPr>
          <p:nvPr/>
        </p:nvGrpSpPr>
        <p:grpSpPr bwMode="auto">
          <a:xfrm>
            <a:off x="1676400" y="3581400"/>
            <a:ext cx="6589713" cy="2516188"/>
            <a:chOff x="1056" y="2256"/>
            <a:chExt cx="4151" cy="1585"/>
          </a:xfrm>
        </p:grpSpPr>
        <p:sp>
          <p:nvSpPr>
            <p:cNvPr id="23562" name="Rectangle 4"/>
            <p:cNvSpPr>
              <a:spLocks noChangeArrowheads="1"/>
            </p:cNvSpPr>
            <p:nvPr/>
          </p:nvSpPr>
          <p:spPr bwMode="auto">
            <a:xfrm>
              <a:off x="1056" y="2256"/>
              <a:ext cx="4080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Text Box 5"/>
            <p:cNvSpPr txBox="1">
              <a:spLocks noChangeArrowheads="1"/>
            </p:cNvSpPr>
            <p:nvPr/>
          </p:nvSpPr>
          <p:spPr bwMode="auto">
            <a:xfrm>
              <a:off x="2294" y="3093"/>
              <a:ext cx="2913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The condition that the PRICE be</a:t>
              </a:r>
            </a:p>
            <a:p>
              <a:r>
                <a:rPr lang="en-US"/>
                <a:t>&lt; $2.75 makes this price but not</a:t>
              </a:r>
            </a:p>
            <a:p>
              <a:r>
                <a:rPr lang="en-US"/>
                <a:t>the Miller price part of the result.</a:t>
              </a:r>
            </a:p>
          </p:txBody>
        </p:sp>
        <p:sp>
          <p:nvSpPr>
            <p:cNvPr id="23564" name="Line 6"/>
            <p:cNvSpPr>
              <a:spLocks noChangeShapeType="1"/>
            </p:cNvSpPr>
            <p:nvPr/>
          </p:nvSpPr>
          <p:spPr bwMode="auto">
            <a:xfrm flipH="1" flipV="1">
              <a:off x="2784" y="2592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17" name="Group 13"/>
          <p:cNvGrpSpPr>
            <a:grpSpLocks/>
          </p:cNvGrpSpPr>
          <p:nvPr/>
        </p:nvGrpSpPr>
        <p:grpSpPr bwMode="auto">
          <a:xfrm>
            <a:off x="4572000" y="2286000"/>
            <a:ext cx="3959225" cy="974725"/>
            <a:chOff x="2880" y="1440"/>
            <a:chExt cx="2494" cy="614"/>
          </a:xfrm>
        </p:grpSpPr>
        <p:sp>
          <p:nvSpPr>
            <p:cNvPr id="23559" name="Rectangle 10"/>
            <p:cNvSpPr>
              <a:spLocks noChangeArrowheads="1"/>
            </p:cNvSpPr>
            <p:nvPr/>
          </p:nvSpPr>
          <p:spPr bwMode="auto">
            <a:xfrm>
              <a:off x="2880" y="1440"/>
              <a:ext cx="14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0" name="Text Box 11"/>
            <p:cNvSpPr txBox="1">
              <a:spLocks noChangeArrowheads="1"/>
            </p:cNvSpPr>
            <p:nvPr/>
          </p:nvSpPr>
          <p:spPr bwMode="auto">
            <a:xfrm>
              <a:off x="4272" y="1536"/>
              <a:ext cx="110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The current</a:t>
              </a:r>
            </a:p>
            <a:p>
              <a:r>
                <a:rPr lang="en-US"/>
                <a:t>element.</a:t>
              </a:r>
            </a:p>
          </p:txBody>
        </p:sp>
        <p:sp>
          <p:nvSpPr>
            <p:cNvPr id="23561" name="Line 12"/>
            <p:cNvSpPr>
              <a:spLocks noChangeShapeType="1"/>
            </p:cNvSpPr>
            <p:nvPr/>
          </p:nvSpPr>
          <p:spPr bwMode="auto">
            <a:xfrm flipH="1" flipV="1">
              <a:off x="3024" y="1536"/>
              <a:ext cx="12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3142BCF-0A5B-422D-9A5A-B5376002B7D9}" type="slidenum">
              <a:rPr lang="en-US" sz="1400" smtClean="0">
                <a:latin typeface="Times New Roman" pitchFamily="18" charset="0"/>
              </a:rPr>
              <a:pPr/>
              <a:t>23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Attribute in Selection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3581400"/>
          </a:xfrm>
        </p:spPr>
        <p:txBody>
          <a:bodyPr/>
          <a:lstStyle/>
          <a:p>
            <a:r>
              <a:rPr lang="en-US"/>
              <a:t>/BARS/BAR/PRICE[@theBeer = ”Miller”]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&lt;BARS&gt;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&lt;BAR name = ”JoesBar”&gt;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&lt;PRICE theBeer = ”Bud”&gt;2.50&lt;/PRICE&gt;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&lt;PRICE theBeer = ”Miller”&gt;3.00&lt;/PRICE&gt;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&lt;/BAR&gt; …</a:t>
            </a:r>
          </a:p>
          <a:p>
            <a:pPr>
              <a:buFont typeface="Monotype Sorts" pitchFamily="2" charset="2"/>
              <a:buNone/>
            </a:pPr>
            <a:endParaRPr lang="en-US" sz="2800"/>
          </a:p>
        </p:txBody>
      </p:sp>
      <p:grpSp>
        <p:nvGrpSpPr>
          <p:cNvPr id="22535" name="Group 7"/>
          <p:cNvGrpSpPr>
            <a:grpSpLocks/>
          </p:cNvGrpSpPr>
          <p:nvPr/>
        </p:nvGrpSpPr>
        <p:grpSpPr bwMode="auto">
          <a:xfrm>
            <a:off x="1600200" y="4114800"/>
            <a:ext cx="6858000" cy="2058988"/>
            <a:chOff x="1008" y="2592"/>
            <a:chExt cx="4320" cy="1297"/>
          </a:xfrm>
        </p:grpSpPr>
        <p:sp>
          <p:nvSpPr>
            <p:cNvPr id="24582" name="Rectangle 4"/>
            <p:cNvSpPr>
              <a:spLocks noChangeArrowheads="1"/>
            </p:cNvSpPr>
            <p:nvPr/>
          </p:nvSpPr>
          <p:spPr bwMode="auto">
            <a:xfrm>
              <a:off x="1008" y="2592"/>
              <a:ext cx="4320" cy="28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3" name="Text Box 5"/>
            <p:cNvSpPr txBox="1">
              <a:spLocks noChangeArrowheads="1"/>
            </p:cNvSpPr>
            <p:nvPr/>
          </p:nvSpPr>
          <p:spPr bwMode="auto">
            <a:xfrm>
              <a:off x="2486" y="3141"/>
              <a:ext cx="2342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Now, this PRICE element</a:t>
              </a:r>
            </a:p>
            <a:p>
              <a:r>
                <a:rPr lang="en-US"/>
                <a:t>is selected, along with</a:t>
              </a:r>
            </a:p>
            <a:p>
              <a:r>
                <a:rPr lang="en-US"/>
                <a:t>any other prices for Miller.</a:t>
              </a:r>
            </a:p>
          </p:txBody>
        </p:sp>
        <p:sp>
          <p:nvSpPr>
            <p:cNvPr id="24584" name="Line 6"/>
            <p:cNvSpPr>
              <a:spLocks noChangeShapeType="1"/>
            </p:cNvSpPr>
            <p:nvPr/>
          </p:nvSpPr>
          <p:spPr bwMode="auto">
            <a:xfrm flipV="1">
              <a:off x="3456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2DB1E3A-4BDD-4771-B1DA-97F8826C72EA}" type="slidenum">
              <a:rPr lang="en-US" sz="1400" smtClean="0">
                <a:latin typeface="Times New Roman" pitchFamily="18" charset="0"/>
              </a:rPr>
              <a:pPr/>
              <a:t>24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Axes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419600"/>
          </a:xfrm>
        </p:spPr>
        <p:txBody>
          <a:bodyPr/>
          <a:lstStyle/>
          <a:p>
            <a:r>
              <a:rPr lang="en-US"/>
              <a:t>In general, path expressions allow us to start at the root and execute steps to find a sequence of nodes at each step.</a:t>
            </a:r>
          </a:p>
          <a:p>
            <a:r>
              <a:rPr lang="en-US"/>
              <a:t>At each step, we may follow any one of several </a:t>
            </a:r>
            <a:r>
              <a:rPr lang="en-US" i="1">
                <a:solidFill>
                  <a:srgbClr val="FF0066"/>
                </a:solidFill>
              </a:rPr>
              <a:t>axes</a:t>
            </a:r>
            <a:r>
              <a:rPr lang="en-US"/>
              <a:t>.</a:t>
            </a:r>
          </a:p>
          <a:p>
            <a:r>
              <a:rPr lang="en-US"/>
              <a:t>The default axis is </a:t>
            </a:r>
            <a:r>
              <a:rPr lang="en-US">
                <a:solidFill>
                  <a:srgbClr val="996600"/>
                </a:solidFill>
              </a:rPr>
              <a:t>child::</a:t>
            </a:r>
            <a:r>
              <a:rPr lang="en-US"/>
              <a:t> --- go to all the children of the current set of nodes.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7463FA7-FB24-4976-BA71-562A6612A266}" type="slidenum">
              <a:rPr lang="en-US" sz="1400" smtClean="0">
                <a:latin typeface="Times New Roman" pitchFamily="18" charset="0"/>
              </a:rPr>
              <a:pPr/>
              <a:t>25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Axes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/BARS/BEER is really shorthand for /BARS/child::BEER .</a:t>
            </a:r>
          </a:p>
          <a:p>
            <a:r>
              <a:rPr lang="en-US"/>
              <a:t>@ is really shorthand for the </a:t>
            </a:r>
            <a:r>
              <a:rPr lang="en-US">
                <a:solidFill>
                  <a:srgbClr val="996600"/>
                </a:solidFill>
              </a:rPr>
              <a:t>attribute::</a:t>
            </a:r>
            <a:r>
              <a:rPr lang="en-US"/>
              <a:t> axis.</a:t>
            </a:r>
          </a:p>
          <a:p>
            <a:pPr lvl="1"/>
            <a:r>
              <a:rPr lang="en-US"/>
              <a:t>Thus, /BARS/BEER[@name = ”Bud” ] is shorthand for </a:t>
            </a:r>
          </a:p>
          <a:p>
            <a:pPr lvl="1">
              <a:buFont typeface="Monotype Sorts" pitchFamily="2" charset="2"/>
              <a:buNone/>
            </a:pPr>
            <a:r>
              <a:rPr lang="en-US"/>
              <a:t>	/BARS/BEER[attribute::name = ”Bud”]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EBF6182-CE47-4CF4-97F6-7E3A5E41509B}" type="slidenum">
              <a:rPr lang="en-US" sz="1400" smtClean="0">
                <a:latin typeface="Times New Roman" pitchFamily="18" charset="0"/>
              </a:rPr>
              <a:pPr/>
              <a:t>26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Axes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Some other useful axes are: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>
                <a:solidFill>
                  <a:srgbClr val="996600"/>
                </a:solidFill>
              </a:rPr>
              <a:t>parent::</a:t>
            </a:r>
            <a:r>
              <a:rPr lang="en-US"/>
              <a:t> = parent(s) of the current node(s).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>
                <a:solidFill>
                  <a:srgbClr val="996600"/>
                </a:solidFill>
              </a:rPr>
              <a:t>descendant-or-self::</a:t>
            </a:r>
            <a:r>
              <a:rPr lang="en-US"/>
              <a:t> = the current node(s) and all descendants.</a:t>
            </a:r>
          </a:p>
          <a:p>
            <a:pPr marL="1371600" lvl="2" indent="-457200">
              <a:buFont typeface="Monotype Sorts" pitchFamily="2" charset="2"/>
              <a:buChar char="w"/>
            </a:pPr>
            <a:r>
              <a:rPr lang="en-US"/>
              <a:t>Note: // is really  shorthand for this axis.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>
                <a:solidFill>
                  <a:srgbClr val="996600"/>
                </a:solidFill>
              </a:rPr>
              <a:t>ancestor::</a:t>
            </a:r>
            <a:r>
              <a:rPr lang="en-US"/>
              <a:t>, </a:t>
            </a:r>
            <a:r>
              <a:rPr lang="en-US">
                <a:solidFill>
                  <a:srgbClr val="996600"/>
                </a:solidFill>
              </a:rPr>
              <a:t>ancestor-or-self</a:t>
            </a:r>
            <a:r>
              <a:rPr lang="en-US"/>
              <a:t>, etc.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>
                <a:solidFill>
                  <a:srgbClr val="996600"/>
                </a:solidFill>
              </a:rPr>
              <a:t>self</a:t>
            </a:r>
            <a:r>
              <a:rPr lang="en-US"/>
              <a:t> (the dot).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3B74DA5-A2EA-4211-8716-88E2219C0CA7}" type="slidenum">
              <a:rPr lang="en-US" sz="1400" smtClean="0">
                <a:latin typeface="Times New Roman" pitchFamily="18" charset="0"/>
              </a:rPr>
              <a:pPr/>
              <a:t>27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XQuery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267200"/>
          </a:xfrm>
        </p:spPr>
        <p:txBody>
          <a:bodyPr/>
          <a:lstStyle/>
          <a:p>
            <a:r>
              <a:rPr lang="en-US"/>
              <a:t>XQuery extends XPath to a query language that has power similar to SQL.</a:t>
            </a:r>
          </a:p>
          <a:p>
            <a:r>
              <a:rPr lang="en-US"/>
              <a:t>Uses the same sequence-of-items data model.</a:t>
            </a:r>
          </a:p>
          <a:p>
            <a:r>
              <a:rPr lang="en-US"/>
              <a:t>XQuery is an expression language.</a:t>
            </a:r>
          </a:p>
          <a:p>
            <a:pPr lvl="1"/>
            <a:r>
              <a:rPr lang="en-US"/>
              <a:t>Like relational algebra --- any XQuery expression can be an argument of any other XQuery expression.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9F6BD05-A359-4055-8E56-6D85181E9852}" type="slidenum">
              <a:rPr lang="en-US" sz="1400" smtClean="0">
                <a:latin typeface="Times New Roman" pitchFamily="18" charset="0"/>
              </a:rPr>
              <a:pPr/>
              <a:t>28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About Item Sequences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XQuery will sometimes form sequences of sequences.</a:t>
            </a:r>
          </a:p>
          <a:p>
            <a:r>
              <a:rPr lang="en-US"/>
              <a:t>All sequences are flattened.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(1 2 () (3 4)) = (1 2 3 4).</a:t>
            </a:r>
          </a:p>
        </p:txBody>
      </p:sp>
      <p:grpSp>
        <p:nvGrpSpPr>
          <p:cNvPr id="78855" name="Group 7"/>
          <p:cNvGrpSpPr>
            <a:grpSpLocks/>
          </p:cNvGrpSpPr>
          <p:nvPr/>
        </p:nvGrpSpPr>
        <p:grpSpPr bwMode="auto">
          <a:xfrm>
            <a:off x="3641725" y="3733800"/>
            <a:ext cx="1450975" cy="1693863"/>
            <a:chOff x="2294" y="2352"/>
            <a:chExt cx="914" cy="1067"/>
          </a:xfrm>
        </p:grpSpPr>
        <p:sp>
          <p:nvSpPr>
            <p:cNvPr id="29702" name="Text Box 4"/>
            <p:cNvSpPr txBox="1">
              <a:spLocks noChangeArrowheads="1"/>
            </p:cNvSpPr>
            <p:nvPr/>
          </p:nvSpPr>
          <p:spPr bwMode="auto">
            <a:xfrm>
              <a:off x="2294" y="2901"/>
              <a:ext cx="91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Empty</a:t>
              </a:r>
            </a:p>
            <a:p>
              <a:r>
                <a:rPr lang="en-US"/>
                <a:t>sequence</a:t>
              </a:r>
            </a:p>
          </p:txBody>
        </p:sp>
        <p:sp>
          <p:nvSpPr>
            <p:cNvPr id="29703" name="Rectangle 5"/>
            <p:cNvSpPr>
              <a:spLocks noChangeArrowheads="1"/>
            </p:cNvSpPr>
            <p:nvPr/>
          </p:nvSpPr>
          <p:spPr bwMode="auto">
            <a:xfrm>
              <a:off x="2352" y="2352"/>
              <a:ext cx="288" cy="336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4" name="Line 6"/>
            <p:cNvSpPr>
              <a:spLocks noChangeShapeType="1"/>
            </p:cNvSpPr>
            <p:nvPr/>
          </p:nvSpPr>
          <p:spPr bwMode="auto">
            <a:xfrm flipV="1">
              <a:off x="2496" y="268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69D6B2C-3714-4E7D-B9AF-6144A0B1BF5C}" type="slidenum">
              <a:rPr lang="en-US" sz="1400" smtClean="0">
                <a:latin typeface="Times New Roman" pitchFamily="18" charset="0"/>
              </a:rPr>
              <a:pPr/>
              <a:t>29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FLWR Expressions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One or more </a:t>
            </a:r>
            <a:r>
              <a:rPr lang="en-US">
                <a:solidFill>
                  <a:srgbClr val="33CC33"/>
                </a:solidFill>
              </a:rPr>
              <a:t>for</a:t>
            </a:r>
            <a:r>
              <a:rPr lang="en-US"/>
              <a:t> and/or </a:t>
            </a:r>
            <a:r>
              <a:rPr lang="en-US">
                <a:solidFill>
                  <a:srgbClr val="33CC33"/>
                </a:solidFill>
              </a:rPr>
              <a:t>let</a:t>
            </a:r>
            <a:r>
              <a:rPr lang="en-US"/>
              <a:t> clauses.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Then an optional </a:t>
            </a:r>
            <a:r>
              <a:rPr lang="en-US">
                <a:solidFill>
                  <a:srgbClr val="33CC33"/>
                </a:solidFill>
              </a:rPr>
              <a:t>where</a:t>
            </a:r>
            <a:r>
              <a:rPr lang="en-US"/>
              <a:t> clause.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A </a:t>
            </a:r>
            <a:r>
              <a:rPr lang="en-US">
                <a:solidFill>
                  <a:srgbClr val="33CC33"/>
                </a:solidFill>
              </a:rPr>
              <a:t>return</a:t>
            </a:r>
            <a:r>
              <a:rPr lang="en-US"/>
              <a:t> clause.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66B805E-86D8-49C3-AF4F-E701FF9899FA}" type="slidenum">
              <a:rPr lang="en-US" sz="1400" smtClean="0">
                <a:latin typeface="Times New Roman" pitchFamily="18" charset="0"/>
              </a:rPr>
              <a:pPr/>
              <a:t>3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Principal Kinds of Nodes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i="1">
                <a:solidFill>
                  <a:srgbClr val="FF0066"/>
                </a:solidFill>
              </a:rPr>
              <a:t>Document nodes</a:t>
            </a:r>
            <a:r>
              <a:rPr lang="en-US"/>
              <a:t>  represent entire documents.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i="1">
                <a:solidFill>
                  <a:srgbClr val="FF0066"/>
                </a:solidFill>
              </a:rPr>
              <a:t>Elements</a:t>
            </a:r>
            <a:r>
              <a:rPr lang="en-US"/>
              <a:t>  are pieces of a document consisting of some opening tag, its matching closing tag (if any), and everything in between.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i="1">
                <a:solidFill>
                  <a:srgbClr val="FF0066"/>
                </a:solidFill>
              </a:rPr>
              <a:t>Attributes</a:t>
            </a:r>
            <a:r>
              <a:rPr lang="en-US"/>
              <a:t>  names that are given values inside opening tags.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85F79B9-F34F-4CE3-A53F-AB2B5E6A8F10}" type="slidenum">
              <a:rPr lang="en-US" sz="1400" smtClean="0">
                <a:latin typeface="Times New Roman" pitchFamily="18" charset="0"/>
              </a:rPr>
              <a:pPr/>
              <a:t>30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Semantics of FLWR Expressions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Each </a:t>
            </a:r>
            <a:r>
              <a:rPr lang="en-US">
                <a:solidFill>
                  <a:srgbClr val="33CC33"/>
                </a:solidFill>
              </a:rPr>
              <a:t>for</a:t>
            </a:r>
            <a:r>
              <a:rPr lang="en-US"/>
              <a:t> creates a loop.</a:t>
            </a:r>
          </a:p>
          <a:p>
            <a:pPr lvl="1"/>
            <a:r>
              <a:rPr lang="en-US">
                <a:solidFill>
                  <a:srgbClr val="33CC33"/>
                </a:solidFill>
              </a:rPr>
              <a:t>let</a:t>
            </a:r>
            <a:r>
              <a:rPr lang="en-US"/>
              <a:t> produces only a local definition.</a:t>
            </a:r>
          </a:p>
          <a:p>
            <a:r>
              <a:rPr lang="en-US"/>
              <a:t>At each iteration of the nested loops, if any, evaluate the </a:t>
            </a:r>
            <a:r>
              <a:rPr lang="en-US">
                <a:solidFill>
                  <a:srgbClr val="33CC33"/>
                </a:solidFill>
              </a:rPr>
              <a:t>where</a:t>
            </a:r>
            <a:r>
              <a:rPr lang="en-US"/>
              <a:t> clause.</a:t>
            </a:r>
          </a:p>
          <a:p>
            <a:r>
              <a:rPr lang="en-US"/>
              <a:t>If the </a:t>
            </a:r>
            <a:r>
              <a:rPr lang="en-US">
                <a:solidFill>
                  <a:srgbClr val="33CC33"/>
                </a:solidFill>
              </a:rPr>
              <a:t>where</a:t>
            </a:r>
            <a:r>
              <a:rPr lang="en-US"/>
              <a:t> clause returns TRUE, invoke the </a:t>
            </a:r>
            <a:r>
              <a:rPr lang="en-US">
                <a:solidFill>
                  <a:srgbClr val="33CC33"/>
                </a:solidFill>
              </a:rPr>
              <a:t>return</a:t>
            </a:r>
            <a:r>
              <a:rPr lang="en-US"/>
              <a:t> clause, and append its value to the output.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DD419DF-8411-44C1-A1E9-E6D3CC315170}" type="slidenum">
              <a:rPr lang="en-US" sz="1400" smtClean="0">
                <a:latin typeface="Times New Roman" pitchFamily="18" charset="0"/>
              </a:rPr>
              <a:pPr/>
              <a:t>31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Clauses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/>
              <a:t>for &lt;variable&gt; in &lt;expression&gt;, . . .</a:t>
            </a:r>
          </a:p>
          <a:p>
            <a:r>
              <a:rPr lang="en-US"/>
              <a:t>Variables begin with $.</a:t>
            </a:r>
          </a:p>
          <a:p>
            <a:r>
              <a:rPr lang="en-US"/>
              <a:t>A </a:t>
            </a:r>
            <a:r>
              <a:rPr lang="en-US">
                <a:solidFill>
                  <a:srgbClr val="33CC33"/>
                </a:solidFill>
              </a:rPr>
              <a:t>for</a:t>
            </a:r>
            <a:r>
              <a:rPr lang="en-US"/>
              <a:t>-variable takes on each item in the sequence denoted by the expression, in turn.</a:t>
            </a:r>
          </a:p>
          <a:p>
            <a:r>
              <a:rPr lang="en-US"/>
              <a:t>Whatever follows this </a:t>
            </a:r>
            <a:r>
              <a:rPr lang="en-US">
                <a:solidFill>
                  <a:srgbClr val="33CC33"/>
                </a:solidFill>
              </a:rPr>
              <a:t>for</a:t>
            </a:r>
            <a:r>
              <a:rPr lang="en-US"/>
              <a:t> is executed once for each value of the variable.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65B23B6-5765-4C19-9210-A6D2316CC96B}" type="slidenum">
              <a:rPr lang="en-US" sz="1400" smtClean="0">
                <a:latin typeface="Times New Roman" pitchFamily="18" charset="0"/>
              </a:rPr>
              <a:pPr/>
              <a:t>32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FOR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/>
              <a:t>for $beer in document(”bars.xml”)/BARS/BEER/@name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return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&lt;BEERNAME&gt; {$beer} &lt;/BEERNAME&gt;</a:t>
            </a:r>
          </a:p>
          <a:p>
            <a:r>
              <a:rPr lang="en-US" sz="2800"/>
              <a:t>$beer ranges over the name attributes of all beers in our example document.</a:t>
            </a:r>
          </a:p>
          <a:p>
            <a:r>
              <a:rPr lang="en-US" sz="2800"/>
              <a:t>Result is a sequence of BEERNAME elements: &lt;BEERNAME&gt;Bud&lt;/BEERNAME&gt; &lt;BEERNAME&gt;Miller&lt;/BEERNAME&gt; . . .</a:t>
            </a:r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3429000" y="762000"/>
            <a:ext cx="5732463" cy="3200400"/>
            <a:chOff x="2400" y="336"/>
            <a:chExt cx="3611" cy="2016"/>
          </a:xfrm>
        </p:grpSpPr>
        <p:sp>
          <p:nvSpPr>
            <p:cNvPr id="33802" name="Oval 5"/>
            <p:cNvSpPr>
              <a:spLocks noChangeArrowheads="1"/>
            </p:cNvSpPr>
            <p:nvPr/>
          </p:nvSpPr>
          <p:spPr bwMode="auto">
            <a:xfrm>
              <a:off x="2400" y="2016"/>
              <a:ext cx="192" cy="336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3" name="Oval 6"/>
            <p:cNvSpPr>
              <a:spLocks noChangeArrowheads="1"/>
            </p:cNvSpPr>
            <p:nvPr/>
          </p:nvSpPr>
          <p:spPr bwMode="auto">
            <a:xfrm>
              <a:off x="3120" y="2016"/>
              <a:ext cx="192" cy="336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4" name="Text Box 7"/>
            <p:cNvSpPr txBox="1">
              <a:spLocks noChangeArrowheads="1"/>
            </p:cNvSpPr>
            <p:nvPr/>
          </p:nvSpPr>
          <p:spPr bwMode="auto">
            <a:xfrm>
              <a:off x="4583" y="336"/>
              <a:ext cx="1428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“Expand the en-</a:t>
              </a:r>
            </a:p>
            <a:p>
              <a:r>
                <a:rPr lang="en-US" sz="2000"/>
                <a:t>closed string by</a:t>
              </a:r>
            </a:p>
            <a:p>
              <a:r>
                <a:rPr lang="en-US" sz="2000"/>
                <a:t>replacing variables</a:t>
              </a:r>
            </a:p>
            <a:p>
              <a:r>
                <a:rPr lang="en-US" sz="2000"/>
                <a:t>and path exps. by</a:t>
              </a:r>
            </a:p>
            <a:p>
              <a:r>
                <a:rPr lang="en-US" sz="2000"/>
                <a:t>their values.”</a:t>
              </a:r>
            </a:p>
          </p:txBody>
        </p:sp>
        <p:sp>
          <p:nvSpPr>
            <p:cNvPr id="33805" name="Line 8"/>
            <p:cNvSpPr>
              <a:spLocks noChangeShapeType="1"/>
            </p:cNvSpPr>
            <p:nvPr/>
          </p:nvSpPr>
          <p:spPr bwMode="auto">
            <a:xfrm flipH="1">
              <a:off x="2496" y="720"/>
              <a:ext cx="2016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6" name="Line 9"/>
            <p:cNvSpPr>
              <a:spLocks noChangeShapeType="1"/>
            </p:cNvSpPr>
            <p:nvPr/>
          </p:nvSpPr>
          <p:spPr bwMode="auto">
            <a:xfrm flipH="1">
              <a:off x="3216" y="960"/>
              <a:ext cx="1296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141" name="Group 13"/>
          <p:cNvGrpSpPr>
            <a:grpSpLocks/>
          </p:cNvGrpSpPr>
          <p:nvPr/>
        </p:nvGrpSpPr>
        <p:grpSpPr bwMode="auto">
          <a:xfrm>
            <a:off x="517525" y="768350"/>
            <a:ext cx="3902075" cy="2127250"/>
            <a:chOff x="326" y="484"/>
            <a:chExt cx="2458" cy="1340"/>
          </a:xfrm>
        </p:grpSpPr>
        <p:sp>
          <p:nvSpPr>
            <p:cNvPr id="33799" name="Text Box 10"/>
            <p:cNvSpPr txBox="1">
              <a:spLocks noChangeArrowheads="1"/>
            </p:cNvSpPr>
            <p:nvPr/>
          </p:nvSpPr>
          <p:spPr bwMode="auto">
            <a:xfrm>
              <a:off x="326" y="484"/>
              <a:ext cx="124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Our example</a:t>
              </a:r>
            </a:p>
            <a:p>
              <a:r>
                <a:rPr lang="en-US" sz="2000"/>
                <a:t>BARS document</a:t>
              </a:r>
            </a:p>
          </p:txBody>
        </p:sp>
        <p:sp>
          <p:nvSpPr>
            <p:cNvPr id="33800" name="Rectangle 11"/>
            <p:cNvSpPr>
              <a:spLocks noChangeArrowheads="1"/>
            </p:cNvSpPr>
            <p:nvPr/>
          </p:nvSpPr>
          <p:spPr bwMode="auto">
            <a:xfrm>
              <a:off x="1776" y="1584"/>
              <a:ext cx="1008" cy="240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1" name="Line 12"/>
            <p:cNvSpPr>
              <a:spLocks noChangeShapeType="1"/>
            </p:cNvSpPr>
            <p:nvPr/>
          </p:nvSpPr>
          <p:spPr bwMode="auto">
            <a:xfrm>
              <a:off x="1200" y="960"/>
              <a:ext cx="105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CDDC5D5-8317-4B55-93AE-EEF6FF20F953}" type="slidenum">
              <a:rPr lang="en-US" sz="1400" smtClean="0">
                <a:latin typeface="Times New Roman" pitchFamily="18" charset="0"/>
              </a:rPr>
              <a:pPr/>
              <a:t>33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Braces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a variable name like $x, or an expression, could be text, we need to surround it by braces to avoid having it interpreted literally.</a:t>
            </a:r>
          </a:p>
          <a:p>
            <a:pPr lvl="1"/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&lt;A&gt;$x&lt;/A&gt; is an A-element with value ”$x”, just like &lt;A&gt;foo&lt;/A&gt; is an A-element with ”foo” as value.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E847FF4-FE11-4CA1-A996-363041C943FE}" type="slidenum">
              <a:rPr lang="en-US" sz="1400" smtClean="0">
                <a:latin typeface="Times New Roman" pitchFamily="18" charset="0"/>
              </a:rPr>
              <a:pPr/>
              <a:t>34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Braces --- (2)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</a:t>
            </a:r>
            <a:r>
              <a:rPr lang="en-US">
                <a:latin typeface="Courier New" pitchFamily="49" charset="0"/>
              </a:rPr>
              <a:t>return $x</a:t>
            </a:r>
            <a:r>
              <a:rPr lang="en-US"/>
              <a:t> is unambiguous.</a:t>
            </a:r>
          </a:p>
          <a:p>
            <a:r>
              <a:rPr lang="en-US"/>
              <a:t>You cannot return an untagged string without quoting it, as </a:t>
            </a:r>
            <a:r>
              <a:rPr lang="en-US">
                <a:latin typeface="Courier New" pitchFamily="49" charset="0"/>
              </a:rPr>
              <a:t>return ”$x”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6DBBE3D-4716-4493-9AB7-3693C75131EA}" type="slidenum">
              <a:rPr lang="en-US" sz="1400" smtClean="0">
                <a:latin typeface="Times New Roman" pitchFamily="18" charset="0"/>
              </a:rPr>
              <a:pPr/>
              <a:t>35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 Clauses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/>
              <a:t>let &lt;variable&gt; := &lt;expression&gt;, . . .</a:t>
            </a:r>
          </a:p>
          <a:p>
            <a:r>
              <a:rPr lang="en-US"/>
              <a:t>Value of the variable becomes the </a:t>
            </a:r>
            <a:r>
              <a:rPr lang="en-US" i="1">
                <a:solidFill>
                  <a:srgbClr val="FF0066"/>
                </a:solidFill>
              </a:rPr>
              <a:t>sequence</a:t>
            </a:r>
            <a:r>
              <a:rPr lang="en-US" b="1" i="1"/>
              <a:t> </a:t>
            </a:r>
            <a:r>
              <a:rPr lang="en-US" b="1"/>
              <a:t> </a:t>
            </a:r>
            <a:r>
              <a:rPr lang="en-US"/>
              <a:t>of items defined by the expression.</a:t>
            </a:r>
          </a:p>
          <a:p>
            <a:r>
              <a:rPr lang="en-US"/>
              <a:t>Note </a:t>
            </a:r>
            <a:r>
              <a:rPr lang="en-US">
                <a:solidFill>
                  <a:srgbClr val="33CC33"/>
                </a:solidFill>
              </a:rPr>
              <a:t>let</a:t>
            </a:r>
            <a:r>
              <a:rPr lang="en-US"/>
              <a:t> does not cause iteration; </a:t>
            </a:r>
            <a:r>
              <a:rPr lang="en-US">
                <a:solidFill>
                  <a:srgbClr val="33CC33"/>
                </a:solidFill>
              </a:rPr>
              <a:t>for</a:t>
            </a:r>
            <a:r>
              <a:rPr lang="en-US"/>
              <a:t> does.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F0FCCBD-ED9B-46C9-ADBA-D2992081ED28}" type="slidenum">
              <a:rPr lang="en-US" sz="1400" smtClean="0">
                <a:latin typeface="Times New Roman" pitchFamily="18" charset="0"/>
              </a:rPr>
              <a:pPr/>
              <a:t>36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LET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582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/>
              <a:t>let $d := document(”bars.xml”)</a:t>
            </a:r>
          </a:p>
          <a:p>
            <a:pPr>
              <a:buFont typeface="Monotype Sorts" pitchFamily="2" charset="2"/>
              <a:buNone/>
            </a:pPr>
            <a:r>
              <a:rPr lang="en-US"/>
              <a:t>let $beers := $d/BARS/BEER/@name</a:t>
            </a:r>
          </a:p>
          <a:p>
            <a:pPr>
              <a:buFont typeface="Monotype Sorts" pitchFamily="2" charset="2"/>
              <a:buNone/>
            </a:pPr>
            <a:r>
              <a:rPr lang="en-US"/>
              <a:t>return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&lt;BEERNAMES&gt; {$beers} &lt;/BEERNAMES&gt;</a:t>
            </a:r>
          </a:p>
          <a:p>
            <a:r>
              <a:rPr lang="en-US"/>
              <a:t>Returns one element with all the names of the beers, like: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&lt;BEERNAMES&gt;Bud Miller …&lt;/BEERNAMES&gt;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03B623A-D41F-40A8-A826-D090CFBCDDCB}" type="slidenum">
              <a:rPr lang="en-US" sz="1400" smtClean="0">
                <a:latin typeface="Times New Roman" pitchFamily="18" charset="0"/>
              </a:rPr>
              <a:pPr/>
              <a:t>37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Order-By Clauses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458200" cy="4343400"/>
          </a:xfrm>
        </p:spPr>
        <p:txBody>
          <a:bodyPr/>
          <a:lstStyle/>
          <a:p>
            <a:r>
              <a:rPr lang="en-US"/>
              <a:t>FLWR is really FLWOR: an order-by clause can precede the return.</a:t>
            </a:r>
          </a:p>
          <a:p>
            <a:r>
              <a:rPr lang="en-US"/>
              <a:t>Form: order by &lt;expression&gt;</a:t>
            </a:r>
          </a:p>
          <a:p>
            <a:pPr lvl="1"/>
            <a:r>
              <a:rPr lang="en-US"/>
              <a:t>With optional </a:t>
            </a:r>
            <a:r>
              <a:rPr lang="en-US">
                <a:solidFill>
                  <a:srgbClr val="33CC33"/>
                </a:solidFill>
              </a:rPr>
              <a:t>ascending</a:t>
            </a:r>
            <a:r>
              <a:rPr lang="en-US"/>
              <a:t> or </a:t>
            </a:r>
            <a:r>
              <a:rPr lang="en-US">
                <a:solidFill>
                  <a:srgbClr val="33CC33"/>
                </a:solidFill>
              </a:rPr>
              <a:t>descending</a:t>
            </a:r>
            <a:r>
              <a:rPr lang="en-US"/>
              <a:t>.</a:t>
            </a:r>
          </a:p>
          <a:p>
            <a:r>
              <a:rPr lang="en-US"/>
              <a:t>The expression is evaluated for each assignment to variables.</a:t>
            </a:r>
          </a:p>
          <a:p>
            <a:r>
              <a:rPr lang="en-US"/>
              <a:t>Determines placement in output sequence.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2272DCA-BD46-4CD0-A0EA-142ECAB2B4E7}" type="slidenum">
              <a:rPr lang="en-US" sz="1400" smtClean="0">
                <a:latin typeface="Times New Roman" pitchFamily="18" charset="0"/>
              </a:rPr>
              <a:pPr/>
              <a:t>38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Order-By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List all prices for Bud, lowest first.</a:t>
            </a:r>
          </a:p>
          <a:p>
            <a:pPr>
              <a:buFont typeface="Monotype Sorts" pitchFamily="2" charset="2"/>
              <a:buNone/>
            </a:pPr>
            <a:r>
              <a:rPr lang="en-US"/>
              <a:t>let $d := document(”bars.xml”)</a:t>
            </a:r>
          </a:p>
          <a:p>
            <a:pPr>
              <a:buFont typeface="Monotype Sorts" pitchFamily="2" charset="2"/>
              <a:buNone/>
            </a:pPr>
            <a:r>
              <a:rPr lang="en-US"/>
              <a:t>for $p in $d/BARS/BAR/PRICE[@theBeer=”Bud”]</a:t>
            </a:r>
          </a:p>
          <a:p>
            <a:pPr>
              <a:buFont typeface="Monotype Sorts" pitchFamily="2" charset="2"/>
              <a:buNone/>
            </a:pPr>
            <a:r>
              <a:rPr lang="en-US"/>
              <a:t>order by $p</a:t>
            </a:r>
          </a:p>
          <a:p>
            <a:pPr>
              <a:buFont typeface="Monotype Sorts" pitchFamily="2" charset="2"/>
              <a:buNone/>
            </a:pPr>
            <a:r>
              <a:rPr lang="en-US"/>
              <a:t>return $p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609600" y="3886200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grpSp>
        <p:nvGrpSpPr>
          <p:cNvPr id="55304" name="Group 8"/>
          <p:cNvGrpSpPr>
            <a:grpSpLocks/>
          </p:cNvGrpSpPr>
          <p:nvPr/>
        </p:nvGrpSpPr>
        <p:grpSpPr bwMode="auto">
          <a:xfrm>
            <a:off x="685800" y="3124200"/>
            <a:ext cx="7893050" cy="2351088"/>
            <a:chOff x="432" y="2400"/>
            <a:chExt cx="4972" cy="1481"/>
          </a:xfrm>
        </p:grpSpPr>
        <p:sp>
          <p:nvSpPr>
            <p:cNvPr id="39951" name="Rectangle 5"/>
            <p:cNvSpPr>
              <a:spLocks noChangeArrowheads="1"/>
            </p:cNvSpPr>
            <p:nvPr/>
          </p:nvSpPr>
          <p:spPr bwMode="auto">
            <a:xfrm>
              <a:off x="432" y="2400"/>
              <a:ext cx="4800" cy="67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2" name="Text Box 6"/>
            <p:cNvSpPr txBox="1">
              <a:spLocks noChangeArrowheads="1"/>
            </p:cNvSpPr>
            <p:nvPr/>
          </p:nvSpPr>
          <p:spPr bwMode="auto">
            <a:xfrm>
              <a:off x="3936" y="3247"/>
              <a:ext cx="1468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Generates bindings</a:t>
              </a:r>
            </a:p>
            <a:p>
              <a:r>
                <a:rPr lang="en-US" sz="2000"/>
                <a:t>for $p to PRICE</a:t>
              </a:r>
            </a:p>
            <a:p>
              <a:r>
                <a:rPr lang="en-US" sz="2000"/>
                <a:t>elements.</a:t>
              </a:r>
            </a:p>
          </p:txBody>
        </p:sp>
        <p:sp>
          <p:nvSpPr>
            <p:cNvPr id="39953" name="Line 7"/>
            <p:cNvSpPr>
              <a:spLocks noChangeShapeType="1"/>
            </p:cNvSpPr>
            <p:nvPr/>
          </p:nvSpPr>
          <p:spPr bwMode="auto">
            <a:xfrm flipH="1" flipV="1">
              <a:off x="4464" y="307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308" name="Group 12"/>
          <p:cNvGrpSpPr>
            <a:grpSpLocks/>
          </p:cNvGrpSpPr>
          <p:nvPr/>
        </p:nvGrpSpPr>
        <p:grpSpPr bwMode="auto">
          <a:xfrm>
            <a:off x="685800" y="4343400"/>
            <a:ext cx="5402263" cy="1546225"/>
            <a:chOff x="432" y="3120"/>
            <a:chExt cx="3403" cy="974"/>
          </a:xfrm>
        </p:grpSpPr>
        <p:sp>
          <p:nvSpPr>
            <p:cNvPr id="39948" name="Text Box 9"/>
            <p:cNvSpPr txBox="1">
              <a:spLocks noChangeArrowheads="1"/>
            </p:cNvSpPr>
            <p:nvPr/>
          </p:nvSpPr>
          <p:spPr bwMode="auto">
            <a:xfrm>
              <a:off x="2246" y="3268"/>
              <a:ext cx="1589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Order those bindings</a:t>
              </a:r>
            </a:p>
            <a:p>
              <a:r>
                <a:rPr lang="en-US" sz="2000"/>
                <a:t>by the values inside</a:t>
              </a:r>
            </a:p>
            <a:p>
              <a:r>
                <a:rPr lang="en-US" sz="2000"/>
                <a:t>the elements (auto-</a:t>
              </a:r>
            </a:p>
            <a:p>
              <a:r>
                <a:rPr lang="en-US" sz="2000"/>
                <a:t>matic coersion).</a:t>
              </a:r>
            </a:p>
          </p:txBody>
        </p:sp>
        <p:sp>
          <p:nvSpPr>
            <p:cNvPr id="39949" name="Rectangle 10"/>
            <p:cNvSpPr>
              <a:spLocks noChangeArrowheads="1"/>
            </p:cNvSpPr>
            <p:nvPr/>
          </p:nvSpPr>
          <p:spPr bwMode="auto">
            <a:xfrm>
              <a:off x="432" y="3120"/>
              <a:ext cx="1392" cy="288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0" name="Line 11"/>
            <p:cNvSpPr>
              <a:spLocks noChangeShapeType="1"/>
            </p:cNvSpPr>
            <p:nvPr/>
          </p:nvSpPr>
          <p:spPr bwMode="auto">
            <a:xfrm flipH="1" flipV="1">
              <a:off x="1824" y="3264"/>
              <a:ext cx="43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313" name="Group 17"/>
          <p:cNvGrpSpPr>
            <a:grpSpLocks/>
          </p:cNvGrpSpPr>
          <p:nvPr/>
        </p:nvGrpSpPr>
        <p:grpSpPr bwMode="auto">
          <a:xfrm>
            <a:off x="609600" y="4876800"/>
            <a:ext cx="3033713" cy="1927225"/>
            <a:chOff x="384" y="3072"/>
            <a:chExt cx="1911" cy="1214"/>
          </a:xfrm>
        </p:grpSpPr>
        <p:sp>
          <p:nvSpPr>
            <p:cNvPr id="39945" name="Rectangle 13"/>
            <p:cNvSpPr>
              <a:spLocks noChangeArrowheads="1"/>
            </p:cNvSpPr>
            <p:nvPr/>
          </p:nvSpPr>
          <p:spPr bwMode="auto">
            <a:xfrm>
              <a:off x="442" y="3072"/>
              <a:ext cx="1382" cy="336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6" name="Text Box 14"/>
            <p:cNvSpPr txBox="1">
              <a:spLocks noChangeArrowheads="1"/>
            </p:cNvSpPr>
            <p:nvPr/>
          </p:nvSpPr>
          <p:spPr bwMode="auto">
            <a:xfrm>
              <a:off x="384" y="3460"/>
              <a:ext cx="1911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Each binding is evaluated</a:t>
              </a:r>
            </a:p>
            <a:p>
              <a:r>
                <a:rPr lang="en-US" sz="2000"/>
                <a:t>for the output.  The</a:t>
              </a:r>
            </a:p>
            <a:p>
              <a:r>
                <a:rPr lang="en-US" sz="2000"/>
                <a:t>result is a sequence of</a:t>
              </a:r>
            </a:p>
            <a:p>
              <a:r>
                <a:rPr lang="en-US" sz="2000"/>
                <a:t>PRICE elements.</a:t>
              </a:r>
            </a:p>
          </p:txBody>
        </p:sp>
        <p:sp>
          <p:nvSpPr>
            <p:cNvPr id="39947" name="Line 15"/>
            <p:cNvSpPr>
              <a:spLocks noChangeShapeType="1"/>
            </p:cNvSpPr>
            <p:nvPr/>
          </p:nvSpPr>
          <p:spPr bwMode="auto">
            <a:xfrm flipV="1">
              <a:off x="92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2EB0FC9-C28E-4924-A479-6BE6CB9B2F77}" type="slidenum">
              <a:rPr lang="en-US" sz="1400" smtClean="0">
                <a:latin typeface="Times New Roman" pitchFamily="18" charset="0"/>
              </a:rPr>
              <a:pPr/>
              <a:t>39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Aside</a:t>
            </a:r>
            <a:r>
              <a:rPr lang="en-US"/>
              <a:t>: SQL ORDER BY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SQL works the same way; it’s the result of the FROM and WHERE that get ordered, not the output.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Using R(a,b),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SELECT b FROM R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WHERE b &gt; 10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ORDER BY a;</a:t>
            </a:r>
          </a:p>
        </p:txBody>
      </p:sp>
      <p:grpSp>
        <p:nvGrpSpPr>
          <p:cNvPr id="113672" name="Group 8"/>
          <p:cNvGrpSpPr>
            <a:grpSpLocks/>
          </p:cNvGrpSpPr>
          <p:nvPr/>
        </p:nvGrpSpPr>
        <p:grpSpPr bwMode="auto">
          <a:xfrm>
            <a:off x="685800" y="5334000"/>
            <a:ext cx="5905500" cy="1449388"/>
            <a:chOff x="432" y="3360"/>
            <a:chExt cx="3720" cy="913"/>
          </a:xfrm>
        </p:grpSpPr>
        <p:sp>
          <p:nvSpPr>
            <p:cNvPr id="40970" name="Text Box 5"/>
            <p:cNvSpPr txBox="1">
              <a:spLocks noChangeArrowheads="1"/>
            </p:cNvSpPr>
            <p:nvPr/>
          </p:nvSpPr>
          <p:spPr bwMode="auto">
            <a:xfrm>
              <a:off x="2342" y="3525"/>
              <a:ext cx="181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R tuples with b&gt;10</a:t>
              </a:r>
            </a:p>
            <a:p>
              <a:r>
                <a:rPr lang="en-US"/>
                <a:t>are ordered by their</a:t>
              </a:r>
            </a:p>
            <a:p>
              <a:r>
                <a:rPr lang="en-US"/>
                <a:t>a-values.</a:t>
              </a:r>
            </a:p>
          </p:txBody>
        </p:sp>
        <p:sp>
          <p:nvSpPr>
            <p:cNvPr id="40971" name="Rectangle 6"/>
            <p:cNvSpPr>
              <a:spLocks noChangeArrowheads="1"/>
            </p:cNvSpPr>
            <p:nvPr/>
          </p:nvSpPr>
          <p:spPr bwMode="auto">
            <a:xfrm>
              <a:off x="432" y="3360"/>
              <a:ext cx="1632" cy="336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2" name="Line 7"/>
            <p:cNvSpPr>
              <a:spLocks noChangeShapeType="1"/>
            </p:cNvSpPr>
            <p:nvPr/>
          </p:nvSpPr>
          <p:spPr bwMode="auto">
            <a:xfrm flipH="1" flipV="1">
              <a:off x="2064" y="369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676" name="Group 12"/>
          <p:cNvGrpSpPr>
            <a:grpSpLocks/>
          </p:cNvGrpSpPr>
          <p:nvPr/>
        </p:nvGrpSpPr>
        <p:grpSpPr bwMode="auto">
          <a:xfrm>
            <a:off x="762000" y="3581400"/>
            <a:ext cx="8382000" cy="1552575"/>
            <a:chOff x="480" y="2256"/>
            <a:chExt cx="5280" cy="978"/>
          </a:xfrm>
        </p:grpSpPr>
        <p:sp>
          <p:nvSpPr>
            <p:cNvPr id="40967" name="Rectangle 9"/>
            <p:cNvSpPr>
              <a:spLocks noChangeArrowheads="1"/>
            </p:cNvSpPr>
            <p:nvPr/>
          </p:nvSpPr>
          <p:spPr bwMode="auto">
            <a:xfrm>
              <a:off x="480" y="2640"/>
              <a:ext cx="1296" cy="336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Text Box 10"/>
            <p:cNvSpPr txBox="1">
              <a:spLocks noChangeArrowheads="1"/>
            </p:cNvSpPr>
            <p:nvPr/>
          </p:nvSpPr>
          <p:spPr bwMode="auto">
            <a:xfrm>
              <a:off x="3549" y="2256"/>
              <a:ext cx="2211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Then, the b-values</a:t>
              </a:r>
            </a:p>
            <a:p>
              <a:r>
                <a:rPr lang="en-US"/>
                <a:t>are extracted from these</a:t>
              </a:r>
            </a:p>
            <a:p>
              <a:r>
                <a:rPr lang="en-US"/>
                <a:t>tuples and printed in the</a:t>
              </a:r>
            </a:p>
            <a:p>
              <a:r>
                <a:rPr lang="en-US"/>
                <a:t>same order.</a:t>
              </a:r>
            </a:p>
          </p:txBody>
        </p:sp>
        <p:sp>
          <p:nvSpPr>
            <p:cNvPr id="40969" name="Line 11"/>
            <p:cNvSpPr>
              <a:spLocks noChangeShapeType="1"/>
            </p:cNvSpPr>
            <p:nvPr/>
          </p:nvSpPr>
          <p:spPr bwMode="auto">
            <a:xfrm flipH="1" flipV="1">
              <a:off x="1776" y="2928"/>
              <a:ext cx="177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AA3C3DB-4603-43E3-A7A2-AF2E6C5FC0F3}" type="slidenum">
              <a:rPr lang="en-US" sz="1400" smtClean="0">
                <a:latin typeface="Times New Roman" pitchFamily="18" charset="0"/>
              </a:rPr>
              <a:pPr/>
              <a:t>4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 Nodes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3962400"/>
          </a:xfrm>
        </p:spPr>
        <p:txBody>
          <a:bodyPr/>
          <a:lstStyle/>
          <a:p>
            <a:r>
              <a:rPr lang="en-US"/>
              <a:t>Formed by doc(URL) or document(URL).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doc(/usr/class/cs145/bars.xml)</a:t>
            </a:r>
          </a:p>
          <a:p>
            <a:r>
              <a:rPr lang="en-US"/>
              <a:t>All XPath (and XQuery) queries refer to a doc node, either explicitly or implicitly.</a:t>
            </a:r>
          </a:p>
          <a:p>
            <a:pPr lvl="1"/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key definitions in XML Schema have Xpath expressions that refer to the document described by the schema.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83B06D7-7573-4AD9-98DD-EDA9FD6BB66D}" type="slidenum">
              <a:rPr lang="en-US" sz="1400" smtClean="0">
                <a:latin typeface="Times New Roman" pitchFamily="18" charset="0"/>
              </a:rPr>
              <a:pPr/>
              <a:t>40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Predicates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153400" cy="4724400"/>
          </a:xfrm>
        </p:spPr>
        <p:txBody>
          <a:bodyPr/>
          <a:lstStyle/>
          <a:p>
            <a:r>
              <a:rPr lang="en-US"/>
              <a:t>Normally, conditions imply existential quantification.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/BARS/BAR[@name] means “all the bars that have a name.”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/BARS/BEER[@soldAt = ”JoesBar”] gives the set of beers that are sold at Joe’s Bar.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7F6DF74-713E-44AA-82CF-4FADB06B2E5A}" type="slidenum">
              <a:rPr lang="en-US" sz="1400" smtClean="0">
                <a:latin typeface="Times New Roman" pitchFamily="18" charset="0"/>
              </a:rPr>
              <a:pPr/>
              <a:t>41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Comparisons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 us produce the PRICE elements (from all bars) for all the beers that are sold by Joe’s Bar.</a:t>
            </a:r>
          </a:p>
          <a:p>
            <a:r>
              <a:rPr lang="en-US"/>
              <a:t>The output will be BBP elements with the names of the bar and beer as attributes and the price element as a subelement.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30CB206-E270-4CB4-8F56-B89D43A8407A}" type="slidenum">
              <a:rPr lang="en-US" sz="1400" smtClean="0">
                <a:latin typeface="Times New Roman" pitchFamily="18" charset="0"/>
              </a:rPr>
              <a:pPr/>
              <a:t>42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Create a triple for-loop, with variables ranging over all BEER elements, all BAR elements, and all PRICE elements within those BAR elements.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Check that the beer is sold at Joe’s Bar and that the name of the beer and </a:t>
            </a:r>
            <a:r>
              <a:rPr lang="en-US">
                <a:solidFill>
                  <a:srgbClr val="996600"/>
                </a:solidFill>
              </a:rPr>
              <a:t>theBeer</a:t>
            </a:r>
            <a:r>
              <a:rPr lang="en-US"/>
              <a:t> in the PRICE element match.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Construct the output element.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71C1BAE-07CF-434B-A970-EFB226C68C5A}" type="slidenum">
              <a:rPr lang="en-US" sz="1400" smtClean="0">
                <a:latin typeface="Times New Roman" pitchFamily="18" charset="0"/>
              </a:rPr>
              <a:pPr/>
              <a:t>43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Query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7848600" cy="44196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let $bars = doc(”bars.xml”)/BARS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for $beer in $bars/BEER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for $bar in $bars/BAR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for $price in $bar/PRICE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where $beer/@soldAt = ”JoesBar” and $price/@theBeer = $beer/@name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return &lt;BBP bar = {$bar/@name} beer = {$beer/@name}&gt;{$price}&lt;/BBP&gt;</a:t>
            </a:r>
          </a:p>
        </p:txBody>
      </p:sp>
      <p:grpSp>
        <p:nvGrpSpPr>
          <p:cNvPr id="81927" name="Group 7"/>
          <p:cNvGrpSpPr>
            <a:grpSpLocks/>
          </p:cNvGrpSpPr>
          <p:nvPr/>
        </p:nvGrpSpPr>
        <p:grpSpPr bwMode="auto">
          <a:xfrm>
            <a:off x="1828800" y="2667000"/>
            <a:ext cx="6505575" cy="1828800"/>
            <a:chOff x="1296" y="1680"/>
            <a:chExt cx="4098" cy="1152"/>
          </a:xfrm>
        </p:grpSpPr>
        <p:sp>
          <p:nvSpPr>
            <p:cNvPr id="45062" name="Text Box 4"/>
            <p:cNvSpPr txBox="1">
              <a:spLocks noChangeArrowheads="1"/>
            </p:cNvSpPr>
            <p:nvPr/>
          </p:nvSpPr>
          <p:spPr bwMode="auto">
            <a:xfrm>
              <a:off x="3984" y="1680"/>
              <a:ext cx="1410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True if ”JoesBar”</a:t>
              </a:r>
            </a:p>
            <a:p>
              <a:r>
                <a:rPr lang="en-US" sz="2000"/>
                <a:t>appears anywhere</a:t>
              </a:r>
            </a:p>
            <a:p>
              <a:r>
                <a:rPr lang="en-US" sz="2000"/>
                <a:t>in the sequence</a:t>
              </a:r>
            </a:p>
          </p:txBody>
        </p:sp>
        <p:sp>
          <p:nvSpPr>
            <p:cNvPr id="45063" name="Rectangle 5"/>
            <p:cNvSpPr>
              <a:spLocks noChangeArrowheads="1"/>
            </p:cNvSpPr>
            <p:nvPr/>
          </p:nvSpPr>
          <p:spPr bwMode="auto">
            <a:xfrm>
              <a:off x="1296" y="2544"/>
              <a:ext cx="3360" cy="288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4" name="Line 6"/>
            <p:cNvSpPr>
              <a:spLocks noChangeShapeType="1"/>
            </p:cNvSpPr>
            <p:nvPr/>
          </p:nvSpPr>
          <p:spPr bwMode="auto">
            <a:xfrm flipH="1">
              <a:off x="3888" y="2352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57A67B0-8F7F-4BCF-A746-A76DDF2C73FB}" type="slidenum">
              <a:rPr lang="en-US" sz="1400" smtClean="0">
                <a:latin typeface="Times New Roman" pitchFamily="18" charset="0"/>
              </a:rPr>
              <a:pPr/>
              <a:t>44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Strict Comparisons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require that the things being compared are sequences of only one element, use the Fortran comparison operators:</a:t>
            </a:r>
          </a:p>
          <a:p>
            <a:pPr lvl="1"/>
            <a:r>
              <a:rPr lang="en-US"/>
              <a:t>eq, ne, lt, le, gt, ge.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$beer/@soldAt eq ”JoesBar” is true only if Joe’s is the only bar selling the beer.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C9BCFD3-ACAD-4E44-9513-1E0D3200408D}" type="slidenum">
              <a:rPr lang="en-US" sz="1400" smtClean="0">
                <a:latin typeface="Times New Roman" pitchFamily="18" charset="0"/>
              </a:rPr>
              <a:pPr/>
              <a:t>45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Comparison of Elements and Values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an element is compared to a primitive value, the element is treated as its value, if that value is atomic.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</a:t>
            </a:r>
            <a:r>
              <a:rPr lang="en-US" sz="2800">
                <a:latin typeface="Courier New" pitchFamily="49" charset="0"/>
              </a:rPr>
              <a:t>/BARS/BAR[@name=”JoesBar”]/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PRICE[@theBeer=”Bud”] eq ”2.50”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is true if Joe charges $2.50 for Bud.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BE92A4F-D520-46B9-AA62-C794CE403395}" type="slidenum">
              <a:rPr lang="en-US" sz="1400" smtClean="0">
                <a:latin typeface="Times New Roman" pitchFamily="18" charset="0"/>
              </a:rPr>
              <a:pPr/>
              <a:t>46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Two Elements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It is insufficient that two elements look alike.</a:t>
            </a:r>
          </a:p>
          <a:p>
            <a:r>
              <a:rPr lang="en-US" sz="2800">
                <a:solidFill>
                  <a:srgbClr val="33CC33"/>
                </a:solidFill>
              </a:rPr>
              <a:t>Example</a:t>
            </a:r>
            <a:r>
              <a:rPr lang="en-US" sz="2800"/>
              <a:t>: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</a:t>
            </a:r>
            <a:r>
              <a:rPr lang="en-US" sz="2800">
                <a:latin typeface="Courier New" pitchFamily="49" charset="0"/>
              </a:rPr>
              <a:t>/BARS/BAR[@name=”JoesBar”]/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PRICE[@theBeer=”Bud”] eq /BARS/BAR[@name=”SuesBar”]/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PRICE[@theBeer=”Bud”]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is false, even if Joe and Sue charge the same for Bud.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3110B0C-EE99-4474-A9F8-68CAB5A2E2B1}" type="slidenum">
              <a:rPr lang="en-US" sz="1400" smtClean="0">
                <a:latin typeface="Times New Roman" pitchFamily="18" charset="0"/>
              </a:rPr>
              <a:pPr/>
              <a:t>47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Comparison of Elements – (2)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elements to be equal, they must be the same, physically, in the implied document.</a:t>
            </a:r>
          </a:p>
          <a:p>
            <a:r>
              <a:rPr lang="en-US">
                <a:solidFill>
                  <a:srgbClr val="3366FF"/>
                </a:solidFill>
              </a:rPr>
              <a:t>Subtlety</a:t>
            </a:r>
            <a:r>
              <a:rPr lang="en-US"/>
              <a:t>: elements are really pointers to sections of particular documents, not the text strings appearing in the section.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B4703EE-EEFF-46F3-BD2D-69EF2272E23B}" type="slidenum">
              <a:rPr lang="en-US" sz="1400" smtClean="0">
                <a:latin typeface="Times New Roman" pitchFamily="18" charset="0"/>
              </a:rPr>
              <a:pPr/>
              <a:t>48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Data From Elements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Suppose we want to compare the values of elements, rather than their location in documents.</a:t>
            </a:r>
          </a:p>
          <a:p>
            <a:r>
              <a:rPr lang="en-US"/>
              <a:t>To extract just the value (e.g., the price itself) from an element </a:t>
            </a:r>
            <a:r>
              <a:rPr lang="en-US" i="1"/>
              <a:t>E</a:t>
            </a:r>
            <a:r>
              <a:rPr lang="en-US"/>
              <a:t>, use data(</a:t>
            </a:r>
            <a:r>
              <a:rPr lang="en-US" i="1"/>
              <a:t>E</a:t>
            </a:r>
            <a:r>
              <a:rPr lang="en-US"/>
              <a:t> ).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C692E9F-2201-4121-A9E6-F413CD5F3CF7}" type="slidenum">
              <a:rPr lang="en-US" sz="1400" smtClean="0">
                <a:latin typeface="Times New Roman" pitchFamily="18" charset="0"/>
              </a:rPr>
              <a:pPr/>
              <a:t>49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data()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267200"/>
          </a:xfrm>
        </p:spPr>
        <p:txBody>
          <a:bodyPr/>
          <a:lstStyle/>
          <a:p>
            <a:r>
              <a:rPr lang="en-US"/>
              <a:t>Suppose we want to modify the return for </a:t>
            </a:r>
            <a:r>
              <a:rPr lang="en-US">
                <a:solidFill>
                  <a:srgbClr val="996600"/>
                </a:solidFill>
              </a:rPr>
              <a:t>“find the prices of beers at bars that sell a beer Joe sells”</a:t>
            </a:r>
            <a:r>
              <a:rPr lang="en-US"/>
              <a:t> to produce an empty BBP element with price as one of its attributes.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return &lt;BBP bar = {$bar/@name} beer = {$beer/@name} price = {data($price)} /&gt;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40746D5-2D7A-4654-92FA-70050991B642}" type="slidenum">
              <a:rPr lang="en-US" sz="1400" smtClean="0">
                <a:latin typeface="Times New Roman" pitchFamily="18" charset="0"/>
              </a:rPr>
              <a:pPr/>
              <a:t>5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DTD for Running Example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400"/>
              <a:t>&lt;!DOCTYPE BARS [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	&lt;!ELEMENT BARS (BAR*, BEER*)&gt;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	&lt;!ELEMENT BAR (PRICE+)&gt;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		&lt;!ATTLIST BAR name ID #REQUIRED&gt;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	&lt;!ELEMENT PRICE (#PCDATA)&gt;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		&lt;!ATTLIST PRICE theBeer IDREF #REQUIRED&gt;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	&lt;!ELEMENT BEER EMPTY&gt;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		&lt;!ATTLIST BEER name ID #REQUIRED&gt;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		&lt;!ATTLIST BEER soldBy IDREFS #IMPLIED&gt;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]&gt;</a:t>
            </a:r>
          </a:p>
          <a:p>
            <a:pPr>
              <a:buFont typeface="Monotype Sorts" pitchFamily="2" charset="2"/>
              <a:buNone/>
            </a:pPr>
            <a:endParaRPr lang="en-US" sz="2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705A866-81DB-4477-99BA-DB4C829ACBCF}" type="slidenum">
              <a:rPr lang="en-US" sz="1400" smtClean="0">
                <a:latin typeface="Times New Roman" pitchFamily="18" charset="0"/>
              </a:rPr>
              <a:pPr/>
              <a:t>50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Eliminating Duplicates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function </a:t>
            </a:r>
            <a:r>
              <a:rPr lang="en-US">
                <a:latin typeface="Courier New" pitchFamily="49" charset="0"/>
              </a:rPr>
              <a:t>distinct-values</a:t>
            </a:r>
            <a:r>
              <a:rPr lang="en-US"/>
              <a:t> applied to a sequence.</a:t>
            </a:r>
          </a:p>
          <a:p>
            <a:r>
              <a:rPr lang="en-US">
                <a:solidFill>
                  <a:srgbClr val="3366FF"/>
                </a:solidFill>
              </a:rPr>
              <a:t>Subtlety</a:t>
            </a:r>
            <a:r>
              <a:rPr lang="en-US"/>
              <a:t>: this function strips tags away from elements and compares the string values.</a:t>
            </a:r>
          </a:p>
          <a:p>
            <a:pPr lvl="1"/>
            <a:r>
              <a:rPr lang="en-US"/>
              <a:t>But it doesn’t restore the tags in the result.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A1BC350-91C4-40AD-A808-D3F0F571B45D}" type="slidenum">
              <a:rPr lang="en-US" sz="1400" smtClean="0">
                <a:latin typeface="Times New Roman" pitchFamily="18" charset="0"/>
              </a:rPr>
              <a:pPr/>
              <a:t>51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All the Distinct Prices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return distinct-values(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let $bars = doc(”bars.xml”)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return $bars/BARS/BAR/PRICE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)</a:t>
            </a:r>
          </a:p>
        </p:txBody>
      </p:sp>
      <p:grpSp>
        <p:nvGrpSpPr>
          <p:cNvPr id="90120" name="Group 8"/>
          <p:cNvGrpSpPr>
            <a:grpSpLocks/>
          </p:cNvGrpSpPr>
          <p:nvPr/>
        </p:nvGrpSpPr>
        <p:grpSpPr bwMode="auto">
          <a:xfrm>
            <a:off x="1066800" y="2590800"/>
            <a:ext cx="6858000" cy="3338513"/>
            <a:chOff x="672" y="1632"/>
            <a:chExt cx="4320" cy="2103"/>
          </a:xfrm>
        </p:grpSpPr>
        <p:sp>
          <p:nvSpPr>
            <p:cNvPr id="53254" name="Rectangle 5"/>
            <p:cNvSpPr>
              <a:spLocks noChangeArrowheads="1"/>
            </p:cNvSpPr>
            <p:nvPr/>
          </p:nvSpPr>
          <p:spPr bwMode="auto">
            <a:xfrm>
              <a:off x="672" y="1632"/>
              <a:ext cx="4320" cy="67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5" name="Text Box 6"/>
            <p:cNvSpPr txBox="1">
              <a:spLocks noChangeArrowheads="1"/>
            </p:cNvSpPr>
            <p:nvPr/>
          </p:nvSpPr>
          <p:spPr bwMode="auto">
            <a:xfrm>
              <a:off x="1862" y="2757"/>
              <a:ext cx="2174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Remember: XQuery is</a:t>
              </a:r>
            </a:p>
            <a:p>
              <a:r>
                <a:rPr lang="en-US"/>
                <a:t>an expression language.</a:t>
              </a:r>
            </a:p>
            <a:p>
              <a:r>
                <a:rPr lang="en-US"/>
                <a:t>A query can appear any</a:t>
              </a:r>
            </a:p>
            <a:p>
              <a:r>
                <a:rPr lang="en-US"/>
                <a:t>place a value can.</a:t>
              </a:r>
            </a:p>
          </p:txBody>
        </p:sp>
        <p:sp>
          <p:nvSpPr>
            <p:cNvPr id="53256" name="Line 7"/>
            <p:cNvSpPr>
              <a:spLocks noChangeShapeType="1"/>
            </p:cNvSpPr>
            <p:nvPr/>
          </p:nvSpPr>
          <p:spPr bwMode="auto">
            <a:xfrm flipV="1">
              <a:off x="2784" y="230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46F78D6-1665-4AE6-B3CA-502CD2C3D858}" type="slidenum">
              <a:rPr lang="en-US" sz="1400" smtClean="0">
                <a:latin typeface="Times New Roman" pitchFamily="18" charset="0"/>
              </a:rPr>
              <a:pPr/>
              <a:t>52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Effective Boolean Values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The </a:t>
            </a:r>
            <a:r>
              <a:rPr lang="en-US" i="1">
                <a:solidFill>
                  <a:srgbClr val="FF0066"/>
                </a:solidFill>
              </a:rPr>
              <a:t>effective boolean value</a:t>
            </a:r>
            <a:r>
              <a:rPr lang="en-US"/>
              <a:t>  (EBV) of an expression is: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The actual value if the expression is of type boolean.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FALSE if the expression evaluates to 0, ”” [the empty string], or () [the empty sequence].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TRUE otherwise.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2395A53-F596-433B-97B7-1E405B3CACD2}" type="slidenum">
              <a:rPr lang="en-US" sz="1400" smtClean="0">
                <a:latin typeface="Times New Roman" pitchFamily="18" charset="0"/>
              </a:rPr>
              <a:pPr/>
              <a:t>53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EBV Examples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@name=”JoesBar” has EBV TRUE or FALSE, depending on whether the name attribute is ”JoesBar”.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/BARS/BAR[@name=”GoldenRail”] has EBV TRUE if some bar is named the Golden Rail, and FALSE if there is no such bar.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D5CEEBC-509F-468C-9180-61C16A28F186}" type="slidenum">
              <a:rPr lang="en-US" sz="1400" smtClean="0">
                <a:latin typeface="Times New Roman" pitchFamily="18" charset="0"/>
              </a:rPr>
              <a:pPr/>
              <a:t>54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Boolean Operators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91000"/>
          </a:xfrm>
        </p:spPr>
        <p:txBody>
          <a:bodyPr/>
          <a:lstStyle/>
          <a:p>
            <a:pPr marL="609600" indent="-609600"/>
            <a:r>
              <a:rPr lang="en-US" i="1"/>
              <a:t>E</a:t>
            </a:r>
            <a:r>
              <a:rPr lang="en-US" baseline="-25000"/>
              <a:t>1</a:t>
            </a:r>
            <a:r>
              <a:rPr lang="en-US"/>
              <a:t> and </a:t>
            </a:r>
            <a:r>
              <a:rPr lang="en-US" i="1"/>
              <a:t>E</a:t>
            </a:r>
            <a:r>
              <a:rPr lang="en-US" baseline="-25000"/>
              <a:t>2</a:t>
            </a:r>
            <a:r>
              <a:rPr lang="en-US"/>
              <a:t>, </a:t>
            </a:r>
            <a:r>
              <a:rPr lang="en-US" i="1"/>
              <a:t>E</a:t>
            </a:r>
            <a:r>
              <a:rPr lang="en-US" baseline="-25000"/>
              <a:t>1</a:t>
            </a:r>
            <a:r>
              <a:rPr lang="en-US"/>
              <a:t> or </a:t>
            </a:r>
            <a:r>
              <a:rPr lang="en-US" i="1"/>
              <a:t>E</a:t>
            </a:r>
            <a:r>
              <a:rPr lang="en-US" baseline="-25000"/>
              <a:t>2</a:t>
            </a:r>
            <a:r>
              <a:rPr lang="en-US"/>
              <a:t>, not(</a:t>
            </a:r>
            <a:r>
              <a:rPr lang="en-US" i="1"/>
              <a:t>E </a:t>
            </a:r>
            <a:r>
              <a:rPr lang="en-US"/>
              <a:t>), apply to any expressions.</a:t>
            </a:r>
          </a:p>
          <a:p>
            <a:pPr marL="609600" indent="-609600"/>
            <a:r>
              <a:rPr lang="en-US"/>
              <a:t>Take EBV’s of the expressions first.</a:t>
            </a:r>
          </a:p>
          <a:p>
            <a:pPr marL="609600" indent="-609600"/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not(3 eq 5 or 0) has value TRUE.</a:t>
            </a:r>
          </a:p>
          <a:p>
            <a:pPr marL="609600" indent="-609600"/>
            <a:r>
              <a:rPr lang="en-US"/>
              <a:t>Also: true() and false() are functions that return values TRUE and FALSE.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D133E02-5D06-4F19-A54E-BCF948F8817D}" type="slidenum">
              <a:rPr lang="en-US" sz="1400" smtClean="0">
                <a:latin typeface="Times New Roman" pitchFamily="18" charset="0"/>
              </a:rPr>
              <a:pPr/>
              <a:t>55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Branching Expressions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(</a:t>
            </a:r>
            <a:r>
              <a:rPr lang="en-US" i="1"/>
              <a:t>E</a:t>
            </a:r>
            <a:r>
              <a:rPr lang="en-US" baseline="-25000"/>
              <a:t>1</a:t>
            </a:r>
            <a:r>
              <a:rPr lang="en-US"/>
              <a:t>) then </a:t>
            </a:r>
            <a:r>
              <a:rPr lang="en-US" i="1"/>
              <a:t>E</a:t>
            </a:r>
            <a:r>
              <a:rPr lang="en-US" baseline="-25000"/>
              <a:t>2</a:t>
            </a:r>
            <a:r>
              <a:rPr lang="en-US"/>
              <a:t> else </a:t>
            </a:r>
            <a:r>
              <a:rPr lang="en-US" i="1"/>
              <a:t>E</a:t>
            </a:r>
            <a:r>
              <a:rPr lang="en-US" baseline="-25000"/>
              <a:t>3</a:t>
            </a:r>
            <a:r>
              <a:rPr lang="en-US"/>
              <a:t> is evaluated by:</a:t>
            </a:r>
          </a:p>
          <a:p>
            <a:pPr lvl="1"/>
            <a:r>
              <a:rPr lang="en-US"/>
              <a:t> Compute the EBV of </a:t>
            </a:r>
            <a:r>
              <a:rPr lang="en-US" i="1"/>
              <a:t>E</a:t>
            </a:r>
            <a:r>
              <a:rPr lang="en-US" baseline="-25000"/>
              <a:t>1</a:t>
            </a:r>
            <a:r>
              <a:rPr lang="en-US"/>
              <a:t>.</a:t>
            </a:r>
          </a:p>
          <a:p>
            <a:pPr lvl="1"/>
            <a:r>
              <a:rPr lang="en-US"/>
              <a:t>If true, the result is </a:t>
            </a:r>
            <a:r>
              <a:rPr lang="en-US" i="1"/>
              <a:t>E</a:t>
            </a:r>
            <a:r>
              <a:rPr lang="en-US" baseline="-25000"/>
              <a:t>2</a:t>
            </a:r>
            <a:r>
              <a:rPr lang="en-US"/>
              <a:t>; else the result is </a:t>
            </a:r>
            <a:r>
              <a:rPr lang="en-US" i="1"/>
              <a:t>E</a:t>
            </a:r>
            <a:r>
              <a:rPr lang="en-US" baseline="-25000"/>
              <a:t>3</a:t>
            </a:r>
            <a:r>
              <a:rPr lang="en-US"/>
              <a:t>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the PRICE subelements of $bar, provided that bar is Joe’s.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if($bar/@name eq ”JoesBar”)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then $bar/PRICE else ()</a:t>
            </a:r>
          </a:p>
        </p:txBody>
      </p:sp>
      <p:grpSp>
        <p:nvGrpSpPr>
          <p:cNvPr id="92168" name="Group 8"/>
          <p:cNvGrpSpPr>
            <a:grpSpLocks/>
          </p:cNvGrpSpPr>
          <p:nvPr/>
        </p:nvGrpSpPr>
        <p:grpSpPr bwMode="auto">
          <a:xfrm>
            <a:off x="3946525" y="5334000"/>
            <a:ext cx="4105275" cy="1389063"/>
            <a:chOff x="2486" y="3360"/>
            <a:chExt cx="2586" cy="875"/>
          </a:xfrm>
        </p:grpSpPr>
        <p:sp>
          <p:nvSpPr>
            <p:cNvPr id="57350" name="Text Box 5"/>
            <p:cNvSpPr txBox="1">
              <a:spLocks noChangeArrowheads="1"/>
            </p:cNvSpPr>
            <p:nvPr/>
          </p:nvSpPr>
          <p:spPr bwMode="auto">
            <a:xfrm>
              <a:off x="2486" y="3717"/>
              <a:ext cx="258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Empty sequence.  Note there</a:t>
              </a:r>
            </a:p>
            <a:p>
              <a:r>
                <a:rPr lang="en-US"/>
                <a:t>is no if-then expression.</a:t>
              </a:r>
            </a:p>
          </p:txBody>
        </p:sp>
        <p:sp>
          <p:nvSpPr>
            <p:cNvPr id="57351" name="Rectangle 6"/>
            <p:cNvSpPr>
              <a:spLocks noChangeArrowheads="1"/>
            </p:cNvSpPr>
            <p:nvPr/>
          </p:nvSpPr>
          <p:spPr bwMode="auto">
            <a:xfrm>
              <a:off x="3744" y="3360"/>
              <a:ext cx="288" cy="28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2" name="Line 7"/>
            <p:cNvSpPr>
              <a:spLocks noChangeShapeType="1"/>
            </p:cNvSpPr>
            <p:nvPr/>
          </p:nvSpPr>
          <p:spPr bwMode="auto">
            <a:xfrm flipV="1">
              <a:off x="3600" y="3648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9682EF4-5B83-47B9-9D69-8E832D738242}" type="slidenum">
              <a:rPr lang="en-US" sz="1400" smtClean="0">
                <a:latin typeface="Times New Roman" pitchFamily="18" charset="0"/>
              </a:rPr>
              <a:pPr/>
              <a:t>56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Quantifier Expressions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solidFill>
                  <a:srgbClr val="996600"/>
                </a:solidFill>
              </a:rPr>
              <a:t>some $x in </a:t>
            </a:r>
            <a:r>
              <a:rPr lang="en-US" i="1">
                <a:solidFill>
                  <a:srgbClr val="996600"/>
                </a:solidFill>
              </a:rPr>
              <a:t>E</a:t>
            </a:r>
            <a:r>
              <a:rPr lang="en-US" baseline="-25000">
                <a:solidFill>
                  <a:srgbClr val="996600"/>
                </a:solidFill>
              </a:rPr>
              <a:t>1</a:t>
            </a:r>
            <a:r>
              <a:rPr lang="en-US">
                <a:solidFill>
                  <a:srgbClr val="996600"/>
                </a:solidFill>
              </a:rPr>
              <a:t> satisfies </a:t>
            </a:r>
            <a:r>
              <a:rPr lang="en-US" i="1">
                <a:solidFill>
                  <a:srgbClr val="996600"/>
                </a:solidFill>
              </a:rPr>
              <a:t>E</a:t>
            </a:r>
            <a:r>
              <a:rPr lang="en-US" baseline="-25000">
                <a:solidFill>
                  <a:srgbClr val="996600"/>
                </a:solidFill>
              </a:rPr>
              <a:t>2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/>
              <a:t>Evaluate the sequence </a:t>
            </a:r>
            <a:r>
              <a:rPr lang="en-US" i="1"/>
              <a:t>E</a:t>
            </a:r>
            <a:r>
              <a:rPr lang="en-US" baseline="-25000"/>
              <a:t>1</a:t>
            </a:r>
            <a:r>
              <a:rPr lang="en-US"/>
              <a:t>.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/>
              <a:t>Let $x (any variable) be each item in the sequence, and evaluate </a:t>
            </a:r>
            <a:r>
              <a:rPr lang="en-US" i="1"/>
              <a:t>E</a:t>
            </a:r>
            <a:r>
              <a:rPr lang="en-US" baseline="-25000"/>
              <a:t>2</a:t>
            </a:r>
            <a:r>
              <a:rPr lang="en-US"/>
              <a:t>.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/>
              <a:t>Return TRUE if </a:t>
            </a:r>
            <a:r>
              <a:rPr lang="en-US" i="1"/>
              <a:t>E</a:t>
            </a:r>
            <a:r>
              <a:rPr lang="en-US" baseline="-25000"/>
              <a:t>2</a:t>
            </a:r>
            <a:r>
              <a:rPr lang="en-US"/>
              <a:t> has EBV TRUE for at least one $x.</a:t>
            </a:r>
          </a:p>
          <a:p>
            <a:pPr marL="609600" indent="-609600">
              <a:lnSpc>
                <a:spcPct val="90000"/>
              </a:lnSpc>
            </a:pPr>
            <a:r>
              <a:rPr lang="en-US"/>
              <a:t>Analogously: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solidFill>
                  <a:srgbClr val="996600"/>
                </a:solidFill>
              </a:rPr>
              <a:t>every $x in </a:t>
            </a:r>
            <a:r>
              <a:rPr lang="en-US" i="1">
                <a:solidFill>
                  <a:srgbClr val="996600"/>
                </a:solidFill>
              </a:rPr>
              <a:t>E</a:t>
            </a:r>
            <a:r>
              <a:rPr lang="en-US" baseline="-25000">
                <a:solidFill>
                  <a:srgbClr val="996600"/>
                </a:solidFill>
              </a:rPr>
              <a:t>1</a:t>
            </a:r>
            <a:r>
              <a:rPr lang="en-US">
                <a:solidFill>
                  <a:srgbClr val="996600"/>
                </a:solidFill>
              </a:rPr>
              <a:t> satisfies </a:t>
            </a:r>
            <a:r>
              <a:rPr lang="en-US" i="1">
                <a:solidFill>
                  <a:srgbClr val="996600"/>
                </a:solidFill>
              </a:rPr>
              <a:t>E</a:t>
            </a:r>
            <a:r>
              <a:rPr lang="en-US" baseline="-25000">
                <a:solidFill>
                  <a:srgbClr val="996600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A6537C5-5840-4FB2-9FF0-7C11D63BFE5D}" type="slidenum">
              <a:rPr lang="en-US" sz="1400" smtClean="0">
                <a:latin typeface="Times New Roman" pitchFamily="18" charset="0"/>
              </a:rPr>
              <a:pPr/>
              <a:t>57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Some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r>
              <a:rPr lang="en-US"/>
              <a:t>The bars that sell at least one beer for less than $2.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for $bar in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doc(”bars.xml”)/BARS/BAR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where some $p in $bar/PRICE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satisfies $p &lt; 2.00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return $bar/@name </a:t>
            </a:r>
          </a:p>
        </p:txBody>
      </p:sp>
      <p:grpSp>
        <p:nvGrpSpPr>
          <p:cNvPr id="96263" name="Group 7"/>
          <p:cNvGrpSpPr>
            <a:grpSpLocks/>
          </p:cNvGrpSpPr>
          <p:nvPr/>
        </p:nvGrpSpPr>
        <p:grpSpPr bwMode="auto">
          <a:xfrm>
            <a:off x="685800" y="4283075"/>
            <a:ext cx="7064375" cy="2574925"/>
            <a:chOff x="432" y="2352"/>
            <a:chExt cx="4450" cy="1622"/>
          </a:xfrm>
        </p:grpSpPr>
        <p:sp>
          <p:nvSpPr>
            <p:cNvPr id="59398" name="Rectangle 4"/>
            <p:cNvSpPr>
              <a:spLocks noChangeArrowheads="1"/>
            </p:cNvSpPr>
            <p:nvPr/>
          </p:nvSpPr>
          <p:spPr bwMode="auto">
            <a:xfrm>
              <a:off x="432" y="2352"/>
              <a:ext cx="4368" cy="6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9" name="Text Box 5"/>
            <p:cNvSpPr txBox="1">
              <a:spLocks noChangeArrowheads="1"/>
            </p:cNvSpPr>
            <p:nvPr/>
          </p:nvSpPr>
          <p:spPr bwMode="auto">
            <a:xfrm>
              <a:off x="1920" y="3456"/>
              <a:ext cx="296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>
                  <a:solidFill>
                    <a:srgbClr val="3366FF"/>
                  </a:solidFill>
                </a:rPr>
                <a:t>Notice</a:t>
              </a:r>
              <a:r>
                <a:rPr lang="en-US"/>
                <a:t>: where $bar/PRICE &lt; 2.00</a:t>
              </a:r>
            </a:p>
            <a:p>
              <a:r>
                <a:rPr lang="en-US"/>
                <a:t>would work as well.</a:t>
              </a:r>
            </a:p>
          </p:txBody>
        </p:sp>
        <p:sp>
          <p:nvSpPr>
            <p:cNvPr id="59400" name="Line 6"/>
            <p:cNvSpPr>
              <a:spLocks noChangeShapeType="1"/>
            </p:cNvSpPr>
            <p:nvPr/>
          </p:nvSpPr>
          <p:spPr bwMode="auto">
            <a:xfrm flipV="1">
              <a:off x="3312" y="2976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0B23AF3-5265-4B28-85A3-E735B5340BF6}" type="slidenum">
              <a:rPr lang="en-US" sz="1400" smtClean="0">
                <a:latin typeface="Times New Roman" pitchFamily="18" charset="0"/>
              </a:rPr>
              <a:pPr/>
              <a:t>58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Every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r>
              <a:rPr lang="en-US"/>
              <a:t>The bars that sell no beer for more than $5.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for $bar in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doc(”bars.xml”)/BARS/BAR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where every $p in $bar/PRICE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satisfies $p &lt;= 5.00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return $bar/@name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43DC42E-6E82-4736-92C8-A57B073B05E0}" type="slidenum">
              <a:rPr lang="en-US" sz="1400" smtClean="0">
                <a:latin typeface="Times New Roman" pitchFamily="18" charset="0"/>
              </a:rPr>
              <a:pPr/>
              <a:t>59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 Order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/>
              <a:t>Comparison by document order: &lt;&lt; and &gt;&gt;.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$d/BARS/BEER[@name=”Bud”] &lt;&lt; $d/BARS/BEER[@name=”Miller”] is true iff the Bud element appears before the Miller element in the document $d.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6D6F33A-89C0-4854-8276-3A8A76598575}" type="slidenum">
              <a:rPr lang="en-US" sz="1400" smtClean="0">
                <a:latin typeface="Times New Roman" pitchFamily="18" charset="0"/>
              </a:rPr>
              <a:pPr/>
              <a:t>6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 Document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/>
              <a:t>&lt;BARS&gt;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&lt;BAR name = ”JoesBar”&gt;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&lt;PRICE theBeer = ”Bud”&gt;2.50&lt;/PRICE&gt;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&lt;PRICE theBeer = ”Miller”&gt;3.00&lt;/PRICE&gt;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&lt;/BAR&gt; …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&lt;BEER name = ”Bud” soldBy = ”JoesBar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SuesBar … ”/&gt; …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&lt;/BARS&gt;</a:t>
            </a:r>
          </a:p>
          <a:p>
            <a:pPr>
              <a:buFont typeface="Monotype Sorts" pitchFamily="2" charset="2"/>
              <a:buNone/>
            </a:pPr>
            <a:endParaRPr lang="en-US" sz="2800"/>
          </a:p>
        </p:txBody>
      </p:sp>
      <p:grpSp>
        <p:nvGrpSpPr>
          <p:cNvPr id="12296" name="Group 8"/>
          <p:cNvGrpSpPr>
            <a:grpSpLocks/>
          </p:cNvGrpSpPr>
          <p:nvPr/>
        </p:nvGrpSpPr>
        <p:grpSpPr bwMode="auto">
          <a:xfrm>
            <a:off x="1068388" y="1752600"/>
            <a:ext cx="7800975" cy="2741613"/>
            <a:chOff x="673" y="1104"/>
            <a:chExt cx="4914" cy="1727"/>
          </a:xfrm>
        </p:grpSpPr>
        <p:sp>
          <p:nvSpPr>
            <p:cNvPr id="7179" name="AutoShape 5"/>
            <p:cNvSpPr>
              <a:spLocks noChangeArrowheads="1"/>
            </p:cNvSpPr>
            <p:nvPr/>
          </p:nvSpPr>
          <p:spPr bwMode="auto">
            <a:xfrm rot="-5393473">
              <a:off x="2350" y="-148"/>
              <a:ext cx="1302" cy="4656"/>
            </a:xfrm>
            <a:custGeom>
              <a:avLst/>
              <a:gdLst>
                <a:gd name="T0" fmla="*/ 73 w 21600"/>
                <a:gd name="T1" fmla="*/ 502 h 21600"/>
                <a:gd name="T2" fmla="*/ 39 w 21600"/>
                <a:gd name="T3" fmla="*/ 1004 h 21600"/>
                <a:gd name="T4" fmla="*/ 5 w 21600"/>
                <a:gd name="T5" fmla="*/ 502 h 21600"/>
                <a:gd name="T6" fmla="*/ 3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252 w 21600"/>
                <a:gd name="T13" fmla="*/ 3252 h 21600"/>
                <a:gd name="T14" fmla="*/ 18348 w 21600"/>
                <a:gd name="T15" fmla="*/ 183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908" y="21600"/>
                  </a:lnTo>
                  <a:lnTo>
                    <a:pt x="18692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Text Box 6"/>
            <p:cNvSpPr txBox="1">
              <a:spLocks noChangeArrowheads="1"/>
            </p:cNvSpPr>
            <p:nvPr/>
          </p:nvSpPr>
          <p:spPr bwMode="auto">
            <a:xfrm>
              <a:off x="4032" y="1104"/>
              <a:ext cx="15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An element node</a:t>
              </a:r>
            </a:p>
          </p:txBody>
        </p:sp>
        <p:sp>
          <p:nvSpPr>
            <p:cNvPr id="7181" name="Line 7"/>
            <p:cNvSpPr>
              <a:spLocks noChangeShapeType="1"/>
            </p:cNvSpPr>
            <p:nvPr/>
          </p:nvSpPr>
          <p:spPr bwMode="auto">
            <a:xfrm flipH="1">
              <a:off x="4560" y="139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00" name="Group 12"/>
          <p:cNvGrpSpPr>
            <a:grpSpLocks/>
          </p:cNvGrpSpPr>
          <p:nvPr/>
        </p:nvGrpSpPr>
        <p:grpSpPr bwMode="auto">
          <a:xfrm>
            <a:off x="2286000" y="4572000"/>
            <a:ext cx="5048250" cy="1295400"/>
            <a:chOff x="1440" y="2880"/>
            <a:chExt cx="3180" cy="816"/>
          </a:xfrm>
        </p:grpSpPr>
        <p:sp>
          <p:nvSpPr>
            <p:cNvPr id="7176" name="Rectangle 9"/>
            <p:cNvSpPr>
              <a:spLocks noChangeArrowheads="1"/>
            </p:cNvSpPr>
            <p:nvPr/>
          </p:nvSpPr>
          <p:spPr bwMode="auto">
            <a:xfrm>
              <a:off x="1440" y="2880"/>
              <a:ext cx="1440" cy="288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Text Box 10"/>
            <p:cNvSpPr txBox="1">
              <a:spLocks noChangeArrowheads="1"/>
            </p:cNvSpPr>
            <p:nvPr/>
          </p:nvSpPr>
          <p:spPr bwMode="auto">
            <a:xfrm>
              <a:off x="3024" y="3408"/>
              <a:ext cx="15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An attribute node</a:t>
              </a:r>
            </a:p>
          </p:txBody>
        </p:sp>
        <p:sp>
          <p:nvSpPr>
            <p:cNvPr id="7178" name="Line 11"/>
            <p:cNvSpPr>
              <a:spLocks noChangeShapeType="1"/>
            </p:cNvSpPr>
            <p:nvPr/>
          </p:nvSpPr>
          <p:spPr bwMode="auto">
            <a:xfrm flipH="1" flipV="1">
              <a:off x="2880" y="316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2209800" y="6035675"/>
            <a:ext cx="46720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Document node is all of this, plus</a:t>
            </a:r>
          </a:p>
          <a:p>
            <a:r>
              <a:rPr lang="en-US"/>
              <a:t>the header ( &lt;? xml version… 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1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B1287C0-0FCB-40DC-9695-D0025511B92F}" type="slidenum">
              <a:rPr lang="en-US" sz="1400" smtClean="0">
                <a:latin typeface="Times New Roman" pitchFamily="18" charset="0"/>
              </a:rPr>
              <a:pPr/>
              <a:t>60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Operators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union</a:t>
            </a:r>
            <a:r>
              <a:rPr lang="en-US"/>
              <a:t>, </a:t>
            </a:r>
            <a:r>
              <a:rPr lang="en-US">
                <a:solidFill>
                  <a:srgbClr val="33CC33"/>
                </a:solidFill>
              </a:rPr>
              <a:t>intersect</a:t>
            </a:r>
            <a:r>
              <a:rPr lang="en-US"/>
              <a:t>, </a:t>
            </a:r>
            <a:r>
              <a:rPr lang="en-US">
                <a:solidFill>
                  <a:srgbClr val="33CC33"/>
                </a:solidFill>
              </a:rPr>
              <a:t>except</a:t>
            </a:r>
            <a:r>
              <a:rPr lang="en-US"/>
              <a:t> operate on sequences of nodes.</a:t>
            </a:r>
          </a:p>
          <a:p>
            <a:pPr lvl="1"/>
            <a:r>
              <a:rPr lang="en-US"/>
              <a:t>Meanings analogous to SQL.</a:t>
            </a:r>
          </a:p>
          <a:p>
            <a:pPr lvl="1"/>
            <a:r>
              <a:rPr lang="en-US"/>
              <a:t>Result eliminates duplicates.</a:t>
            </a:r>
          </a:p>
          <a:p>
            <a:pPr lvl="1"/>
            <a:r>
              <a:rPr lang="en-US"/>
              <a:t>Result appears in document order.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C9C495D-FC9D-4C02-9973-3B3011B78887}" type="slidenum">
              <a:rPr lang="en-US" sz="1400" smtClean="0">
                <a:latin typeface="Times New Roman" pitchFamily="18" charset="0"/>
              </a:rPr>
              <a:pPr/>
              <a:t>61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XSLT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/>
              <a:t>XSLT (</a:t>
            </a:r>
            <a:r>
              <a:rPr lang="en-US" i="1">
                <a:solidFill>
                  <a:srgbClr val="FF0066"/>
                </a:solidFill>
              </a:rPr>
              <a:t>extensible stylesheet language – transforms</a:t>
            </a:r>
            <a:r>
              <a:rPr lang="en-US"/>
              <a:t> ) is another language to process XML documents.</a:t>
            </a:r>
          </a:p>
          <a:p>
            <a:r>
              <a:rPr lang="en-US"/>
              <a:t>Originally intended as a presentation language: transform XML into an HTML page that could be displayed.</a:t>
            </a:r>
          </a:p>
          <a:p>
            <a:r>
              <a:rPr lang="en-US"/>
              <a:t>It can also transform XML -&gt; XML, thus serving as a query language.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CB2849D-41F6-46FF-AA13-9203190FFDFC}" type="slidenum">
              <a:rPr lang="en-US" sz="1400" smtClean="0">
                <a:latin typeface="Times New Roman" pitchFamily="18" charset="0"/>
              </a:rPr>
              <a:pPr/>
              <a:t>62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XSLT Programs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Like XML Schema, an XSLT program is itself an XML document.</a:t>
            </a:r>
          </a:p>
          <a:p>
            <a:r>
              <a:rPr lang="en-US"/>
              <a:t>XSLT has a special namespace of tags, usually indicated by </a:t>
            </a:r>
            <a:r>
              <a:rPr lang="en-US">
                <a:solidFill>
                  <a:srgbClr val="996600"/>
                </a:solidFill>
              </a:rPr>
              <a:t>xsl: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853D1C-80B6-438B-BB12-537CF340E84E}" type="slidenum">
              <a:rPr lang="en-US" sz="1400" smtClean="0">
                <a:latin typeface="Times New Roman" pitchFamily="18" charset="0"/>
              </a:rPr>
              <a:pPr/>
              <a:t>63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Templates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/>
              <a:t>The </a:t>
            </a:r>
            <a:r>
              <a:rPr lang="en-US">
                <a:solidFill>
                  <a:srgbClr val="996600"/>
                </a:solidFill>
              </a:rPr>
              <a:t>xsl:template</a:t>
            </a:r>
            <a:r>
              <a:rPr lang="en-US"/>
              <a:t> element describes a set of elements (of the document being processed) and what should be done with them.</a:t>
            </a:r>
          </a:p>
          <a:p>
            <a:r>
              <a:rPr lang="en-US"/>
              <a:t>The form: &lt;xsl:template match = </a:t>
            </a:r>
            <a:r>
              <a:rPr lang="en-US" i="1"/>
              <a:t>path </a:t>
            </a:r>
            <a:r>
              <a:rPr lang="en-US"/>
              <a:t>&gt; … &lt;/xsl:template&gt;</a:t>
            </a:r>
          </a:p>
        </p:txBody>
      </p:sp>
      <p:grpSp>
        <p:nvGrpSpPr>
          <p:cNvPr id="100359" name="Group 7"/>
          <p:cNvGrpSpPr>
            <a:grpSpLocks/>
          </p:cNvGrpSpPr>
          <p:nvPr/>
        </p:nvGrpSpPr>
        <p:grpSpPr bwMode="auto">
          <a:xfrm>
            <a:off x="4038600" y="4114800"/>
            <a:ext cx="4365625" cy="2543175"/>
            <a:chOff x="2544" y="2592"/>
            <a:chExt cx="2750" cy="1602"/>
          </a:xfrm>
        </p:grpSpPr>
        <p:sp>
          <p:nvSpPr>
            <p:cNvPr id="65542" name="Rectangle 4"/>
            <p:cNvSpPr>
              <a:spLocks noChangeArrowheads="1"/>
            </p:cNvSpPr>
            <p:nvPr/>
          </p:nvSpPr>
          <p:spPr bwMode="auto">
            <a:xfrm>
              <a:off x="3600" y="2592"/>
              <a:ext cx="1584" cy="288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3" name="Text Box 5"/>
            <p:cNvSpPr txBox="1">
              <a:spLocks noChangeArrowheads="1"/>
            </p:cNvSpPr>
            <p:nvPr/>
          </p:nvSpPr>
          <p:spPr bwMode="auto">
            <a:xfrm>
              <a:off x="2544" y="3216"/>
              <a:ext cx="2750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Attribute match gives an</a:t>
              </a:r>
            </a:p>
            <a:p>
              <a:r>
                <a:rPr lang="en-US"/>
                <a:t>XPath expression describing</a:t>
              </a:r>
            </a:p>
            <a:p>
              <a:r>
                <a:rPr lang="en-US"/>
                <a:t>how to find the nodes to which</a:t>
              </a:r>
            </a:p>
            <a:p>
              <a:r>
                <a:rPr lang="en-US"/>
                <a:t>the template applies.</a:t>
              </a:r>
            </a:p>
          </p:txBody>
        </p:sp>
        <p:sp>
          <p:nvSpPr>
            <p:cNvPr id="65544" name="Line 6"/>
            <p:cNvSpPr>
              <a:spLocks noChangeShapeType="1"/>
            </p:cNvSpPr>
            <p:nvPr/>
          </p:nvSpPr>
          <p:spPr bwMode="auto">
            <a:xfrm flipV="1">
              <a:off x="3792" y="288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06363ED-9239-4764-A4A2-EF0AF5EA5BE0}" type="slidenum">
              <a:rPr lang="en-US" sz="1400" smtClean="0">
                <a:latin typeface="Times New Roman" pitchFamily="18" charset="0"/>
              </a:rPr>
              <a:pPr/>
              <a:t>64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BARS Document -&gt; Table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running example, we’ll convert the </a:t>
            </a:r>
            <a:r>
              <a:rPr lang="en-US" dirty="0">
                <a:solidFill>
                  <a:srgbClr val="996600"/>
                </a:solidFill>
              </a:rPr>
              <a:t>bars.xml</a:t>
            </a:r>
            <a:r>
              <a:rPr lang="en-US" dirty="0"/>
              <a:t> document into an HTML document that looks like the </a:t>
            </a:r>
            <a:r>
              <a:rPr lang="en-US" dirty="0">
                <a:solidFill>
                  <a:srgbClr val="CC00CC"/>
                </a:solidFill>
              </a:rPr>
              <a:t>Sells(bar, beer, price)</a:t>
            </a:r>
            <a:r>
              <a:rPr lang="en-US" dirty="0"/>
              <a:t> relation.</a:t>
            </a:r>
          </a:p>
          <a:p>
            <a:r>
              <a:rPr lang="en-US" dirty="0"/>
              <a:t>The first template will match the root of the document and produce the table without any rows.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E21D5B0-3DC4-4DF0-9877-B68820B02C49}" type="slidenum">
              <a:rPr lang="en-US" sz="1400" smtClean="0">
                <a:latin typeface="Times New Roman" pitchFamily="18" charset="0"/>
              </a:rPr>
              <a:pPr/>
              <a:t>65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Template for the Root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&lt;xsl:template match = ”/”&gt;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&lt;TABLE&gt;&lt;TR&gt;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&lt;TH&gt;bar&lt;/th&gt;&lt;TH&gt;beer&lt;/th&gt;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&lt;TH&gt;price&lt;/th&gt;&lt;/tr&gt;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&lt;/table&gt;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&lt;/xsl:template&gt;</a:t>
            </a:r>
          </a:p>
        </p:txBody>
      </p:sp>
      <p:grpSp>
        <p:nvGrpSpPr>
          <p:cNvPr id="102408" name="Group 8"/>
          <p:cNvGrpSpPr>
            <a:grpSpLocks/>
          </p:cNvGrpSpPr>
          <p:nvPr/>
        </p:nvGrpSpPr>
        <p:grpSpPr bwMode="auto">
          <a:xfrm>
            <a:off x="4191000" y="1676400"/>
            <a:ext cx="4714875" cy="1552575"/>
            <a:chOff x="2640" y="1056"/>
            <a:chExt cx="2970" cy="978"/>
          </a:xfrm>
        </p:grpSpPr>
        <p:sp>
          <p:nvSpPr>
            <p:cNvPr id="67595" name="Rectangle 5"/>
            <p:cNvSpPr>
              <a:spLocks noChangeArrowheads="1"/>
            </p:cNvSpPr>
            <p:nvPr/>
          </p:nvSpPr>
          <p:spPr bwMode="auto">
            <a:xfrm>
              <a:off x="2640" y="1296"/>
              <a:ext cx="1728" cy="336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6" name="Text Box 6"/>
            <p:cNvSpPr txBox="1">
              <a:spLocks noChangeArrowheads="1"/>
            </p:cNvSpPr>
            <p:nvPr/>
          </p:nvSpPr>
          <p:spPr bwMode="auto">
            <a:xfrm>
              <a:off x="4704" y="1056"/>
              <a:ext cx="906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Template</a:t>
              </a:r>
            </a:p>
            <a:p>
              <a:r>
                <a:rPr lang="en-US"/>
                <a:t>matches</a:t>
              </a:r>
            </a:p>
            <a:p>
              <a:r>
                <a:rPr lang="en-US"/>
                <a:t>only the</a:t>
              </a:r>
            </a:p>
            <a:p>
              <a:r>
                <a:rPr lang="en-US"/>
                <a:t>root.</a:t>
              </a:r>
            </a:p>
          </p:txBody>
        </p:sp>
        <p:sp>
          <p:nvSpPr>
            <p:cNvPr id="67597" name="Line 7"/>
            <p:cNvSpPr>
              <a:spLocks noChangeShapeType="1"/>
            </p:cNvSpPr>
            <p:nvPr/>
          </p:nvSpPr>
          <p:spPr bwMode="auto">
            <a:xfrm flipH="1">
              <a:off x="4176" y="1152"/>
              <a:ext cx="48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412" name="Group 12"/>
          <p:cNvGrpSpPr>
            <a:grpSpLocks/>
          </p:cNvGrpSpPr>
          <p:nvPr/>
        </p:nvGrpSpPr>
        <p:grpSpPr bwMode="auto">
          <a:xfrm>
            <a:off x="1066800" y="2667000"/>
            <a:ext cx="7323138" cy="3990975"/>
            <a:chOff x="672" y="1680"/>
            <a:chExt cx="4613" cy="2514"/>
          </a:xfrm>
        </p:grpSpPr>
        <p:sp>
          <p:nvSpPr>
            <p:cNvPr id="67592" name="Rectangle 9"/>
            <p:cNvSpPr>
              <a:spLocks noChangeArrowheads="1"/>
            </p:cNvSpPr>
            <p:nvPr/>
          </p:nvSpPr>
          <p:spPr bwMode="auto">
            <a:xfrm>
              <a:off x="672" y="1680"/>
              <a:ext cx="4080" cy="1344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3" name="Text Box 10"/>
            <p:cNvSpPr txBox="1">
              <a:spLocks noChangeArrowheads="1"/>
            </p:cNvSpPr>
            <p:nvPr/>
          </p:nvSpPr>
          <p:spPr bwMode="auto">
            <a:xfrm>
              <a:off x="2976" y="3216"/>
              <a:ext cx="2309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Output of the template is</a:t>
              </a:r>
            </a:p>
            <a:p>
              <a:r>
                <a:rPr lang="en-US"/>
                <a:t>a table with the attributes</a:t>
              </a:r>
            </a:p>
            <a:p>
              <a:r>
                <a:rPr lang="en-US"/>
                <a:t>in the header row, no</a:t>
              </a:r>
            </a:p>
            <a:p>
              <a:r>
                <a:rPr lang="en-US"/>
                <a:t>other rows.</a:t>
              </a:r>
            </a:p>
          </p:txBody>
        </p:sp>
        <p:sp>
          <p:nvSpPr>
            <p:cNvPr id="67594" name="Line 11"/>
            <p:cNvSpPr>
              <a:spLocks noChangeShapeType="1"/>
            </p:cNvSpPr>
            <p:nvPr/>
          </p:nvSpPr>
          <p:spPr bwMode="auto">
            <a:xfrm flipH="1" flipV="1">
              <a:off x="3984" y="302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13" name="Text Box 13"/>
          <p:cNvSpPr txBox="1">
            <a:spLocks noChangeArrowheads="1"/>
          </p:cNvSpPr>
          <p:nvPr/>
        </p:nvSpPr>
        <p:spPr bwMode="auto">
          <a:xfrm>
            <a:off x="457200" y="5486400"/>
            <a:ext cx="35353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>
                <a:solidFill>
                  <a:srgbClr val="FF0066"/>
                </a:solidFill>
              </a:rPr>
              <a:t>Needs to be fixed.  As is,</a:t>
            </a:r>
          </a:p>
          <a:p>
            <a:r>
              <a:rPr lang="en-US">
                <a:solidFill>
                  <a:srgbClr val="FF0066"/>
                </a:solidFill>
              </a:rPr>
              <a:t>there is no way to insert</a:t>
            </a:r>
          </a:p>
          <a:p>
            <a:r>
              <a:rPr lang="en-US">
                <a:solidFill>
                  <a:srgbClr val="FF0066"/>
                </a:solidFill>
              </a:rPr>
              <a:t>rows.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3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A69078D-D1E5-4BF7-830D-8D93D298634A}" type="slidenum">
              <a:rPr lang="en-US" sz="1400" smtClean="0">
                <a:latin typeface="Times New Roman" pitchFamily="18" charset="0"/>
              </a:rPr>
              <a:pPr/>
              <a:t>66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 of Strategy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458200" cy="43434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Inside the HTML for the table is </a:t>
            </a:r>
            <a:r>
              <a:rPr lang="en-US">
                <a:solidFill>
                  <a:srgbClr val="996600"/>
                </a:solidFill>
              </a:rPr>
              <a:t>xsl:apply-templates</a:t>
            </a:r>
            <a:r>
              <a:rPr lang="en-US"/>
              <a:t> to extract data from the document.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From each BAR, use an </a:t>
            </a:r>
            <a:r>
              <a:rPr lang="en-US">
                <a:solidFill>
                  <a:srgbClr val="996600"/>
                </a:solidFill>
              </a:rPr>
              <a:t>xsl:variable</a:t>
            </a:r>
            <a:r>
              <a:rPr lang="en-US"/>
              <a:t> </a:t>
            </a:r>
            <a:r>
              <a:rPr lang="en-US" i="1"/>
              <a:t>b</a:t>
            </a:r>
            <a:r>
              <a:rPr lang="en-US"/>
              <a:t> to remember the bar name.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>
                <a:solidFill>
                  <a:srgbClr val="996600"/>
                </a:solidFill>
              </a:rPr>
              <a:t>xsl:for-each</a:t>
            </a:r>
            <a:r>
              <a:rPr lang="en-US"/>
              <a:t> PRICE subelement, generate a row, using </a:t>
            </a:r>
            <a:r>
              <a:rPr lang="en-US" i="1"/>
              <a:t>b</a:t>
            </a:r>
            <a:r>
              <a:rPr lang="en-US"/>
              <a:t>, and </a:t>
            </a:r>
            <a:r>
              <a:rPr lang="en-US">
                <a:solidFill>
                  <a:srgbClr val="996600"/>
                </a:solidFill>
              </a:rPr>
              <a:t>xsl:value-of</a:t>
            </a:r>
            <a:r>
              <a:rPr lang="en-US"/>
              <a:t> to extract the beer name and price.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35556B4-9D95-4CE6-9556-FAEAA58CDF6C}" type="slidenum">
              <a:rPr lang="en-US" sz="1400" smtClean="0">
                <a:latin typeface="Times New Roman" pitchFamily="18" charset="0"/>
              </a:rPr>
              <a:pPr/>
              <a:t>67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Use of Templates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419600"/>
          </a:xfrm>
        </p:spPr>
        <p:txBody>
          <a:bodyPr/>
          <a:lstStyle/>
          <a:p>
            <a:r>
              <a:rPr lang="en-US" dirty="0"/>
              <a:t>An XSLT document usually contains many templates.</a:t>
            </a:r>
          </a:p>
          <a:p>
            <a:r>
              <a:rPr lang="en-US" dirty="0"/>
              <a:t>Start by finding the first one that applies to the root.</a:t>
            </a:r>
          </a:p>
          <a:p>
            <a:r>
              <a:rPr lang="en-US" dirty="0"/>
              <a:t>Any template can have within it </a:t>
            </a:r>
            <a:r>
              <a:rPr lang="en-US" dirty="0">
                <a:solidFill>
                  <a:srgbClr val="996600"/>
                </a:solidFill>
              </a:rPr>
              <a:t>&lt;</a:t>
            </a:r>
            <a:r>
              <a:rPr lang="en-US" dirty="0" err="1">
                <a:solidFill>
                  <a:srgbClr val="996600"/>
                </a:solidFill>
              </a:rPr>
              <a:t>xsl:apply-templates</a:t>
            </a:r>
            <a:r>
              <a:rPr lang="en-US" dirty="0">
                <a:solidFill>
                  <a:srgbClr val="996600"/>
                </a:solidFill>
              </a:rPr>
              <a:t>/&gt;</a:t>
            </a:r>
            <a:r>
              <a:rPr lang="en-US" dirty="0"/>
              <a:t>, which causes the template-matching to apply recursively from the current node.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748E013-6536-4A80-AD0C-AA20E82C3102}" type="slidenum">
              <a:rPr lang="en-US" sz="1400" smtClean="0">
                <a:latin typeface="Times New Roman" pitchFamily="18" charset="0"/>
              </a:rPr>
              <a:pPr/>
              <a:t>68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Apply-Templates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Attribute </a:t>
            </a:r>
            <a:r>
              <a:rPr lang="en-US">
                <a:solidFill>
                  <a:srgbClr val="996600"/>
                </a:solidFill>
              </a:rPr>
              <a:t>select</a:t>
            </a:r>
            <a:r>
              <a:rPr lang="en-US"/>
              <a:t> gives an XPath expression describing the subelements to which we apply templates.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&lt;xsl:apply-templates select = ”BARS/BAR” /&gt; says to follow all paths tagged BARS, BAR from the current node and apply all templates there.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75A05C0-AD69-4A26-9746-745DA8FC241A}" type="slidenum">
              <a:rPr lang="en-US" sz="1400" smtClean="0">
                <a:latin typeface="Times New Roman" pitchFamily="18" charset="0"/>
              </a:rPr>
              <a:pPr/>
              <a:t>69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Apply-Templates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6482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&lt;xsl:template match = ”/”&gt;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&lt;TABLE&gt;&lt;TR&gt;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&lt;TH&gt;bar&lt;/th&gt;&lt;TH&gt;beer&lt;/th&gt;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&lt;TH&gt;price&lt;/th&gt;&lt;/tr&gt;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&lt;xsl:apply-templates select = 	”BARS” /&gt;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&lt;/table&gt;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&lt;/xsl:template&gt;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A5F3B1A-4937-4A15-9232-448918D26E48}" type="slidenum">
              <a:rPr lang="en-US" sz="1400" smtClean="0">
                <a:latin typeface="Times New Roman" pitchFamily="18" charset="0"/>
              </a:rPr>
              <a:pPr/>
              <a:t>7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Nodes as Semistructured Data</a:t>
            </a:r>
          </a:p>
        </p:txBody>
      </p:sp>
      <p:sp>
        <p:nvSpPr>
          <p:cNvPr id="8196" name="Oval 3"/>
          <p:cNvSpPr>
            <a:spLocks noChangeArrowheads="1"/>
          </p:cNvSpPr>
          <p:nvPr/>
        </p:nvSpPr>
        <p:spPr bwMode="auto">
          <a:xfrm>
            <a:off x="3429000" y="2057400"/>
            <a:ext cx="914400" cy="5334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BARS</a:t>
            </a:r>
          </a:p>
        </p:txBody>
      </p:sp>
      <p:sp>
        <p:nvSpPr>
          <p:cNvPr id="8197" name="Oval 4"/>
          <p:cNvSpPr>
            <a:spLocks noChangeArrowheads="1"/>
          </p:cNvSpPr>
          <p:nvPr/>
        </p:nvSpPr>
        <p:spPr bwMode="auto">
          <a:xfrm>
            <a:off x="3581400" y="4038600"/>
            <a:ext cx="990600" cy="5334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PRICE</a:t>
            </a:r>
          </a:p>
        </p:txBody>
      </p:sp>
      <p:sp>
        <p:nvSpPr>
          <p:cNvPr id="8198" name="Oval 5"/>
          <p:cNvSpPr>
            <a:spLocks noChangeArrowheads="1"/>
          </p:cNvSpPr>
          <p:nvPr/>
        </p:nvSpPr>
        <p:spPr bwMode="auto">
          <a:xfrm>
            <a:off x="381000" y="4038600"/>
            <a:ext cx="990600" cy="5334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PRICE</a:t>
            </a:r>
          </a:p>
        </p:txBody>
      </p:sp>
      <p:sp>
        <p:nvSpPr>
          <p:cNvPr id="8199" name="Oval 6"/>
          <p:cNvSpPr>
            <a:spLocks noChangeArrowheads="1"/>
          </p:cNvSpPr>
          <p:nvPr/>
        </p:nvSpPr>
        <p:spPr bwMode="auto">
          <a:xfrm>
            <a:off x="5181600" y="2743200"/>
            <a:ext cx="914400" cy="5334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BEER</a:t>
            </a:r>
          </a:p>
        </p:txBody>
      </p:sp>
      <p:sp>
        <p:nvSpPr>
          <p:cNvPr id="8200" name="Oval 7"/>
          <p:cNvSpPr>
            <a:spLocks noChangeArrowheads="1"/>
          </p:cNvSpPr>
          <p:nvPr/>
        </p:nvSpPr>
        <p:spPr bwMode="auto">
          <a:xfrm>
            <a:off x="1143000" y="2743200"/>
            <a:ext cx="914400" cy="5334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BAR</a:t>
            </a:r>
          </a:p>
        </p:txBody>
      </p:sp>
      <p:sp>
        <p:nvSpPr>
          <p:cNvPr id="8201" name="Oval 8"/>
          <p:cNvSpPr>
            <a:spLocks noChangeArrowheads="1"/>
          </p:cNvSpPr>
          <p:nvPr/>
        </p:nvSpPr>
        <p:spPr bwMode="auto">
          <a:xfrm>
            <a:off x="2286000" y="2667000"/>
            <a:ext cx="1066800" cy="685800"/>
          </a:xfrm>
          <a:prstGeom prst="ellipse">
            <a:avLst/>
          </a:prstGeom>
          <a:solidFill>
            <a:srgbClr val="FF66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name =</a:t>
            </a:r>
          </a:p>
          <a:p>
            <a:pPr algn="ctr"/>
            <a:r>
              <a:rPr lang="en-US" sz="1800"/>
              <a:t>”JoesBar”</a:t>
            </a:r>
          </a:p>
        </p:txBody>
      </p:sp>
      <p:sp>
        <p:nvSpPr>
          <p:cNvPr id="8202" name="Oval 9"/>
          <p:cNvSpPr>
            <a:spLocks noChangeArrowheads="1"/>
          </p:cNvSpPr>
          <p:nvPr/>
        </p:nvSpPr>
        <p:spPr bwMode="auto">
          <a:xfrm>
            <a:off x="4876800" y="3962400"/>
            <a:ext cx="1295400" cy="685800"/>
          </a:xfrm>
          <a:prstGeom prst="ellipse">
            <a:avLst/>
          </a:prstGeom>
          <a:solidFill>
            <a:srgbClr val="FF66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theBeer =</a:t>
            </a:r>
          </a:p>
          <a:p>
            <a:pPr algn="ctr"/>
            <a:r>
              <a:rPr lang="en-US" sz="1800"/>
              <a:t>”Miller”</a:t>
            </a:r>
          </a:p>
        </p:txBody>
      </p:sp>
      <p:sp>
        <p:nvSpPr>
          <p:cNvPr id="8203" name="Oval 10"/>
          <p:cNvSpPr>
            <a:spLocks noChangeArrowheads="1"/>
          </p:cNvSpPr>
          <p:nvPr/>
        </p:nvSpPr>
        <p:spPr bwMode="auto">
          <a:xfrm>
            <a:off x="1676400" y="3962400"/>
            <a:ext cx="1066800" cy="685800"/>
          </a:xfrm>
          <a:prstGeom prst="ellipse">
            <a:avLst/>
          </a:prstGeom>
          <a:solidFill>
            <a:srgbClr val="FF66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theBeer</a:t>
            </a:r>
          </a:p>
          <a:p>
            <a:pPr algn="ctr"/>
            <a:r>
              <a:rPr lang="en-US" sz="1800"/>
              <a:t>= ”Bud”</a:t>
            </a:r>
          </a:p>
        </p:txBody>
      </p:sp>
      <p:sp>
        <p:nvSpPr>
          <p:cNvPr id="8204" name="Oval 11"/>
          <p:cNvSpPr>
            <a:spLocks noChangeArrowheads="1"/>
          </p:cNvSpPr>
          <p:nvPr/>
        </p:nvSpPr>
        <p:spPr bwMode="auto">
          <a:xfrm>
            <a:off x="7848600" y="2667000"/>
            <a:ext cx="1066800" cy="685800"/>
          </a:xfrm>
          <a:prstGeom prst="ellipse">
            <a:avLst/>
          </a:prstGeom>
          <a:solidFill>
            <a:srgbClr val="FF66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SoldBy</a:t>
            </a:r>
          </a:p>
          <a:p>
            <a:pPr algn="ctr"/>
            <a:r>
              <a:rPr lang="en-US" sz="1800"/>
              <a:t>= ”…”</a:t>
            </a:r>
          </a:p>
        </p:txBody>
      </p:sp>
      <p:sp>
        <p:nvSpPr>
          <p:cNvPr id="8205" name="Oval 12"/>
          <p:cNvSpPr>
            <a:spLocks noChangeArrowheads="1"/>
          </p:cNvSpPr>
          <p:nvPr/>
        </p:nvSpPr>
        <p:spPr bwMode="auto">
          <a:xfrm>
            <a:off x="6477000" y="2667000"/>
            <a:ext cx="1066800" cy="685800"/>
          </a:xfrm>
          <a:prstGeom prst="ellipse">
            <a:avLst/>
          </a:prstGeom>
          <a:solidFill>
            <a:srgbClr val="FF66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name =</a:t>
            </a:r>
          </a:p>
          <a:p>
            <a:pPr algn="ctr"/>
            <a:r>
              <a:rPr lang="en-US" sz="1800"/>
              <a:t>”Bud”</a:t>
            </a:r>
          </a:p>
        </p:txBody>
      </p:sp>
      <p:sp>
        <p:nvSpPr>
          <p:cNvPr id="8206" name="Oval 13"/>
          <p:cNvSpPr>
            <a:spLocks noChangeArrowheads="1"/>
          </p:cNvSpPr>
          <p:nvPr/>
        </p:nvSpPr>
        <p:spPr bwMode="auto">
          <a:xfrm>
            <a:off x="3657600" y="4953000"/>
            <a:ext cx="914400" cy="533400"/>
          </a:xfrm>
          <a:prstGeom prst="ellipse">
            <a:avLst/>
          </a:prstGeom>
          <a:solidFill>
            <a:srgbClr val="993366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3.00</a:t>
            </a:r>
          </a:p>
        </p:txBody>
      </p:sp>
      <p:sp>
        <p:nvSpPr>
          <p:cNvPr id="8207" name="Oval 14"/>
          <p:cNvSpPr>
            <a:spLocks noChangeArrowheads="1"/>
          </p:cNvSpPr>
          <p:nvPr/>
        </p:nvSpPr>
        <p:spPr bwMode="auto">
          <a:xfrm>
            <a:off x="457200" y="4953000"/>
            <a:ext cx="914400" cy="533400"/>
          </a:xfrm>
          <a:prstGeom prst="ellipse">
            <a:avLst/>
          </a:prstGeom>
          <a:solidFill>
            <a:srgbClr val="993366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2.50</a:t>
            </a:r>
          </a:p>
        </p:txBody>
      </p:sp>
      <p:sp>
        <p:nvSpPr>
          <p:cNvPr id="8208" name="Line 15"/>
          <p:cNvSpPr>
            <a:spLocks noChangeShapeType="1"/>
          </p:cNvSpPr>
          <p:nvPr/>
        </p:nvSpPr>
        <p:spPr bwMode="auto">
          <a:xfrm flipH="1">
            <a:off x="1676400" y="23622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9" name="Line 16"/>
          <p:cNvSpPr>
            <a:spLocks noChangeShapeType="1"/>
          </p:cNvSpPr>
          <p:nvPr/>
        </p:nvSpPr>
        <p:spPr bwMode="auto">
          <a:xfrm>
            <a:off x="4343400" y="23622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Line 17"/>
          <p:cNvSpPr>
            <a:spLocks noChangeShapeType="1"/>
          </p:cNvSpPr>
          <p:nvPr/>
        </p:nvSpPr>
        <p:spPr bwMode="auto">
          <a:xfrm>
            <a:off x="2057400" y="2971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Line 18"/>
          <p:cNvSpPr>
            <a:spLocks noChangeShapeType="1"/>
          </p:cNvSpPr>
          <p:nvPr/>
        </p:nvSpPr>
        <p:spPr bwMode="auto">
          <a:xfrm flipH="1">
            <a:off x="914400" y="3200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2" name="Line 19"/>
          <p:cNvSpPr>
            <a:spLocks noChangeShapeType="1"/>
          </p:cNvSpPr>
          <p:nvPr/>
        </p:nvSpPr>
        <p:spPr bwMode="auto">
          <a:xfrm>
            <a:off x="914400" y="4572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3" name="Line 20"/>
          <p:cNvSpPr>
            <a:spLocks noChangeShapeType="1"/>
          </p:cNvSpPr>
          <p:nvPr/>
        </p:nvSpPr>
        <p:spPr bwMode="auto">
          <a:xfrm>
            <a:off x="4114800" y="4572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4" name="Line 21"/>
          <p:cNvSpPr>
            <a:spLocks noChangeShapeType="1"/>
          </p:cNvSpPr>
          <p:nvPr/>
        </p:nvSpPr>
        <p:spPr bwMode="auto">
          <a:xfrm>
            <a:off x="1905000" y="3200400"/>
            <a:ext cx="1752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5" name="Line 22"/>
          <p:cNvSpPr>
            <a:spLocks noChangeShapeType="1"/>
          </p:cNvSpPr>
          <p:nvPr/>
        </p:nvSpPr>
        <p:spPr bwMode="auto">
          <a:xfrm>
            <a:off x="60960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6" name="Line 23"/>
          <p:cNvSpPr>
            <a:spLocks noChangeShapeType="1"/>
          </p:cNvSpPr>
          <p:nvPr/>
        </p:nvSpPr>
        <p:spPr bwMode="auto">
          <a:xfrm>
            <a:off x="1371600" y="4267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7" name="Line 24"/>
          <p:cNvSpPr>
            <a:spLocks noChangeShapeType="1"/>
          </p:cNvSpPr>
          <p:nvPr/>
        </p:nvSpPr>
        <p:spPr bwMode="auto">
          <a:xfrm>
            <a:off x="4572000" y="4267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218" name="AutoShape 25"/>
          <p:cNvCxnSpPr>
            <a:cxnSpLocks noChangeShapeType="1"/>
            <a:stCxn id="8199" idx="5"/>
            <a:endCxn id="8204" idx="3"/>
          </p:cNvCxnSpPr>
          <p:nvPr/>
        </p:nvCxnSpPr>
        <p:spPr bwMode="auto">
          <a:xfrm rot="16200000" flipH="1">
            <a:off x="6956425" y="2205038"/>
            <a:ext cx="53975" cy="2041525"/>
          </a:xfrm>
          <a:prstGeom prst="curvedConnector3">
            <a:avLst>
              <a:gd name="adj1" fmla="val 70882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19" name="Line 26"/>
          <p:cNvSpPr>
            <a:spLocks noChangeShapeType="1"/>
          </p:cNvSpPr>
          <p:nvPr/>
        </p:nvSpPr>
        <p:spPr bwMode="auto">
          <a:xfrm flipV="1">
            <a:off x="2667000" y="3048000"/>
            <a:ext cx="25146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220" name="AutoShape 27"/>
          <p:cNvCxnSpPr>
            <a:cxnSpLocks noChangeShapeType="1"/>
          </p:cNvCxnSpPr>
          <p:nvPr/>
        </p:nvCxnSpPr>
        <p:spPr bwMode="auto">
          <a:xfrm rot="-5400000" flipH="1" flipV="1">
            <a:off x="4547394" y="-203994"/>
            <a:ext cx="509588" cy="6403975"/>
          </a:xfrm>
          <a:prstGeom prst="curvedConnector5">
            <a:avLst>
              <a:gd name="adj1" fmla="val -64486"/>
              <a:gd name="adj2" fmla="val 58551"/>
              <a:gd name="adj3" fmla="val 144861"/>
            </a:avLst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21" name="Text Box 28"/>
          <p:cNvSpPr txBox="1">
            <a:spLocks noChangeArrowheads="1"/>
          </p:cNvSpPr>
          <p:nvPr/>
        </p:nvSpPr>
        <p:spPr bwMode="auto">
          <a:xfrm>
            <a:off x="6324600" y="4191000"/>
            <a:ext cx="26003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Rose =document</a:t>
            </a:r>
          </a:p>
          <a:p>
            <a:r>
              <a:rPr lang="en-US"/>
              <a:t>Green = element</a:t>
            </a:r>
          </a:p>
          <a:p>
            <a:r>
              <a:rPr lang="en-US"/>
              <a:t>Gold = attribute</a:t>
            </a:r>
          </a:p>
          <a:p>
            <a:r>
              <a:rPr lang="en-US"/>
              <a:t>Purple = primitive</a:t>
            </a:r>
          </a:p>
          <a:p>
            <a:r>
              <a:rPr lang="en-US"/>
              <a:t>	    value</a:t>
            </a:r>
          </a:p>
        </p:txBody>
      </p:sp>
      <p:sp>
        <p:nvSpPr>
          <p:cNvPr id="8222" name="Oval 30"/>
          <p:cNvSpPr>
            <a:spLocks noChangeArrowheads="1"/>
          </p:cNvSpPr>
          <p:nvPr/>
        </p:nvSpPr>
        <p:spPr bwMode="auto">
          <a:xfrm>
            <a:off x="3200400" y="1219200"/>
            <a:ext cx="1447800" cy="533400"/>
          </a:xfrm>
          <a:prstGeom prst="ellipse">
            <a:avLst/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bars.xml</a:t>
            </a:r>
          </a:p>
        </p:txBody>
      </p:sp>
      <p:sp>
        <p:nvSpPr>
          <p:cNvPr id="8223" name="Line 31"/>
          <p:cNvSpPr>
            <a:spLocks noChangeShapeType="1"/>
          </p:cNvSpPr>
          <p:nvPr/>
        </p:nvSpPr>
        <p:spPr bwMode="auto">
          <a:xfrm>
            <a:off x="3886200" y="175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57826B8-D73D-4797-8845-2658B006ABC3}" type="slidenum">
              <a:rPr lang="en-US" sz="1400" smtClean="0">
                <a:latin typeface="Times New Roman" pitchFamily="18" charset="0"/>
              </a:rPr>
              <a:pPr/>
              <a:t>70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Extracting Values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305800" cy="4114800"/>
          </a:xfrm>
        </p:spPr>
        <p:txBody>
          <a:bodyPr/>
          <a:lstStyle/>
          <a:p>
            <a:r>
              <a:rPr lang="en-US"/>
              <a:t>&lt;xsl:value-of select = </a:t>
            </a:r>
            <a:r>
              <a:rPr lang="en-US">
                <a:solidFill>
                  <a:srgbClr val="3366FF"/>
                </a:solidFill>
              </a:rPr>
              <a:t>XPath expression</a:t>
            </a:r>
            <a:r>
              <a:rPr lang="en-US"/>
              <a:t> /&gt; produces a value to be placed in the output.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suppose we are applying a template at a BAR element and want to put the bar name into a table.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&lt;xsl:value-of select = ”@name” /&gt;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A2746E0-AF53-4B6B-B742-68DCE522E02E}" type="slidenum">
              <a:rPr lang="en-US" sz="1400" smtClean="0">
                <a:latin typeface="Times New Roman" pitchFamily="18" charset="0"/>
              </a:rPr>
              <a:pPr/>
              <a:t>71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We can declare </a:t>
            </a:r>
            <a:r>
              <a:rPr lang="en-US" sz="2800">
                <a:solidFill>
                  <a:srgbClr val="996600"/>
                </a:solidFill>
              </a:rPr>
              <a:t>x</a:t>
            </a:r>
            <a:r>
              <a:rPr lang="en-US" sz="2800"/>
              <a:t> to be a variable with &lt;xsl:variable name = ”</a:t>
            </a:r>
            <a:r>
              <a:rPr lang="en-US" sz="2800">
                <a:solidFill>
                  <a:srgbClr val="996600"/>
                </a:solidFill>
              </a:rPr>
              <a:t>x</a:t>
            </a:r>
            <a:r>
              <a:rPr lang="en-US" sz="2800"/>
              <a:t>” /&gt;.</a:t>
            </a:r>
          </a:p>
          <a:p>
            <a:r>
              <a:rPr lang="en-US" sz="2800">
                <a:solidFill>
                  <a:srgbClr val="33CC33"/>
                </a:solidFill>
              </a:rPr>
              <a:t>Example</a:t>
            </a:r>
            <a:r>
              <a:rPr lang="en-US" sz="2800"/>
              <a:t>: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&lt;xsl:variable name = ”bar”&gt;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&lt;xsl:value-of select = ”@name” /&gt;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&lt;/xsl:variable&gt;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 within a template that applies to BAR elements will set variable </a:t>
            </a:r>
            <a:r>
              <a:rPr lang="en-US" sz="2800">
                <a:solidFill>
                  <a:srgbClr val="996600"/>
                </a:solidFill>
              </a:rPr>
              <a:t>bar</a:t>
            </a:r>
            <a:r>
              <a:rPr lang="en-US" sz="2800"/>
              <a:t> to the name of that bar.</a:t>
            </a:r>
            <a:endParaRPr lang="en-US" sz="2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13F8338-804E-4B1B-B8F5-8583AA240377}" type="slidenum">
              <a:rPr lang="en-US" sz="1400" smtClean="0">
                <a:latin typeface="Times New Roman" pitchFamily="18" charset="0"/>
              </a:rPr>
              <a:pPr/>
              <a:t>72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Variables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Put a $ in front of the variable name.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&lt;TD&gt;$bar&lt;/td&gt;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B8BEFF2-B1CB-40A3-AE04-1E9A5AC5E1C8}" type="slidenum">
              <a:rPr lang="en-US" sz="1400" smtClean="0">
                <a:latin typeface="Times New Roman" pitchFamily="18" charset="0"/>
              </a:rPr>
              <a:pPr/>
              <a:t>73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Completing the Table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We’ll apply a template at each BAR element.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This template will assign a variable </a:t>
            </a:r>
            <a:r>
              <a:rPr lang="en-US">
                <a:solidFill>
                  <a:srgbClr val="996600"/>
                </a:solidFill>
              </a:rPr>
              <a:t>b</a:t>
            </a:r>
            <a:r>
              <a:rPr lang="en-US"/>
              <a:t> the value of the bar, and iterate over each PRICE child.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For each PRICE child, we print a row, using </a:t>
            </a:r>
            <a:r>
              <a:rPr lang="en-US">
                <a:solidFill>
                  <a:srgbClr val="996600"/>
                </a:solidFill>
              </a:rPr>
              <a:t>b</a:t>
            </a:r>
            <a:r>
              <a:rPr lang="en-US"/>
              <a:t>, the </a:t>
            </a:r>
            <a:r>
              <a:rPr lang="en-US">
                <a:solidFill>
                  <a:srgbClr val="996600"/>
                </a:solidFill>
              </a:rPr>
              <a:t>theBeer</a:t>
            </a:r>
            <a:r>
              <a:rPr lang="en-US"/>
              <a:t> attribute, and the PRICE itself.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4EA3070-D742-4231-9621-C61078A9BFB4}" type="slidenum">
              <a:rPr lang="en-US" sz="1400" smtClean="0">
                <a:latin typeface="Times New Roman" pitchFamily="18" charset="0"/>
              </a:rPr>
              <a:pPr/>
              <a:t>74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Iteration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153400" cy="4114800"/>
          </a:xfrm>
        </p:spPr>
        <p:txBody>
          <a:bodyPr/>
          <a:lstStyle/>
          <a:p>
            <a:r>
              <a:rPr lang="en-US"/>
              <a:t>&lt;xsl:for-each select = </a:t>
            </a:r>
            <a:r>
              <a:rPr lang="en-US">
                <a:solidFill>
                  <a:srgbClr val="3366FF"/>
                </a:solidFill>
              </a:rPr>
              <a:t>Xpath expression</a:t>
            </a:r>
            <a:r>
              <a:rPr lang="en-US"/>
              <a:t>&gt; 		… 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&lt;/xsl:for-each&gt;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executes the body of the for-each at each child of the current node that is reached by the path.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0FF1F87-D308-4BFA-8DCC-BBF36FE28071}" type="slidenum">
              <a:rPr lang="en-US" sz="1400" smtClean="0">
                <a:latin typeface="Times New Roman" pitchFamily="18" charset="0"/>
              </a:rPr>
              <a:pPr/>
              <a:t>75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The Template for BARS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76300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>
                <a:latin typeface="Courier New" pitchFamily="49" charset="0"/>
              </a:rPr>
              <a:t>&lt;xsl:template match = ”BAR”&gt;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>
                <a:latin typeface="Courier New" pitchFamily="49" charset="0"/>
              </a:rPr>
              <a:t>	&lt;xsl:variable name = ”b”&gt;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>
                <a:latin typeface="Courier New" pitchFamily="49" charset="0"/>
              </a:rPr>
              <a:t>		&lt;xsl:value-of select = ”@name” /&gt;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>
                <a:latin typeface="Courier New" pitchFamily="49" charset="0"/>
              </a:rPr>
              <a:t>	&lt;/xsl:variable&gt;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>
                <a:latin typeface="Courier New" pitchFamily="49" charset="0"/>
              </a:rPr>
              <a:t>	&lt;xsl:for-each select = ”PRICE”&gt;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>
                <a:latin typeface="Courier New" pitchFamily="49" charset="0"/>
              </a:rPr>
              <a:t>		&lt;TR&gt;&lt;TD&gt;$b&lt;/td&gt;&lt;TD&gt;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>
                <a:latin typeface="Courier New" pitchFamily="49" charset="0"/>
              </a:rPr>
              <a:t>		  &lt;xsl:value-of select = ”@theBeer” /&gt;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>
                <a:latin typeface="Courier New" pitchFamily="49" charset="0"/>
              </a:rPr>
              <a:t>		&lt;/td&gt;&lt;TD&gt;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>
                <a:latin typeface="Courier New" pitchFamily="49" charset="0"/>
              </a:rPr>
              <a:t>		  &lt;xsl:value-of select = ”data(.)” /&gt;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>
                <a:latin typeface="Courier New" pitchFamily="49" charset="0"/>
              </a:rPr>
              <a:t>		&lt;/td&gt;&lt;/tr&gt;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>
                <a:latin typeface="Courier New" pitchFamily="49" charset="0"/>
              </a:rPr>
              <a:t>	&lt;/xsl:for-each&gt;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>
                <a:latin typeface="Courier New" pitchFamily="49" charset="0"/>
              </a:rPr>
              <a:t>&lt;/xsl:template&gt;</a:t>
            </a:r>
            <a:endParaRPr lang="en-US" sz="2400"/>
          </a:p>
        </p:txBody>
      </p:sp>
      <p:grpSp>
        <p:nvGrpSpPr>
          <p:cNvPr id="111623" name="Group 7"/>
          <p:cNvGrpSpPr>
            <a:grpSpLocks/>
          </p:cNvGrpSpPr>
          <p:nvPr/>
        </p:nvGrpSpPr>
        <p:grpSpPr bwMode="auto">
          <a:xfrm>
            <a:off x="1143000" y="1371600"/>
            <a:ext cx="7751763" cy="4114800"/>
            <a:chOff x="720" y="864"/>
            <a:chExt cx="4883" cy="2592"/>
          </a:xfrm>
        </p:grpSpPr>
        <p:sp>
          <p:nvSpPr>
            <p:cNvPr id="77844" name="Rectangle 4"/>
            <p:cNvSpPr>
              <a:spLocks noChangeArrowheads="1"/>
            </p:cNvSpPr>
            <p:nvPr/>
          </p:nvSpPr>
          <p:spPr bwMode="auto">
            <a:xfrm>
              <a:off x="720" y="2256"/>
              <a:ext cx="4464" cy="120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5" name="Text Box 5"/>
            <p:cNvSpPr txBox="1">
              <a:spLocks noChangeArrowheads="1"/>
            </p:cNvSpPr>
            <p:nvPr/>
          </p:nvSpPr>
          <p:spPr bwMode="auto">
            <a:xfrm>
              <a:off x="4272" y="864"/>
              <a:ext cx="133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Constructs a bar-</a:t>
              </a:r>
            </a:p>
            <a:p>
              <a:r>
                <a:rPr lang="en-US" sz="2000"/>
                <a:t>beer-price row.</a:t>
              </a:r>
            </a:p>
          </p:txBody>
        </p:sp>
        <p:sp>
          <p:nvSpPr>
            <p:cNvPr id="77846" name="Line 6"/>
            <p:cNvSpPr>
              <a:spLocks noChangeShapeType="1"/>
            </p:cNvSpPr>
            <p:nvPr/>
          </p:nvSpPr>
          <p:spPr bwMode="auto">
            <a:xfrm flipH="1">
              <a:off x="4560" y="1344"/>
              <a:ext cx="38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631" name="Group 15"/>
          <p:cNvGrpSpPr>
            <a:grpSpLocks/>
          </p:cNvGrpSpPr>
          <p:nvPr/>
        </p:nvGrpSpPr>
        <p:grpSpPr bwMode="auto">
          <a:xfrm>
            <a:off x="457200" y="3124200"/>
            <a:ext cx="6911975" cy="3679825"/>
            <a:chOff x="288" y="1968"/>
            <a:chExt cx="4354" cy="2318"/>
          </a:xfrm>
        </p:grpSpPr>
        <p:sp>
          <p:nvSpPr>
            <p:cNvPr id="77839" name="Text Box 8"/>
            <p:cNvSpPr txBox="1">
              <a:spLocks noChangeArrowheads="1"/>
            </p:cNvSpPr>
            <p:nvPr/>
          </p:nvSpPr>
          <p:spPr bwMode="auto">
            <a:xfrm>
              <a:off x="3158" y="3652"/>
              <a:ext cx="14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Iterates over all</a:t>
              </a:r>
            </a:p>
            <a:p>
              <a:r>
                <a:rPr lang="en-US" sz="2000"/>
                <a:t>PRICE subelements</a:t>
              </a:r>
            </a:p>
            <a:p>
              <a:r>
                <a:rPr lang="en-US" sz="2000"/>
                <a:t>of the bar.</a:t>
              </a:r>
            </a:p>
          </p:txBody>
        </p:sp>
        <p:sp>
          <p:nvSpPr>
            <p:cNvPr id="77840" name="Rectangle 11"/>
            <p:cNvSpPr>
              <a:spLocks noChangeArrowheads="1"/>
            </p:cNvSpPr>
            <p:nvPr/>
          </p:nvSpPr>
          <p:spPr bwMode="auto">
            <a:xfrm>
              <a:off x="288" y="1968"/>
              <a:ext cx="3600" cy="24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1" name="Rectangle 12"/>
            <p:cNvSpPr>
              <a:spLocks noChangeArrowheads="1"/>
            </p:cNvSpPr>
            <p:nvPr/>
          </p:nvSpPr>
          <p:spPr bwMode="auto">
            <a:xfrm>
              <a:off x="288" y="3504"/>
              <a:ext cx="1872" cy="24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2" name="Line 13"/>
            <p:cNvSpPr>
              <a:spLocks noChangeShapeType="1"/>
            </p:cNvSpPr>
            <p:nvPr/>
          </p:nvSpPr>
          <p:spPr bwMode="auto">
            <a:xfrm flipH="1" flipV="1">
              <a:off x="3072" y="2208"/>
              <a:ext cx="624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3" name="Line 14"/>
            <p:cNvSpPr>
              <a:spLocks noChangeShapeType="1"/>
            </p:cNvSpPr>
            <p:nvPr/>
          </p:nvSpPr>
          <p:spPr bwMode="auto">
            <a:xfrm flipH="1" flipV="1">
              <a:off x="2160" y="3648"/>
              <a:ext cx="96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636" name="Group 20"/>
          <p:cNvGrpSpPr>
            <a:grpSpLocks/>
          </p:cNvGrpSpPr>
          <p:nvPr/>
        </p:nvGrpSpPr>
        <p:grpSpPr bwMode="auto">
          <a:xfrm>
            <a:off x="6553200" y="4724400"/>
            <a:ext cx="2209800" cy="1546225"/>
            <a:chOff x="4128" y="2976"/>
            <a:chExt cx="1392" cy="974"/>
          </a:xfrm>
        </p:grpSpPr>
        <p:sp>
          <p:nvSpPr>
            <p:cNvPr id="77836" name="Rectangle 16"/>
            <p:cNvSpPr>
              <a:spLocks noChangeArrowheads="1"/>
            </p:cNvSpPr>
            <p:nvPr/>
          </p:nvSpPr>
          <p:spPr bwMode="auto">
            <a:xfrm>
              <a:off x="4128" y="2976"/>
              <a:ext cx="384" cy="240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7" name="Text Box 17"/>
            <p:cNvSpPr txBox="1">
              <a:spLocks noChangeArrowheads="1"/>
            </p:cNvSpPr>
            <p:nvPr/>
          </p:nvSpPr>
          <p:spPr bwMode="auto">
            <a:xfrm>
              <a:off x="4838" y="3508"/>
              <a:ext cx="68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This</a:t>
              </a:r>
            </a:p>
            <a:p>
              <a:r>
                <a:rPr lang="en-US" sz="2000"/>
                <a:t>element</a:t>
              </a:r>
            </a:p>
          </p:txBody>
        </p:sp>
        <p:sp>
          <p:nvSpPr>
            <p:cNvPr id="77838" name="Line 18"/>
            <p:cNvSpPr>
              <a:spLocks noChangeShapeType="1"/>
            </p:cNvSpPr>
            <p:nvPr/>
          </p:nvSpPr>
          <p:spPr bwMode="auto">
            <a:xfrm flipH="1" flipV="1">
              <a:off x="4272" y="3216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640" name="Group 24"/>
          <p:cNvGrpSpPr>
            <a:grpSpLocks/>
          </p:cNvGrpSpPr>
          <p:nvPr/>
        </p:nvGrpSpPr>
        <p:grpSpPr bwMode="auto">
          <a:xfrm>
            <a:off x="212725" y="158750"/>
            <a:ext cx="6950075" cy="2889250"/>
            <a:chOff x="134" y="100"/>
            <a:chExt cx="4378" cy="1820"/>
          </a:xfrm>
        </p:grpSpPr>
        <p:sp>
          <p:nvSpPr>
            <p:cNvPr id="77833" name="Rectangle 21"/>
            <p:cNvSpPr>
              <a:spLocks noChangeArrowheads="1"/>
            </p:cNvSpPr>
            <p:nvPr/>
          </p:nvSpPr>
          <p:spPr bwMode="auto">
            <a:xfrm>
              <a:off x="384" y="1248"/>
              <a:ext cx="4128" cy="67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4" name="Text Box 22"/>
            <p:cNvSpPr txBox="1">
              <a:spLocks noChangeArrowheads="1"/>
            </p:cNvSpPr>
            <p:nvPr/>
          </p:nvSpPr>
          <p:spPr bwMode="auto">
            <a:xfrm>
              <a:off x="134" y="100"/>
              <a:ext cx="81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A variable</a:t>
              </a:r>
            </a:p>
            <a:p>
              <a:r>
                <a:rPr lang="en-US" sz="2000"/>
                <a:t>for each</a:t>
              </a:r>
            </a:p>
            <a:p>
              <a:r>
                <a:rPr lang="en-US" sz="2000"/>
                <a:t>bar</a:t>
              </a:r>
            </a:p>
          </p:txBody>
        </p:sp>
        <p:sp>
          <p:nvSpPr>
            <p:cNvPr id="77835" name="Line 23"/>
            <p:cNvSpPr>
              <a:spLocks noChangeShapeType="1"/>
            </p:cNvSpPr>
            <p:nvPr/>
          </p:nvSpPr>
          <p:spPr bwMode="auto">
            <a:xfrm>
              <a:off x="624" y="624"/>
              <a:ext cx="100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A068837-D7B5-4E06-B6BE-65D0B300CB7C}" type="slidenum">
              <a:rPr lang="en-US" sz="1400" smtClean="0">
                <a:latin typeface="Times New Roman" pitchFamily="18" charset="0"/>
              </a:rPr>
              <a:pPr/>
              <a:t>8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Paths in XML Documents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XPath is a language for describing paths in XML documents.</a:t>
            </a:r>
          </a:p>
          <a:p>
            <a:r>
              <a:rPr lang="en-US"/>
              <a:t>The result of the described path is a sequence of items.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6521DF3-8731-490E-9681-6FEED86F4EBB}" type="slidenum">
              <a:rPr lang="en-US" sz="1400" smtClean="0">
                <a:latin typeface="Times New Roman" pitchFamily="18" charset="0"/>
              </a:rPr>
              <a:pPr/>
              <a:t>9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 Expressions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r>
              <a:rPr lang="en-US"/>
              <a:t>Simple path expressions are sequences of slashes (/) and tags, starting with /.</a:t>
            </a:r>
          </a:p>
          <a:p>
            <a:pPr lvl="1"/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/BARS/BAR/PRICE</a:t>
            </a:r>
          </a:p>
          <a:p>
            <a:r>
              <a:rPr lang="en-US"/>
              <a:t>Construct the result by starting with just the doc node and processing each tag from the left.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2735</TotalTime>
  <Words>3223</Words>
  <Application>Microsoft Office PowerPoint</Application>
  <PresentationFormat>On-screen Show (4:3)</PresentationFormat>
  <Paragraphs>579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2" baseType="lpstr">
      <vt:lpstr>Monotype Sorts</vt:lpstr>
      <vt:lpstr>Arial</vt:lpstr>
      <vt:lpstr>Courier New</vt:lpstr>
      <vt:lpstr>Tahoma</vt:lpstr>
      <vt:lpstr>Times New Roman</vt:lpstr>
      <vt:lpstr>Wingdings</vt:lpstr>
      <vt:lpstr>Default Design</vt:lpstr>
      <vt:lpstr>Query Languages for XML</vt:lpstr>
      <vt:lpstr>The XPath/XQuery Data Model</vt:lpstr>
      <vt:lpstr>Principal Kinds of Nodes</vt:lpstr>
      <vt:lpstr>Document Nodes</vt:lpstr>
      <vt:lpstr>DTD for Running Example</vt:lpstr>
      <vt:lpstr>Example Document</vt:lpstr>
      <vt:lpstr>Nodes as Semistructured Data</vt:lpstr>
      <vt:lpstr>Paths in XML Documents</vt:lpstr>
      <vt:lpstr>Path Expressions</vt:lpstr>
      <vt:lpstr>Evaluating a Path Expression</vt:lpstr>
      <vt:lpstr>Example: /BARS</vt:lpstr>
      <vt:lpstr>Example: /BARS/BAR</vt:lpstr>
      <vt:lpstr>Example: /BARS/BAR/PRICE</vt:lpstr>
      <vt:lpstr>Attributes in Paths</vt:lpstr>
      <vt:lpstr>Example: /BARS/BAR/PRICE/@theBeer</vt:lpstr>
      <vt:lpstr>Remember: Item Sequences</vt:lpstr>
      <vt:lpstr>Paths that Begin Anywhere</vt:lpstr>
      <vt:lpstr>Example: //PRICE</vt:lpstr>
      <vt:lpstr>Wild-Card *</vt:lpstr>
      <vt:lpstr>Example: /BARS/*</vt:lpstr>
      <vt:lpstr>Selection Conditions</vt:lpstr>
      <vt:lpstr>Example: Selection Condition</vt:lpstr>
      <vt:lpstr>Example: Attribute in Selection</vt:lpstr>
      <vt:lpstr>Axes</vt:lpstr>
      <vt:lpstr>Example: Axes</vt:lpstr>
      <vt:lpstr>More Axes</vt:lpstr>
      <vt:lpstr>XQuery</vt:lpstr>
      <vt:lpstr>More About Item Sequences</vt:lpstr>
      <vt:lpstr>FLWR Expressions</vt:lpstr>
      <vt:lpstr>Semantics of FLWR Expressions</vt:lpstr>
      <vt:lpstr>FOR Clauses</vt:lpstr>
      <vt:lpstr>Example: FOR</vt:lpstr>
      <vt:lpstr>Use of Braces</vt:lpstr>
      <vt:lpstr>Use of Braces --- (2)</vt:lpstr>
      <vt:lpstr>LET Clauses</vt:lpstr>
      <vt:lpstr>Example: LET</vt:lpstr>
      <vt:lpstr>Order-By Clauses</vt:lpstr>
      <vt:lpstr>Example: Order-By</vt:lpstr>
      <vt:lpstr>Aside: SQL ORDER BY</vt:lpstr>
      <vt:lpstr>Predicates</vt:lpstr>
      <vt:lpstr>Example: Comparisons</vt:lpstr>
      <vt:lpstr>Strategy</vt:lpstr>
      <vt:lpstr>The Query</vt:lpstr>
      <vt:lpstr>Strict Comparisons</vt:lpstr>
      <vt:lpstr>Comparison of Elements and Values</vt:lpstr>
      <vt:lpstr>Comparison of Two Elements</vt:lpstr>
      <vt:lpstr>Comparison of Elements – (2)</vt:lpstr>
      <vt:lpstr>Getting Data From Elements</vt:lpstr>
      <vt:lpstr>Example: data()</vt:lpstr>
      <vt:lpstr>Eliminating Duplicates</vt:lpstr>
      <vt:lpstr>Example: All the Distinct Prices</vt:lpstr>
      <vt:lpstr>Effective Boolean Values</vt:lpstr>
      <vt:lpstr>EBV Examples</vt:lpstr>
      <vt:lpstr>Boolean Operators</vt:lpstr>
      <vt:lpstr>Branching Expressions</vt:lpstr>
      <vt:lpstr>Quantifier Expressions</vt:lpstr>
      <vt:lpstr>Example: Some</vt:lpstr>
      <vt:lpstr>Example: Every</vt:lpstr>
      <vt:lpstr>Document Order</vt:lpstr>
      <vt:lpstr>Set Operators</vt:lpstr>
      <vt:lpstr>XSLT</vt:lpstr>
      <vt:lpstr>XSLT Programs</vt:lpstr>
      <vt:lpstr>Templates</vt:lpstr>
      <vt:lpstr>Example: BARS Document -&gt; Table</vt:lpstr>
      <vt:lpstr>The Template for the Root</vt:lpstr>
      <vt:lpstr>Outline of Strategy</vt:lpstr>
      <vt:lpstr>Recursive Use of Templates</vt:lpstr>
      <vt:lpstr>Apply-Templates</vt:lpstr>
      <vt:lpstr>Example: Apply-Templates</vt:lpstr>
      <vt:lpstr>Extracting Values</vt:lpstr>
      <vt:lpstr>Variables</vt:lpstr>
      <vt:lpstr>Using Variables</vt:lpstr>
      <vt:lpstr>Completing the Table</vt:lpstr>
      <vt:lpstr>Iteration</vt:lpstr>
      <vt:lpstr>The Template for BARS</vt:lpstr>
    </vt:vector>
  </TitlesOfParts>
  <Company>Stanford University, CS Dept.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CS206 --- Electronic Commerce</dc:title>
  <dc:creator>Jeff Ullman</dc:creator>
  <cp:lastModifiedBy>Li Yang</cp:lastModifiedBy>
  <cp:revision>177</cp:revision>
  <dcterms:created xsi:type="dcterms:W3CDTF">2002-03-23T20:14:09Z</dcterms:created>
  <dcterms:modified xsi:type="dcterms:W3CDTF">2017-05-16T01:56:24Z</dcterms:modified>
</cp:coreProperties>
</file>