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96" r:id="rId12"/>
    <p:sldId id="270" r:id="rId13"/>
    <p:sldId id="271" r:id="rId14"/>
    <p:sldId id="266" r:id="rId15"/>
    <p:sldId id="278" r:id="rId16"/>
    <p:sldId id="297" r:id="rId17"/>
    <p:sldId id="279" r:id="rId18"/>
    <p:sldId id="298" r:id="rId19"/>
    <p:sldId id="280" r:id="rId20"/>
    <p:sldId id="281" r:id="rId21"/>
    <p:sldId id="283" r:id="rId22"/>
    <p:sldId id="284" r:id="rId23"/>
    <p:sldId id="299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DDDDD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3" d="100"/>
          <a:sy n="73" d="100"/>
        </p:scale>
        <p:origin x="148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2" d="100"/>
        <a:sy n="172" d="100"/>
      </p:scale>
      <p:origin x="0" y="-64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0F0A95-569E-4E4D-978C-D68D0AAAE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0C142-077A-447B-9808-8B10E8A18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7723B-0F7D-4B20-A42F-2FE8DA9F8A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C1BB8-C17B-4E2E-BD80-1E670D0DE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7D3EE9-B819-4392-BC2B-E02FD6260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66155-BDE9-4786-807A-B88E39F53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E66BB-CBC2-4553-AEF0-4EB3EB532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2FA44-78F1-465C-A8E8-D48992982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B365C-D8D9-438B-BD4D-5B3669E64D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A66A3-2779-4475-9370-78CA5BF566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1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64BD2-784E-41FC-9959-E40B645F88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A6B4F-8C4F-4C0A-BEA5-544EBB7250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3395C-EC0E-4C1B-96A0-F80CC0C20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C42D2F-A33F-497A-B22C-9FAB6031AE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523-95E3-44DE-B5F0-47BC7F004DE4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 dirty="0"/>
              <a:t>On-Line Analytical Processing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Warehousing</a:t>
            </a:r>
          </a:p>
          <a:p>
            <a:r>
              <a:rPr lang="en-US" sz="3200"/>
              <a:t>Data Cubes</a:t>
            </a:r>
          </a:p>
          <a:p>
            <a:r>
              <a:rPr lang="en-US" sz="3200"/>
              <a:t>Data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EDFA-613C-4EF4-A8EE-DE1CDF41732F}" type="slidenum">
              <a:rPr lang="en-US"/>
              <a:pPr/>
              <a:t>10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-- Continued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The dimension tables include information about the bar, beer, and drinker “dimensions”: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solidFill>
                  <a:srgbClr val="CC00CC"/>
                </a:solidFill>
              </a:rPr>
              <a:t>Bars(bar, addr, license)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		Beers(beer, manf)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		Drinkers(drinker, addr, phone)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CBBC-2B11-4B81-9967-F3DE5BC4BA24}" type="slidenum">
              <a:rPr lang="en-US"/>
              <a:pPr/>
              <a:t>11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Star </a:t>
            </a:r>
            <a:r>
              <a:rPr lang="en-US" dirty="0"/>
              <a:t>Schema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09800" y="3429000"/>
            <a:ext cx="4724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9718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810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2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334000" y="30480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609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81000" y="1981200"/>
            <a:ext cx="3124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11430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19812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7432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81000" y="4953000"/>
            <a:ext cx="3124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11430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19812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27432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5562600" y="4953000"/>
            <a:ext cx="3124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63246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71628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79248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562600" y="1981200"/>
            <a:ext cx="3124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3246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71628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79248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 flipH="1" flipV="1">
            <a:off x="838200" y="2743200"/>
            <a:ext cx="1524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H="1">
            <a:off x="990600" y="3886200"/>
            <a:ext cx="2438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 flipV="1">
            <a:off x="4114800" y="2438400"/>
            <a:ext cx="1371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4953000" y="3886200"/>
            <a:ext cx="990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2550" y="5630863"/>
            <a:ext cx="365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Dimension Table </a:t>
            </a:r>
            <a:r>
              <a:rPr lang="en-US" b="1">
                <a:latin typeface="Tahoma" panose="020B0604030504040204" pitchFamily="34" charset="0"/>
              </a:rPr>
              <a:t>(Beers)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5532438" y="5630863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Dimension Table (etc.)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5111750" y="1524000"/>
            <a:ext cx="409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Dimension Table </a:t>
            </a:r>
            <a:r>
              <a:rPr lang="en-US" b="1">
                <a:latin typeface="Tahoma" panose="020B0604030504040204" pitchFamily="34" charset="0"/>
              </a:rPr>
              <a:t>(Drinkers)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163513" y="1524000"/>
            <a:ext cx="347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Dimension Table </a:t>
            </a:r>
            <a:r>
              <a:rPr lang="en-US" b="1">
                <a:latin typeface="Tahoma" panose="020B0604030504040204" pitchFamily="34" charset="0"/>
              </a:rPr>
              <a:t>(Bars)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2743200" y="4114800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Fact Table - </a:t>
            </a:r>
            <a:r>
              <a:rPr lang="en-US" b="1">
                <a:latin typeface="Tahoma" panose="020B0604030504040204" pitchFamily="34" charset="0"/>
              </a:rPr>
              <a:t>Sales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2103438" y="2895600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Dimension Attrs.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07013" y="2895600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Dependent Attrs.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2F20-A60C-4ED4-8E0B-C6A493D2F8AA}" type="slidenum">
              <a:rPr lang="en-US"/>
              <a:pPr/>
              <a:t>12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Dimensions and Dependent 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29000"/>
          </a:xfrm>
        </p:spPr>
        <p:txBody>
          <a:bodyPr/>
          <a:lstStyle/>
          <a:p>
            <a:pPr marL="609600" indent="-609600"/>
            <a:r>
              <a:rPr lang="en-US"/>
              <a:t>Two classes of fact-table attributes: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Dimension attributes</a:t>
            </a:r>
            <a:r>
              <a:rPr lang="en-US"/>
              <a:t> : the key of a dimension table.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Dependent attributes</a:t>
            </a:r>
            <a:r>
              <a:rPr lang="en-US"/>
              <a:t> : a value determined by the dimension attributes of the tuple.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97BB-94BF-4DA9-B44A-D3156F2511C2}" type="slidenum">
              <a:rPr lang="en-US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Dependent Attribute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price</a:t>
            </a:r>
            <a:r>
              <a:rPr lang="en-US"/>
              <a:t> is the dependent attribute of our example Sales relation.</a:t>
            </a:r>
          </a:p>
          <a:p>
            <a:r>
              <a:rPr lang="en-US"/>
              <a:t>It is determined by the combination of dimension attributes: </a:t>
            </a:r>
            <a:r>
              <a:rPr lang="en-US">
                <a:solidFill>
                  <a:srgbClr val="CC3300"/>
                </a:solidFill>
              </a:rPr>
              <a:t>bar</a:t>
            </a:r>
            <a:r>
              <a:rPr lang="en-US"/>
              <a:t>, </a:t>
            </a:r>
            <a:r>
              <a:rPr lang="en-US">
                <a:solidFill>
                  <a:srgbClr val="CC3300"/>
                </a:solidFill>
              </a:rPr>
              <a:t>beer</a:t>
            </a:r>
            <a:r>
              <a:rPr lang="en-US"/>
              <a:t>, </a:t>
            </a:r>
            <a:r>
              <a:rPr lang="en-US">
                <a:solidFill>
                  <a:srgbClr val="CC3300"/>
                </a:solidFill>
              </a:rPr>
              <a:t>drinker</a:t>
            </a:r>
            <a:r>
              <a:rPr lang="en-US"/>
              <a:t>, and the </a:t>
            </a:r>
            <a:r>
              <a:rPr lang="en-US">
                <a:solidFill>
                  <a:srgbClr val="CC3300"/>
                </a:solidFill>
              </a:rPr>
              <a:t>time</a:t>
            </a:r>
            <a:r>
              <a:rPr lang="en-US"/>
              <a:t> (combination of day and time-of-day attributes).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02C-7C7B-4677-A511-6EDF80DA25D7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to Building Warehouses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ROLAP</a:t>
            </a:r>
            <a:r>
              <a:rPr lang="en-US"/>
              <a:t>  = “relational OLAP”: Tune a relational DBMS to support star schemas.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MOLAP</a:t>
            </a:r>
            <a:r>
              <a:rPr lang="en-US"/>
              <a:t>  = “multidimensional OLAP”: Use a specialized DBMS with a model such as the “data cube.”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3107-D6E6-4CB9-A9EF-9D2CAB4A64B9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MOLAP and Data Cubes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Keys of dimension tables are the dimensions of a hypercube.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for the Sales data, the four dimensions are </a:t>
            </a:r>
            <a:r>
              <a:rPr lang="en-US">
                <a:solidFill>
                  <a:srgbClr val="CC3300"/>
                </a:solidFill>
              </a:rPr>
              <a:t>bar</a:t>
            </a:r>
            <a:r>
              <a:rPr lang="en-US"/>
              <a:t>, </a:t>
            </a:r>
            <a:r>
              <a:rPr lang="en-US">
                <a:solidFill>
                  <a:srgbClr val="CC3300"/>
                </a:solidFill>
              </a:rPr>
              <a:t>beer</a:t>
            </a:r>
            <a:r>
              <a:rPr lang="en-US"/>
              <a:t>, </a:t>
            </a:r>
            <a:r>
              <a:rPr lang="en-US">
                <a:solidFill>
                  <a:srgbClr val="CC3300"/>
                </a:solidFill>
              </a:rPr>
              <a:t>drinker</a:t>
            </a:r>
            <a:r>
              <a:rPr lang="en-US"/>
              <a:t>, and </a:t>
            </a:r>
            <a:r>
              <a:rPr lang="en-US">
                <a:solidFill>
                  <a:srgbClr val="CC3300"/>
                </a:solidFill>
              </a:rPr>
              <a:t>time</a:t>
            </a:r>
            <a:r>
              <a:rPr lang="en-US"/>
              <a:t>.</a:t>
            </a:r>
          </a:p>
          <a:p>
            <a:r>
              <a:rPr lang="en-US"/>
              <a:t>Dependent attributes (e.g., </a:t>
            </a:r>
            <a:r>
              <a:rPr lang="en-US">
                <a:solidFill>
                  <a:srgbClr val="CC3300"/>
                </a:solidFill>
              </a:rPr>
              <a:t>price</a:t>
            </a:r>
            <a:r>
              <a:rPr lang="en-US"/>
              <a:t>) appear at the points of the cube.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97F-770A-47AC-8459-234C0FF4178B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Visualization -- Data Cubes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133600" y="2895600"/>
            <a:ext cx="3505200" cy="3429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240213" y="3505200"/>
            <a:ext cx="83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price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7313" y="5334000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bar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249363" y="2286000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beer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2009775" y="1905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V="1">
            <a:off x="1676400" y="4419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200400" y="6553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667000" y="34290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048000" y="38862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029200" y="44196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4572000" y="50292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343400" y="21336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992313" y="632460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drinker</a:t>
            </a:r>
            <a:endParaRPr lang="en-US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D614-1D28-48E7-9826-0C0B5D7364FB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cube also includes aggregation (typically SUM) along the margins of the cube.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marginals</a:t>
            </a:r>
            <a:r>
              <a:rPr lang="en-US"/>
              <a:t>  include aggregations over one dimension, two dimensions,…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9276-6CC5-4C14-A948-87121158F515}" type="slidenum">
              <a:rPr lang="en-US"/>
              <a:pPr/>
              <a:t>18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3600"/>
              <a:t>Visualization --- Data Cube w/Aggregation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133600" y="2895600"/>
            <a:ext cx="3505200" cy="3429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306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240213" y="3505200"/>
            <a:ext cx="83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price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357313" y="5334000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bar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49363" y="2286000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beer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V="1">
            <a:off x="2009775" y="1905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1676400" y="4419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200400" y="6553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2667000" y="34290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3048000" y="38862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5029200" y="44196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4572000" y="50292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4343400" y="2133600"/>
            <a:ext cx="304800" cy="3048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992313" y="632460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drinker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5638800" y="2895600"/>
            <a:ext cx="609600" cy="3429000"/>
          </a:xfrm>
          <a:prstGeom prst="rect">
            <a:avLst/>
          </a:prstGeom>
          <a:solidFill>
            <a:schemeClr val="folHlink"/>
          </a:solidFill>
          <a:ln w="28575" algn="ctr">
            <a:miter lim="800000"/>
            <a:headEnd/>
            <a:tailEnd/>
          </a:ln>
          <a:effectLst/>
          <a:scene3d>
            <a:camera prst="legacyObliqueTopRight"/>
            <a:lightRig rig="legacyNormal3" dir="b"/>
          </a:scene3d>
          <a:sp3d extrusionH="36306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 rot="-24413421">
            <a:off x="6057106" y="3312319"/>
            <a:ext cx="1693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panose="020B0604030504040204" pitchFamily="34" charset="0"/>
              </a:rPr>
              <a:t>SUM over </a:t>
            </a:r>
          </a:p>
          <a:p>
            <a:r>
              <a:rPr lang="en-US">
                <a:latin typeface="Tahoma" panose="020B0604030504040204" pitchFamily="34" charset="0"/>
              </a:rPr>
              <a:t>all Drinkers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99DA-E9F8-42C6-8C95-AEDF391111CD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Marginals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4-dimensional </a:t>
            </a:r>
            <a:r>
              <a:rPr lang="en-US">
                <a:solidFill>
                  <a:srgbClr val="CC00CC"/>
                </a:solidFill>
              </a:rPr>
              <a:t>Sales</a:t>
            </a:r>
            <a:r>
              <a:rPr lang="en-US"/>
              <a:t> cube includes the sum of </a:t>
            </a:r>
            <a:r>
              <a:rPr lang="en-US">
                <a:solidFill>
                  <a:srgbClr val="CC3300"/>
                </a:solidFill>
              </a:rPr>
              <a:t>price</a:t>
            </a:r>
            <a:r>
              <a:rPr lang="en-US"/>
              <a:t> over each bar, each beer, each drinker, and each time unit (perhaps days).</a:t>
            </a:r>
          </a:p>
          <a:p>
            <a:r>
              <a:rPr lang="en-US"/>
              <a:t>It would also have the sum of </a:t>
            </a:r>
            <a:r>
              <a:rPr lang="en-US">
                <a:solidFill>
                  <a:srgbClr val="CC3300"/>
                </a:solidFill>
              </a:rPr>
              <a:t>price</a:t>
            </a:r>
            <a:r>
              <a:rPr lang="en-US"/>
              <a:t>  over all bar-beer pairs, all bar-drinker-day triples,…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531-40D7-4A2C-A45D-D5313DA3B73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 database systems are tuned to many, small, simple queries.</a:t>
            </a:r>
          </a:p>
          <a:p>
            <a:r>
              <a:rPr lang="en-US"/>
              <a:t>Some new applications use fewer, more time-consuming, </a:t>
            </a:r>
            <a:r>
              <a:rPr lang="en-US" i="1">
                <a:solidFill>
                  <a:srgbClr val="FF0066"/>
                </a:solidFill>
              </a:rPr>
              <a:t>analytic </a:t>
            </a:r>
            <a:r>
              <a:rPr lang="en-US"/>
              <a:t> queries.</a:t>
            </a:r>
          </a:p>
          <a:p>
            <a:r>
              <a:rPr lang="en-US"/>
              <a:t>New architectures have been developed to handle analytic queries efficiently.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3FB6-1F52-432A-A040-EEBFFE1A7046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Cube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Think of each dimension as having an additional value *.</a:t>
            </a:r>
          </a:p>
          <a:p>
            <a:r>
              <a:rPr lang="en-US"/>
              <a:t>A point with one or more *’s in its coordinates aggregates over the dimensions with the *’s.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Sales(”Joe’s Bar”, ”Bud”, *, *) holds the sum, over all drinkers and all time, of the Bud consumed at Joe’s.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87E-5E7C-41AF-822E-59761A15DF5C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Drill-Down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Drill-down</a:t>
            </a:r>
            <a:r>
              <a:rPr lang="en-US"/>
              <a:t> = “de-aggregate” = break an aggregate into its constituents.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having determined that Joe’s Bar sells very few Anheuser-Busch beers, break down his sales by particular A.-B. beer.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E134-94C7-4D82-86CD-22312EBAB537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Roll-Up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Roll-up</a:t>
            </a:r>
            <a:r>
              <a:rPr lang="en-US"/>
              <a:t> = aggregate along one or more dimensions.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given a table of how much Bud each drinker consumes at each bar, roll it up into a table giving total amount of Bud consumed by each drinker.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9ABE-4D53-4627-9A5A-C3DB2E300C26}" type="slidenum">
              <a:rPr lang="en-US"/>
              <a:pPr/>
              <a:t>23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Roll Up and Drill Down</a:t>
            </a:r>
          </a:p>
        </p:txBody>
      </p:sp>
      <p:graphicFrame>
        <p:nvGraphicFramePr>
          <p:cNvPr id="52340" name="Group 116"/>
          <p:cNvGraphicFramePr>
            <a:graphicFrameLocks noGrp="1"/>
          </p:cNvGraphicFramePr>
          <p:nvPr>
            <p:ph sz="half" idx="2"/>
          </p:nvPr>
        </p:nvGraphicFramePr>
        <p:xfrm>
          <a:off x="152400" y="1920875"/>
          <a:ext cx="3657600" cy="2738438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Joe’s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Nut-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Blue Chalk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00CC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76200" y="1371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u="sng">
                <a:latin typeface="Arial" panose="020B0604020202020204" pitchFamily="34" charset="0"/>
              </a:rPr>
              <a:t>$ of Anheuser-Busch by drinker/bar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5395913" y="2149475"/>
            <a:ext cx="2466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5395913" y="2606675"/>
            <a:ext cx="2466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5395913" y="3063875"/>
            <a:ext cx="2466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395913" y="2149475"/>
            <a:ext cx="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6218238" y="21494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7040563" y="21494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7862888" y="2149475"/>
            <a:ext cx="0" cy="914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>
            <a:off x="4756150" y="4495800"/>
            <a:ext cx="3321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4756150" y="5013325"/>
            <a:ext cx="332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2" name="Line 88"/>
          <p:cNvSpPr>
            <a:spLocks noChangeShapeType="1"/>
          </p:cNvSpPr>
          <p:nvPr/>
        </p:nvSpPr>
        <p:spPr bwMode="auto">
          <a:xfrm>
            <a:off x="4756150" y="5426075"/>
            <a:ext cx="332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3" name="Line 89"/>
          <p:cNvSpPr>
            <a:spLocks noChangeShapeType="1"/>
          </p:cNvSpPr>
          <p:nvPr/>
        </p:nvSpPr>
        <p:spPr bwMode="auto">
          <a:xfrm>
            <a:off x="4756150" y="5838825"/>
            <a:ext cx="332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5" name="Line 91"/>
          <p:cNvSpPr>
            <a:spLocks noChangeShapeType="1"/>
          </p:cNvSpPr>
          <p:nvPr/>
        </p:nvSpPr>
        <p:spPr bwMode="auto">
          <a:xfrm>
            <a:off x="4756150" y="6538913"/>
            <a:ext cx="3321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6" name="Line 92"/>
          <p:cNvSpPr>
            <a:spLocks noChangeShapeType="1"/>
          </p:cNvSpPr>
          <p:nvPr/>
        </p:nvSpPr>
        <p:spPr bwMode="auto">
          <a:xfrm>
            <a:off x="4756150" y="4495800"/>
            <a:ext cx="0" cy="20431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7" name="Line 93"/>
          <p:cNvSpPr>
            <a:spLocks noChangeShapeType="1"/>
          </p:cNvSpPr>
          <p:nvPr/>
        </p:nvSpPr>
        <p:spPr bwMode="auto">
          <a:xfrm>
            <a:off x="5611813" y="4495800"/>
            <a:ext cx="0" cy="204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8" name="Line 94"/>
          <p:cNvSpPr>
            <a:spLocks noChangeShapeType="1"/>
          </p:cNvSpPr>
          <p:nvPr/>
        </p:nvSpPr>
        <p:spPr bwMode="auto">
          <a:xfrm>
            <a:off x="6297613" y="4495800"/>
            <a:ext cx="0" cy="204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19" name="Line 95"/>
          <p:cNvSpPr>
            <a:spLocks noChangeShapeType="1"/>
          </p:cNvSpPr>
          <p:nvPr/>
        </p:nvSpPr>
        <p:spPr bwMode="auto">
          <a:xfrm>
            <a:off x="7188200" y="4495800"/>
            <a:ext cx="0" cy="2043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1" name="Line 97"/>
          <p:cNvSpPr>
            <a:spLocks noChangeShapeType="1"/>
          </p:cNvSpPr>
          <p:nvPr/>
        </p:nvSpPr>
        <p:spPr bwMode="auto">
          <a:xfrm>
            <a:off x="8077200" y="4495800"/>
            <a:ext cx="0" cy="20431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353" name="Group 129"/>
          <p:cNvGrpSpPr>
            <a:grpSpLocks/>
          </p:cNvGrpSpPr>
          <p:nvPr/>
        </p:nvGrpSpPr>
        <p:grpSpPr bwMode="auto">
          <a:xfrm>
            <a:off x="4114800" y="1660525"/>
            <a:ext cx="5029200" cy="2012950"/>
            <a:chOff x="2592" y="1046"/>
            <a:chExt cx="3168" cy="1268"/>
          </a:xfrm>
        </p:grpSpPr>
        <p:grpSp>
          <p:nvGrpSpPr>
            <p:cNvPr id="52351" name="Group 127"/>
            <p:cNvGrpSpPr>
              <a:grpSpLocks/>
            </p:cNvGrpSpPr>
            <p:nvPr/>
          </p:nvGrpSpPr>
          <p:grpSpPr bwMode="auto">
            <a:xfrm>
              <a:off x="3360" y="1046"/>
              <a:ext cx="2400" cy="884"/>
              <a:chOff x="3360" y="1046"/>
              <a:chExt cx="2400" cy="884"/>
            </a:xfrm>
          </p:grpSpPr>
          <p:sp>
            <p:nvSpPr>
              <p:cNvPr id="52268" name="Rectangle 44"/>
              <p:cNvSpPr>
                <a:spLocks noChangeArrowheads="1"/>
              </p:cNvSpPr>
              <p:nvPr/>
            </p:nvSpPr>
            <p:spPr bwMode="auto">
              <a:xfrm>
                <a:off x="4435" y="1642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112</a:t>
                </a:r>
              </a:p>
            </p:txBody>
          </p:sp>
          <p:sp>
            <p:nvSpPr>
              <p:cNvPr id="52269" name="Rectangle 45"/>
              <p:cNvSpPr>
                <a:spLocks noChangeArrowheads="1"/>
              </p:cNvSpPr>
              <p:nvPr/>
            </p:nvSpPr>
            <p:spPr bwMode="auto">
              <a:xfrm>
                <a:off x="3917" y="1642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100</a:t>
                </a:r>
              </a:p>
            </p:txBody>
          </p:sp>
          <p:sp>
            <p:nvSpPr>
              <p:cNvPr id="52270" name="Rectangle 46"/>
              <p:cNvSpPr>
                <a:spLocks noChangeArrowheads="1"/>
              </p:cNvSpPr>
              <p:nvPr/>
            </p:nvSpPr>
            <p:spPr bwMode="auto">
              <a:xfrm>
                <a:off x="3399" y="1642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133</a:t>
                </a:r>
              </a:p>
            </p:txBody>
          </p:sp>
          <p:sp>
            <p:nvSpPr>
              <p:cNvPr id="52272" name="Rectangle 48"/>
              <p:cNvSpPr>
                <a:spLocks noChangeArrowheads="1"/>
              </p:cNvSpPr>
              <p:nvPr/>
            </p:nvSpPr>
            <p:spPr bwMode="auto">
              <a:xfrm>
                <a:off x="4435" y="1354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Mary</a:t>
                </a:r>
              </a:p>
            </p:txBody>
          </p:sp>
          <p:sp>
            <p:nvSpPr>
              <p:cNvPr id="52273" name="Rectangle 49"/>
              <p:cNvSpPr>
                <a:spLocks noChangeArrowheads="1"/>
              </p:cNvSpPr>
              <p:nvPr/>
            </p:nvSpPr>
            <p:spPr bwMode="auto">
              <a:xfrm>
                <a:off x="3917" y="1354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Bob</a:t>
                </a:r>
              </a:p>
            </p:txBody>
          </p:sp>
          <p:sp>
            <p:nvSpPr>
              <p:cNvPr id="52274" name="Rectangle 50"/>
              <p:cNvSpPr>
                <a:spLocks noChangeArrowheads="1"/>
              </p:cNvSpPr>
              <p:nvPr/>
            </p:nvSpPr>
            <p:spPr bwMode="auto">
              <a:xfrm>
                <a:off x="3399" y="1354"/>
                <a:ext cx="5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algn="l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algn="l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sz="2000"/>
                  <a:t>Jim</a:t>
                </a:r>
              </a:p>
            </p:txBody>
          </p:sp>
          <p:sp>
            <p:nvSpPr>
              <p:cNvPr id="52283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046"/>
                <a:ext cx="240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2000" u="sng">
                    <a:latin typeface="Arial" panose="020B0604020202020204" pitchFamily="34" charset="0"/>
                  </a:rPr>
                  <a:t>$ of A-B / drinker</a:t>
                </a:r>
                <a:br>
                  <a:rPr lang="en-US" sz="2000" u="sng">
                    <a:latin typeface="Arial" panose="020B0604020202020204" pitchFamily="34" charset="0"/>
                  </a:rPr>
                </a:br>
                <a:endParaRPr lang="en-US" sz="2000" u="sng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350" name="Group 126"/>
            <p:cNvGrpSpPr>
              <a:grpSpLocks/>
            </p:cNvGrpSpPr>
            <p:nvPr/>
          </p:nvGrpSpPr>
          <p:grpSpPr bwMode="auto">
            <a:xfrm>
              <a:off x="2592" y="1536"/>
              <a:ext cx="672" cy="778"/>
              <a:chOff x="2592" y="1536"/>
              <a:chExt cx="672" cy="778"/>
            </a:xfrm>
          </p:grpSpPr>
          <p:sp>
            <p:nvSpPr>
              <p:cNvPr id="52322" name="AutoShape 98"/>
              <p:cNvSpPr>
                <a:spLocks noChangeArrowheads="1"/>
              </p:cNvSpPr>
              <p:nvPr/>
            </p:nvSpPr>
            <p:spPr bwMode="auto">
              <a:xfrm>
                <a:off x="2736" y="1536"/>
                <a:ext cx="528" cy="288"/>
              </a:xfrm>
              <a:prstGeom prst="rightArrow">
                <a:avLst>
                  <a:gd name="adj1" fmla="val 50000"/>
                  <a:gd name="adj2" fmla="val 45833"/>
                </a:avLst>
              </a:prstGeom>
              <a:solidFill>
                <a:schemeClr val="tx2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3" name="Text Box 99"/>
              <p:cNvSpPr txBox="1">
                <a:spLocks noChangeArrowheads="1"/>
              </p:cNvSpPr>
              <p:nvPr/>
            </p:nvSpPr>
            <p:spPr bwMode="auto">
              <a:xfrm>
                <a:off x="2592" y="1872"/>
                <a:ext cx="6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2000">
                    <a:latin typeface="Arial" panose="020B0604020202020204" pitchFamily="34" charset="0"/>
                  </a:rPr>
                  <a:t>Roll up</a:t>
                </a:r>
                <a:br>
                  <a:rPr lang="en-US" sz="2000">
                    <a:latin typeface="Arial" panose="020B0604020202020204" pitchFamily="34" charset="0"/>
                  </a:rPr>
                </a:br>
                <a:r>
                  <a:rPr lang="en-US" sz="2000">
                    <a:latin typeface="Arial" panose="020B0604020202020204" pitchFamily="34" charset="0"/>
                  </a:rPr>
                  <a:t>by Bar</a:t>
                </a:r>
              </a:p>
            </p:txBody>
          </p:sp>
        </p:grpSp>
      </p:grpSp>
      <p:grpSp>
        <p:nvGrpSpPr>
          <p:cNvPr id="52352" name="Group 128"/>
          <p:cNvGrpSpPr>
            <a:grpSpLocks/>
          </p:cNvGrpSpPr>
          <p:nvPr/>
        </p:nvGrpSpPr>
        <p:grpSpPr bwMode="auto">
          <a:xfrm>
            <a:off x="4756150" y="3200400"/>
            <a:ext cx="4235450" cy="3338513"/>
            <a:chOff x="2996" y="2016"/>
            <a:chExt cx="2668" cy="2103"/>
          </a:xfrm>
        </p:grpSpPr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4528" y="3678"/>
              <a:ext cx="56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35</a:t>
              </a:r>
            </a:p>
          </p:txBody>
        </p:sp>
        <p:sp>
          <p:nvSpPr>
            <p:cNvPr id="52292" name="Rectangle 68"/>
            <p:cNvSpPr>
              <a:spLocks noChangeArrowheads="1"/>
            </p:cNvSpPr>
            <p:nvPr/>
          </p:nvSpPr>
          <p:spPr bwMode="auto">
            <a:xfrm>
              <a:off x="3967" y="3678"/>
              <a:ext cx="56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40</a:t>
              </a:r>
            </a:p>
          </p:txBody>
        </p:sp>
        <p:sp>
          <p:nvSpPr>
            <p:cNvPr id="52293" name="Rectangle 69"/>
            <p:cNvSpPr>
              <a:spLocks noChangeArrowheads="1"/>
            </p:cNvSpPr>
            <p:nvPr/>
          </p:nvSpPr>
          <p:spPr bwMode="auto">
            <a:xfrm>
              <a:off x="3535" y="3678"/>
              <a:ext cx="432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48</a:t>
              </a:r>
            </a:p>
          </p:txBody>
        </p:sp>
        <p:sp>
          <p:nvSpPr>
            <p:cNvPr id="52294" name="Rectangle 70"/>
            <p:cNvSpPr>
              <a:spLocks noChangeArrowheads="1"/>
            </p:cNvSpPr>
            <p:nvPr/>
          </p:nvSpPr>
          <p:spPr bwMode="auto">
            <a:xfrm>
              <a:off x="2996" y="3678"/>
              <a:ext cx="53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Bud Light</a:t>
              </a:r>
            </a:p>
          </p:txBody>
        </p: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4528" y="3418"/>
              <a:ext cx="56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37</a:t>
              </a:r>
            </a:p>
          </p:txBody>
        </p:sp>
        <p:sp>
          <p:nvSpPr>
            <p:cNvPr id="52297" name="Rectangle 73"/>
            <p:cNvSpPr>
              <a:spLocks noChangeArrowheads="1"/>
            </p:cNvSpPr>
            <p:nvPr/>
          </p:nvSpPr>
          <p:spPr bwMode="auto">
            <a:xfrm>
              <a:off x="3967" y="3418"/>
              <a:ext cx="56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31</a:t>
              </a:r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3535" y="3418"/>
              <a:ext cx="43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45</a:t>
              </a:r>
            </a:p>
          </p:txBody>
        </p:sp>
        <p:sp>
          <p:nvSpPr>
            <p:cNvPr id="52299" name="Rectangle 75"/>
            <p:cNvSpPr>
              <a:spLocks noChangeArrowheads="1"/>
            </p:cNvSpPr>
            <p:nvPr/>
          </p:nvSpPr>
          <p:spPr bwMode="auto">
            <a:xfrm>
              <a:off x="2996" y="3418"/>
              <a:ext cx="53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M’lob</a:t>
              </a:r>
            </a:p>
          </p:txBody>
        </p:sp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4528" y="3158"/>
              <a:ext cx="56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40</a:t>
              </a:r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3967" y="3158"/>
              <a:ext cx="56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29</a:t>
              </a:r>
            </a:p>
          </p:txBody>
        </p:sp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3535" y="3158"/>
              <a:ext cx="43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40</a:t>
              </a:r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2996" y="3158"/>
              <a:ext cx="53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Bud</a:t>
              </a:r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4528" y="2832"/>
              <a:ext cx="56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Mary</a:t>
              </a:r>
            </a:p>
          </p:txBody>
        </p:sp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3967" y="2832"/>
              <a:ext cx="56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Bob</a:t>
              </a:r>
            </a:p>
          </p:txBody>
        </p:sp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3535" y="2832"/>
              <a:ext cx="43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2000"/>
                <a:t>Jim</a:t>
              </a:r>
            </a:p>
          </p:txBody>
        </p:sp>
        <p:sp>
          <p:nvSpPr>
            <p:cNvPr id="52309" name="Rectangle 85"/>
            <p:cNvSpPr>
              <a:spLocks noChangeArrowheads="1"/>
            </p:cNvSpPr>
            <p:nvPr/>
          </p:nvSpPr>
          <p:spPr bwMode="auto">
            <a:xfrm>
              <a:off x="2996" y="2832"/>
              <a:ext cx="53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lr>
                  <a:srgbClr val="CC00CC"/>
                </a:buClr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en-US"/>
            </a:p>
          </p:txBody>
        </p:sp>
        <p:grpSp>
          <p:nvGrpSpPr>
            <p:cNvPr id="52349" name="Group 125"/>
            <p:cNvGrpSpPr>
              <a:grpSpLocks/>
            </p:cNvGrpSpPr>
            <p:nvPr/>
          </p:nvGrpSpPr>
          <p:grpSpPr bwMode="auto">
            <a:xfrm>
              <a:off x="3264" y="2016"/>
              <a:ext cx="2400" cy="730"/>
              <a:chOff x="3264" y="2016"/>
              <a:chExt cx="2400" cy="730"/>
            </a:xfrm>
          </p:grpSpPr>
          <p:sp>
            <p:nvSpPr>
              <p:cNvPr id="52325" name="Text Box 101"/>
              <p:cNvSpPr txBox="1">
                <a:spLocks noChangeArrowheads="1"/>
              </p:cNvSpPr>
              <p:nvPr/>
            </p:nvSpPr>
            <p:spPr bwMode="auto">
              <a:xfrm>
                <a:off x="3264" y="2496"/>
                <a:ext cx="2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sz="2000" u="sng">
                    <a:latin typeface="Arial" panose="020B0604020202020204" pitchFamily="34" charset="0"/>
                  </a:rPr>
                  <a:t>$ of A-B Beers / drinker</a:t>
                </a:r>
              </a:p>
            </p:txBody>
          </p:sp>
          <p:sp>
            <p:nvSpPr>
              <p:cNvPr id="52326" name="Text Box 10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8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sz="2000">
                    <a:latin typeface="Arial" panose="020B0604020202020204" pitchFamily="34" charset="0"/>
                  </a:rPr>
                  <a:t>Drill down</a:t>
                </a:r>
                <a:br>
                  <a:rPr lang="en-US" sz="2000">
                    <a:latin typeface="Arial" panose="020B0604020202020204" pitchFamily="34" charset="0"/>
                  </a:rPr>
                </a:br>
                <a:r>
                  <a:rPr lang="en-US" sz="2000">
                    <a:latin typeface="Arial" panose="020B0604020202020204" pitchFamily="34" charset="0"/>
                  </a:rPr>
                  <a:t>by Beer</a:t>
                </a:r>
              </a:p>
            </p:txBody>
          </p:sp>
          <p:sp>
            <p:nvSpPr>
              <p:cNvPr id="52327" name="AutoShape 103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288" cy="432"/>
              </a:xfrm>
              <a:prstGeom prst="downArrow">
                <a:avLst>
                  <a:gd name="adj1" fmla="val 50000"/>
                  <a:gd name="adj2" fmla="val 37500"/>
                </a:avLst>
              </a:prstGeom>
              <a:solidFill>
                <a:schemeClr val="tx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 sz="180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6C1C-F3D8-4290-B109-60972A5E336E}" type="slidenum">
              <a:rPr lang="en-US"/>
              <a:pPr/>
              <a:t>24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i="1">
                <a:solidFill>
                  <a:srgbClr val="FF0066"/>
                </a:solidFill>
              </a:rPr>
              <a:t>Data mining</a:t>
            </a:r>
            <a:r>
              <a:rPr lang="en-US"/>
              <a:t>  is a popular term for queries that summarize big data sets in useful ways.</a:t>
            </a:r>
          </a:p>
          <a:p>
            <a:pPr marL="609600" indent="-609600"/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Clustering all Web pages by topic.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Finding characteristics of fraudulent credit-card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EE9-1EEA-44F9-8A61-E54318C622D7}" type="slidenum">
              <a:rPr lang="en-US"/>
              <a:pPr/>
              <a:t>25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Market-Basket Data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important form of mining from relational data involves </a:t>
            </a:r>
            <a:r>
              <a:rPr lang="en-US" i="1">
                <a:solidFill>
                  <a:srgbClr val="FF0066"/>
                </a:solidFill>
              </a:rPr>
              <a:t>market baskets</a:t>
            </a:r>
            <a:r>
              <a:rPr lang="en-US"/>
              <a:t> = sets of “items” that are purchased together as a customer leaves a store.</a:t>
            </a:r>
          </a:p>
          <a:p>
            <a:r>
              <a:rPr lang="en-US"/>
              <a:t>Summary of basket data is </a:t>
            </a:r>
            <a:r>
              <a:rPr lang="en-US" i="1">
                <a:solidFill>
                  <a:srgbClr val="FF0066"/>
                </a:solidFill>
              </a:rPr>
              <a:t>frequent itemsets</a:t>
            </a:r>
            <a:r>
              <a:rPr lang="en-US"/>
              <a:t> = sets of items that often appear together in baskets.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F467-13CB-49C9-B2DC-D88D9E85612E}" type="slidenum">
              <a:rPr lang="en-US"/>
              <a:pPr/>
              <a:t>26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Market Baskets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If people often buy hamburger and ketchup together, the store can: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Put hamburger and ketchup near each other and put potato chips between.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Run a sale on hamburger and raise the price of ketchup.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D88B-FA4A-40CD-B8D9-19D5F2D9EC12}" type="slidenum">
              <a:rPr lang="en-US"/>
              <a:pPr/>
              <a:t>27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Frequent Pairs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simplest case is when we only want to find “frequent pairs” of items.</a:t>
            </a:r>
          </a:p>
          <a:p>
            <a:r>
              <a:rPr lang="en-US"/>
              <a:t>Assume data is in a relation </a:t>
            </a:r>
            <a:r>
              <a:rPr lang="en-US">
                <a:solidFill>
                  <a:srgbClr val="CC00CC"/>
                </a:solidFill>
              </a:rPr>
              <a:t>Baskets(basket, item)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support threshold</a:t>
            </a:r>
            <a:r>
              <a:rPr lang="en-US" i="1"/>
              <a:t>  s </a:t>
            </a:r>
            <a:r>
              <a:rPr lang="en-US"/>
              <a:t> is the minimum number of baskets in which a pair appears before we are interested.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9232-CAA8-4239-9E58-667CF6468CA3}" type="slidenum">
              <a:rPr lang="en-US"/>
              <a:pPr/>
              <a:t>28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Pairs in SQL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SELECT b1.item, b2.item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FROM Baskets b1, Baskets b2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WHERE b1.basket = b2.basket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	AND b1.item &lt; b2.item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GROUP BY b1.item, b2.item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HAVING COUNT(*) &gt;= s;</a:t>
            </a: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762000" y="1600200"/>
            <a:ext cx="8259763" cy="3140075"/>
            <a:chOff x="480" y="1008"/>
            <a:chExt cx="5203" cy="1978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480" y="1584"/>
              <a:ext cx="3696" cy="9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4416" y="1008"/>
              <a:ext cx="1267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Tahoma" panose="020B0604030504040204" pitchFamily="34" charset="0"/>
                </a:rPr>
                <a:t>Look for two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Basket tuples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with the same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basket and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different items.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First item must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precede second,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so we don’t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count the same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pair twice.</a:t>
              </a: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H="1">
              <a:off x="3888" y="134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762000" y="4038600"/>
            <a:ext cx="7566025" cy="2308225"/>
            <a:chOff x="480" y="2544"/>
            <a:chExt cx="4766" cy="1454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480" y="2544"/>
              <a:ext cx="3456" cy="288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830" y="3172"/>
              <a:ext cx="141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Tahoma" panose="020B0604030504040204" pitchFamily="34" charset="0"/>
                </a:rPr>
                <a:t>Create a group for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each pair of items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that appears in at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least one basket.</a:t>
              </a: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 flipV="1">
              <a:off x="3648" y="28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762000" y="4572000"/>
            <a:ext cx="4495800" cy="1698625"/>
            <a:chOff x="480" y="2880"/>
            <a:chExt cx="2832" cy="1070"/>
          </a:xfrm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480" y="2880"/>
              <a:ext cx="2832" cy="288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046" y="3316"/>
              <a:ext cx="200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Tahoma" panose="020B0604030504040204" pitchFamily="34" charset="0"/>
                </a:rPr>
                <a:t>Throw away pairs of items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that do not appear at least</a:t>
              </a:r>
            </a:p>
            <a:p>
              <a:pPr algn="l"/>
              <a:r>
                <a:rPr lang="en-US" sz="2000" i="1">
                  <a:latin typeface="Tahoma" panose="020B0604030504040204" pitchFamily="34" charset="0"/>
                </a:rPr>
                <a:t>s</a:t>
              </a:r>
              <a:r>
                <a:rPr lang="en-US" sz="2000">
                  <a:latin typeface="Tahoma" panose="020B0604030504040204" pitchFamily="34" charset="0"/>
                </a:rPr>
                <a:t>  times.</a:t>
              </a: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V="1">
              <a:off x="201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AC66-527E-47AD-8A80-7CB47C7DDB9D}" type="slidenum">
              <a:rPr lang="en-US"/>
              <a:pPr/>
              <a:t>29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A-Priori Trick –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Straightforward implementation involves a join of a huge Baskets relation with itself.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a-priori algorithm</a:t>
            </a:r>
            <a:r>
              <a:rPr lang="en-US"/>
              <a:t>  speeds the query by recognizing that a pair of items {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 } cannot have support </a:t>
            </a:r>
            <a:r>
              <a:rPr lang="en-US" i="1"/>
              <a:t>s</a:t>
            </a:r>
            <a:r>
              <a:rPr lang="en-US"/>
              <a:t>  unless both {</a:t>
            </a:r>
            <a:r>
              <a:rPr lang="en-US" i="1"/>
              <a:t>i</a:t>
            </a:r>
            <a:r>
              <a:rPr lang="en-US"/>
              <a:t> } and {</a:t>
            </a:r>
            <a:r>
              <a:rPr lang="en-US" i="1"/>
              <a:t>j</a:t>
            </a:r>
            <a:r>
              <a:rPr lang="en-US"/>
              <a:t> } 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46D3-46CB-4548-A288-C17BA4D8B59A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Warehouse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most common form of data integration.</a:t>
            </a:r>
          </a:p>
          <a:p>
            <a:pPr lvl="1"/>
            <a:r>
              <a:rPr lang="en-US"/>
              <a:t>Copy sources into a single DB (</a:t>
            </a:r>
            <a:r>
              <a:rPr lang="en-US" i="1">
                <a:solidFill>
                  <a:srgbClr val="FF0066"/>
                </a:solidFill>
              </a:rPr>
              <a:t>warehouse</a:t>
            </a:r>
            <a:r>
              <a:rPr lang="en-US"/>
              <a:t>) and try to keep it up-to-date.</a:t>
            </a:r>
          </a:p>
          <a:p>
            <a:pPr lvl="1"/>
            <a:r>
              <a:rPr lang="en-US"/>
              <a:t>Usual method: periodic reconstruction of the warehouse, perhaps overnight.</a:t>
            </a:r>
          </a:p>
          <a:p>
            <a:pPr lvl="1"/>
            <a:r>
              <a:rPr lang="en-US"/>
              <a:t>Frequently essential for analytic queries.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8EE1-13C7-43FF-AD5A-5462668B59A1}" type="slidenum">
              <a:rPr lang="en-US"/>
              <a:pPr/>
              <a:t>30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A-Priori Trick – (2)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sz="2800"/>
              <a:t>Use a materialized view to hold only information about frequent items.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INSERT INTO Baskets1(basket, item)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SELECT * FROM Baskets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WHERE item IN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	SELECT item FROM Baskets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	GROUP BY item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	HAVING COUNT(*) &gt;= 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anose="02070309020205020404" pitchFamily="49" charset="0"/>
              </a:rPr>
              <a:t>);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1066800" y="3740150"/>
            <a:ext cx="7678738" cy="2203450"/>
            <a:chOff x="672" y="2356"/>
            <a:chExt cx="4837" cy="1388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672" y="2832"/>
              <a:ext cx="3312" cy="9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262" y="2356"/>
              <a:ext cx="124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Tahoma" panose="020B0604030504040204" pitchFamily="34" charset="0"/>
                </a:rPr>
                <a:t>Items that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appear in at</a:t>
              </a:r>
            </a:p>
            <a:p>
              <a:pPr algn="l"/>
              <a:r>
                <a:rPr lang="en-US" sz="2000">
                  <a:latin typeface="Tahoma" panose="020B0604030504040204" pitchFamily="34" charset="0"/>
                </a:rPr>
                <a:t>least </a:t>
              </a:r>
              <a:r>
                <a:rPr lang="en-US" sz="2000" i="1">
                  <a:latin typeface="Tahoma" panose="020B0604030504040204" pitchFamily="34" charset="0"/>
                </a:rPr>
                <a:t>s</a:t>
              </a:r>
              <a:r>
                <a:rPr lang="en-US" sz="2000">
                  <a:latin typeface="Tahoma" panose="020B0604030504040204" pitchFamily="34" charset="0"/>
                </a:rPr>
                <a:t>  baskets.</a:t>
              </a:r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 flipH="1">
              <a:off x="3984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12-62A6-403E-8275-BFA73247FFFF}" type="slidenum">
              <a:rPr lang="en-US"/>
              <a:pPr/>
              <a:t>31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A-Priori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Materialize the view </a:t>
            </a:r>
            <a:r>
              <a:rPr lang="en-US">
                <a:solidFill>
                  <a:srgbClr val="CC00CC"/>
                </a:solidFill>
              </a:rPr>
              <a:t>Baskets1</a:t>
            </a:r>
            <a:r>
              <a:rPr lang="en-US"/>
              <a:t>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Run the obvious query, but on </a:t>
            </a:r>
            <a:r>
              <a:rPr lang="en-US">
                <a:solidFill>
                  <a:srgbClr val="CC00CC"/>
                </a:solidFill>
              </a:rPr>
              <a:t>Baskets1</a:t>
            </a:r>
            <a:r>
              <a:rPr lang="en-US"/>
              <a:t> instead of </a:t>
            </a:r>
            <a:r>
              <a:rPr lang="en-US">
                <a:solidFill>
                  <a:srgbClr val="CC00CC"/>
                </a:solidFill>
              </a:rPr>
              <a:t>Baskets</a:t>
            </a:r>
            <a:r>
              <a:rPr lang="en-US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Computing</a:t>
            </a:r>
            <a:r>
              <a:rPr lang="en-US">
                <a:solidFill>
                  <a:srgbClr val="CC00CC"/>
                </a:solidFill>
              </a:rPr>
              <a:t> Baskets1</a:t>
            </a:r>
            <a:r>
              <a:rPr lang="en-US"/>
              <a:t> is cheap, since it doesn’t involve a join.</a:t>
            </a:r>
          </a:p>
          <a:p>
            <a:pPr marL="609600" indent="-609600">
              <a:lnSpc>
                <a:spcPct val="90000"/>
              </a:lnSpc>
            </a:pPr>
            <a:r>
              <a:rPr lang="en-US">
                <a:solidFill>
                  <a:srgbClr val="CC00CC"/>
                </a:solidFill>
              </a:rPr>
              <a:t>Baskets1</a:t>
            </a:r>
            <a:r>
              <a:rPr lang="en-US"/>
              <a:t> </a:t>
            </a:r>
            <a:r>
              <a:rPr lang="en-US" i="1"/>
              <a:t>probably </a:t>
            </a:r>
            <a:r>
              <a:rPr lang="en-US"/>
              <a:t> has many fewer tuples than </a:t>
            </a:r>
            <a:r>
              <a:rPr lang="en-US">
                <a:solidFill>
                  <a:srgbClr val="CC00CC"/>
                </a:solidFill>
              </a:rPr>
              <a:t>Baskets</a:t>
            </a:r>
            <a:r>
              <a:rPr lang="en-US"/>
              <a:t>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/>
              <a:t>Running time shrinks with the </a:t>
            </a:r>
            <a:r>
              <a:rPr lang="en-US" i="1"/>
              <a:t>square</a:t>
            </a:r>
            <a:r>
              <a:rPr lang="en-US"/>
              <a:t>  of the number of tuples involved in the join.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6F2E-7AAA-4D76-A2D0-CB74A56F78D9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OLTP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Most database operations involve </a:t>
            </a:r>
            <a:r>
              <a:rPr lang="en-US" i="1">
                <a:solidFill>
                  <a:srgbClr val="FF0066"/>
                </a:solidFill>
              </a:rPr>
              <a:t>On-Line Transaction Processing</a:t>
            </a:r>
            <a:r>
              <a:rPr lang="en-US"/>
              <a:t>  (OTLP).</a:t>
            </a:r>
          </a:p>
          <a:p>
            <a:pPr lvl="1"/>
            <a:r>
              <a:rPr lang="en-US"/>
              <a:t>Short, simple, frequent queries and/or modifications, each involving a small number of tuples.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 Answering queries from a Web interface, sales at cash registers, selling airline tickets.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573-F2B5-4183-B2AA-257D39924235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OLAP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On-Line Application Processing</a:t>
            </a:r>
            <a:r>
              <a:rPr lang="en-US"/>
              <a:t>  (OLAP, or “analytic”) queries are, typically:</a:t>
            </a:r>
          </a:p>
          <a:p>
            <a:pPr lvl="1"/>
            <a:r>
              <a:rPr lang="en-US"/>
              <a:t>Few, but complex queries --- may run for hours.</a:t>
            </a:r>
          </a:p>
          <a:p>
            <a:pPr lvl="1"/>
            <a:r>
              <a:rPr lang="en-US"/>
              <a:t>Queries do not depend on having an absolutely up-to-date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C87B-810C-4B0B-AC2F-4FF1E5A874CD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OLAP </a:t>
            </a:r>
            <a:r>
              <a:rPr lang="en-US">
                <a:solidFill>
                  <a:srgbClr val="33CC33"/>
                </a:solidFill>
              </a:rPr>
              <a:t>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Amazon analyzes purchases by its customers to come up with an individual screen with products of likely interest to the customer.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Analysts at Wal-Mart look for items with increasing sales in some region.</a:t>
            </a:r>
          </a:p>
          <a:p>
            <a:pPr marL="990600" lvl="1" indent="-533400"/>
            <a:r>
              <a:rPr lang="en-US"/>
              <a:t>Use empty trucks to move merchandise between stores.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B12B2-CD8A-4A4A-B194-E48B0A35C948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Architecture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at store branches handle OLTP.</a:t>
            </a:r>
          </a:p>
          <a:p>
            <a:r>
              <a:rPr lang="en-US"/>
              <a:t>Local store databases copied to a central warehouse overnight.</a:t>
            </a:r>
          </a:p>
          <a:p>
            <a:r>
              <a:rPr lang="en-US"/>
              <a:t>Analysts use the warehouse for OLAP.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AFED-43F7-4153-8AF8-8A65923D731E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Schemas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 schema</a:t>
            </a:r>
            <a:r>
              <a:rPr lang="en-US"/>
              <a:t>  is a common organization for data at a warehouse.  It consists of: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Fact table</a:t>
            </a:r>
            <a:r>
              <a:rPr lang="en-US"/>
              <a:t> : a very large accumulation of facts such as sales.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/>
              <a:t>Often “insert-only.”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Dimension tables</a:t>
            </a:r>
            <a:r>
              <a:rPr lang="en-US"/>
              <a:t> : smaller, generally static information about the entities involved in the facts.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A82-F178-4108-9C98-2CD2C919FDCD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Star Schema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we want to record in a warehouse information about every beer sale: the bar, the brand of beer, the drinker who bought the beer, the day, the time, and the price charged.</a:t>
            </a:r>
          </a:p>
          <a:p>
            <a:r>
              <a:rPr lang="en-US"/>
              <a:t>The fact table is a relation: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CC00CC"/>
                </a:solidFill>
              </a:rPr>
              <a:t>Sales(bar, beer, drinker, day, time, price)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1339</Words>
  <Application>Microsoft Office PowerPoint</Application>
  <PresentationFormat>On-screen Show (4:3)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Monotype Sorts</vt:lpstr>
      <vt:lpstr>Arial</vt:lpstr>
      <vt:lpstr>Courier New</vt:lpstr>
      <vt:lpstr>Tahoma</vt:lpstr>
      <vt:lpstr>Times New Roman</vt:lpstr>
      <vt:lpstr>Wingdings</vt:lpstr>
      <vt:lpstr>Default Design</vt:lpstr>
      <vt:lpstr>On-Line Analytical Processing</vt:lpstr>
      <vt:lpstr>Overview</vt:lpstr>
      <vt:lpstr>The Data Warehouse</vt:lpstr>
      <vt:lpstr>OLTP</vt:lpstr>
      <vt:lpstr>OLAP</vt:lpstr>
      <vt:lpstr>OLAP Examples</vt:lpstr>
      <vt:lpstr>Common Architecture</vt:lpstr>
      <vt:lpstr>Star Schemas</vt:lpstr>
      <vt:lpstr>Example: Star Schema</vt:lpstr>
      <vt:lpstr>Example -- Continued</vt:lpstr>
      <vt:lpstr>Star Schema</vt:lpstr>
      <vt:lpstr>Dimensions and Dependent Attributes</vt:lpstr>
      <vt:lpstr>Example: Dependent Attribute</vt:lpstr>
      <vt:lpstr>Approaches to Building Warehouses</vt:lpstr>
      <vt:lpstr>MOLAP and Data Cubes</vt:lpstr>
      <vt:lpstr>Visualization -- Data Cubes </vt:lpstr>
      <vt:lpstr>Marginals</vt:lpstr>
      <vt:lpstr>Visualization --- Data Cube w/Aggregation</vt:lpstr>
      <vt:lpstr>Example: Marginals</vt:lpstr>
      <vt:lpstr>Structure of the Cube</vt:lpstr>
      <vt:lpstr>Drill-Down</vt:lpstr>
      <vt:lpstr>Roll-Up</vt:lpstr>
      <vt:lpstr>Example: Roll Up and Drill Down</vt:lpstr>
      <vt:lpstr>Data Mining</vt:lpstr>
      <vt:lpstr>Market-Basket Data</vt:lpstr>
      <vt:lpstr>Example: Market Baskets</vt:lpstr>
      <vt:lpstr>Finding Frequent Pairs</vt:lpstr>
      <vt:lpstr>Frequent Pairs in SQL</vt:lpstr>
      <vt:lpstr>A-Priori Trick – (1)</vt:lpstr>
      <vt:lpstr>A-Priori Trick – (2)</vt:lpstr>
      <vt:lpstr>A-Priori Algorithm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134</cp:revision>
  <dcterms:created xsi:type="dcterms:W3CDTF">2002-03-23T20:14:09Z</dcterms:created>
  <dcterms:modified xsi:type="dcterms:W3CDTF">2017-05-16T01:57:56Z</dcterms:modified>
</cp:coreProperties>
</file>