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05" r:id="rId31"/>
    <p:sldId id="285" r:id="rId32"/>
    <p:sldId id="287" r:id="rId33"/>
    <p:sldId id="286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00"/>
    <a:srgbClr val="FF6600"/>
    <a:srgbClr val="CC00CC"/>
    <a:srgbClr val="FF0066"/>
    <a:srgbClr val="99CCFF"/>
    <a:srgbClr val="33CC33"/>
    <a:srgbClr val="33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2110" autoAdjust="0"/>
  </p:normalViewPr>
  <p:slideViewPr>
    <p:cSldViewPr>
      <p:cViewPr varScale="1">
        <p:scale>
          <a:sx n="71" d="100"/>
          <a:sy n="71" d="100"/>
        </p:scale>
        <p:origin x="921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8" d="100"/>
        <a:sy n="17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EE5D695-7933-4D40-8213-363409000F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433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AC277-CCCA-4FEE-A956-15A412ECF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91D0E-BC98-4C7B-996E-F9EFBB5C16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1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7CD21-B596-4BCB-B276-AEFBDF0BB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3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DE788-C865-4D3C-8C0B-01D46EE0A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2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A5E7B-7B6C-478E-838C-93497D30E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0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392E0-6790-449F-87DD-FEFA60DE0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3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2F226-DA8C-4649-B2AF-F9FF8E36C7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6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76381-D949-4D0E-A67A-8418F6A7B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4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6FAA0-E34B-472B-8DFD-A8EAD4A683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7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61FC2-9605-4416-95FF-74ED231A9B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320A4-3815-483D-886D-1DF0169D4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3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4D3A35C4-1C3A-48DC-9C9C-04211C1C6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w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B9437DE-8CA0-4993-B776-C9DCB8544C8E}" type="slidenum">
              <a:rPr lang="en-US" sz="1400" smtClean="0">
                <a:latin typeface="Times New Roman" pitchFamily="18" charset="0"/>
              </a:rPr>
              <a:pPr/>
              <a:t>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Object-Relational Databases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User-Defined Types</a:t>
            </a:r>
          </a:p>
          <a:p>
            <a:r>
              <a:rPr lang="en-US"/>
              <a:t>Object ID’s</a:t>
            </a:r>
          </a:p>
          <a:p>
            <a:r>
              <a:rPr lang="en-US"/>
              <a:t>Nested Tables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5E379A5-A909-4FE7-AFE5-B5A3C7762803}" type="slidenum">
              <a:rPr lang="en-US" sz="1400" smtClean="0">
                <a:latin typeface="Times New Roman" pitchFamily="18" charset="0"/>
              </a:rPr>
              <a:pPr/>
              <a:t>10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UDT’s as Rowtypes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table may be defined to have a schema that is a rowtype, rather than by listing its elements.</a:t>
            </a:r>
          </a:p>
          <a:p>
            <a:r>
              <a:rPr lang="en-US"/>
              <a:t>Syntax: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CREATE TABLE &lt;table name&gt; OF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&lt;type name&gt;;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DEFE496-119F-4A90-A813-232F9E97EF44}" type="slidenum">
              <a:rPr lang="en-US" sz="1400" smtClean="0">
                <a:latin typeface="Times New Roman" pitchFamily="18" charset="0"/>
              </a:rPr>
              <a:pPr/>
              <a:t>11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Creating a Relation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3058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CREATE TABLE Bars OF BarType {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PRIMARY KEY (name)};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CREATE TABLE Beers OF BeerType {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PRIMARY KEY (name)};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CREATE TABLE Sells OF MenuType {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PRIMARY KEY (bar, beer),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FOREIGN KEY ( . . . };</a:t>
            </a:r>
          </a:p>
        </p:txBody>
      </p:sp>
      <p:grpSp>
        <p:nvGrpSpPr>
          <p:cNvPr id="18440" name="Group 8"/>
          <p:cNvGrpSpPr>
            <a:grpSpLocks/>
          </p:cNvGrpSpPr>
          <p:nvPr/>
        </p:nvGrpSpPr>
        <p:grpSpPr bwMode="auto">
          <a:xfrm>
            <a:off x="1066800" y="4953000"/>
            <a:ext cx="7896225" cy="1393825"/>
            <a:chOff x="672" y="3120"/>
            <a:chExt cx="4974" cy="878"/>
          </a:xfrm>
        </p:grpSpPr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672" y="3120"/>
              <a:ext cx="3504" cy="67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5" name="Text Box 6"/>
            <p:cNvSpPr txBox="1">
              <a:spLocks noChangeArrowheads="1"/>
            </p:cNvSpPr>
            <p:nvPr/>
          </p:nvSpPr>
          <p:spPr bwMode="auto">
            <a:xfrm>
              <a:off x="4550" y="3172"/>
              <a:ext cx="109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Constraints</a:t>
              </a:r>
            </a:p>
            <a:p>
              <a:r>
                <a:rPr lang="en-US"/>
                <a:t>are a function</a:t>
              </a:r>
            </a:p>
            <a:p>
              <a:r>
                <a:rPr lang="en-US"/>
                <a:t>of tables, not</a:t>
              </a:r>
            </a:p>
            <a:p>
              <a:r>
                <a:rPr lang="en-US"/>
                <a:t>types.</a:t>
              </a:r>
            </a:p>
          </p:txBody>
        </p:sp>
        <p:sp>
          <p:nvSpPr>
            <p:cNvPr id="12296" name="Line 7"/>
            <p:cNvSpPr>
              <a:spLocks noChangeShapeType="1"/>
            </p:cNvSpPr>
            <p:nvPr/>
          </p:nvSpPr>
          <p:spPr bwMode="auto">
            <a:xfrm flipH="1">
              <a:off x="4176" y="360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A58A59C-952C-4BD7-AA18-85D480AC89FE}" type="slidenum">
              <a:rPr lang="en-US" sz="1400" smtClean="0">
                <a:latin typeface="Times New Roman" pitchFamily="18" charset="0"/>
              </a:rPr>
              <a:pPr/>
              <a:t>12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Values of Relations with a Rowtype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Technically, a relation like </a:t>
            </a:r>
            <a:r>
              <a:rPr lang="en-US">
                <a:solidFill>
                  <a:srgbClr val="CC00CC"/>
                </a:solidFill>
              </a:rPr>
              <a:t>Bars</a:t>
            </a:r>
            <a:r>
              <a:rPr lang="en-US"/>
              <a:t>, declared to have a rowtype </a:t>
            </a:r>
            <a:r>
              <a:rPr lang="en-US">
                <a:solidFill>
                  <a:srgbClr val="808000"/>
                </a:solidFill>
              </a:rPr>
              <a:t>BarType</a:t>
            </a:r>
            <a:r>
              <a:rPr lang="en-US"/>
              <a:t>, is not a set of pairs --- it is a unary relation, whose tuples are objects with two components: </a:t>
            </a:r>
            <a:r>
              <a:rPr lang="en-US">
                <a:solidFill>
                  <a:srgbClr val="808000"/>
                </a:solidFill>
              </a:rPr>
              <a:t>name</a:t>
            </a:r>
            <a:r>
              <a:rPr lang="en-US"/>
              <a:t> and </a:t>
            </a:r>
            <a:r>
              <a:rPr lang="en-US">
                <a:solidFill>
                  <a:srgbClr val="808000"/>
                </a:solidFill>
              </a:rPr>
              <a:t>addr</a:t>
            </a:r>
            <a:r>
              <a:rPr lang="en-US"/>
              <a:t>.</a:t>
            </a:r>
          </a:p>
          <a:p>
            <a:r>
              <a:rPr lang="en-US"/>
              <a:t>Each UDT has a </a:t>
            </a:r>
            <a:r>
              <a:rPr lang="en-US" i="1">
                <a:solidFill>
                  <a:srgbClr val="FF0066"/>
                </a:solidFill>
              </a:rPr>
              <a:t>type constructor</a:t>
            </a:r>
            <a:r>
              <a:rPr lang="en-US"/>
              <a:t>  of the same name, which wraps objects of that type.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87BC2F7-903A-4C22-A41B-BA3EFFC947C2}" type="slidenum">
              <a:rPr lang="en-US" sz="1400" smtClean="0">
                <a:latin typeface="Times New Roman" pitchFamily="18" charset="0"/>
              </a:rPr>
              <a:pPr/>
              <a:t>13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Type Constructor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query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SELECT * FROM Bars;</a:t>
            </a:r>
          </a:p>
          <a:p>
            <a:r>
              <a:rPr lang="en-US"/>
              <a:t>Produces “tuples” such as: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solidFill>
                  <a:srgbClr val="FF6600"/>
                </a:solidFill>
              </a:rPr>
              <a:t>BarType(’Joe’’s Bar’, ’Maple St.’)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4CD0D5F-280A-46CA-A63C-1070C5B9C80F}" type="slidenum">
              <a:rPr lang="en-US" sz="1400" smtClean="0">
                <a:latin typeface="Times New Roman" pitchFamily="18" charset="0"/>
              </a:rPr>
              <a:pPr/>
              <a:t>14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Accessing Values From a Rowtype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Oracle, the dot works as expected.</a:t>
            </a:r>
          </a:p>
          <a:p>
            <a:pPr lvl="1"/>
            <a:r>
              <a:rPr lang="en-US"/>
              <a:t>But it is a good idea, in Oracle, to use an alias for every relation, when O-R features are used.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SELECT bb.name, bb.addr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FROM Bars bb;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D9F4174-5C7D-4B7B-842B-1A4CFF492E65}" type="slidenum">
              <a:rPr lang="en-US" sz="1400" smtClean="0">
                <a:latin typeface="Times New Roman" pitchFamily="18" charset="0"/>
              </a:rPr>
              <a:pPr/>
              <a:t>15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Accessing Values: SQL-99 Approach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SQL-99, each attribute of a UDT has </a:t>
            </a:r>
            <a:r>
              <a:rPr lang="en-US" i="1">
                <a:solidFill>
                  <a:srgbClr val="FF0066"/>
                </a:solidFill>
              </a:rPr>
              <a:t>generator</a:t>
            </a:r>
            <a:r>
              <a:rPr lang="en-US"/>
              <a:t>  (get the value) and </a:t>
            </a:r>
            <a:r>
              <a:rPr lang="en-US" i="1">
                <a:solidFill>
                  <a:srgbClr val="FF0066"/>
                </a:solidFill>
              </a:rPr>
              <a:t>mutator</a:t>
            </a:r>
            <a:r>
              <a:rPr lang="en-US"/>
              <a:t>  (change the value) methods of the same name as the attribute.</a:t>
            </a:r>
          </a:p>
          <a:p>
            <a:pPr lvl="1"/>
            <a:r>
              <a:rPr lang="en-US"/>
              <a:t>The generator for </a:t>
            </a:r>
            <a:r>
              <a:rPr lang="en-US" i="1"/>
              <a:t>A</a:t>
            </a:r>
            <a:r>
              <a:rPr lang="en-US"/>
              <a:t>  takes no argument, as A().</a:t>
            </a:r>
          </a:p>
          <a:p>
            <a:pPr lvl="1"/>
            <a:r>
              <a:rPr lang="en-US"/>
              <a:t>The mutator for </a:t>
            </a:r>
            <a:r>
              <a:rPr lang="en-US" i="1"/>
              <a:t>A</a:t>
            </a:r>
            <a:r>
              <a:rPr lang="en-US"/>
              <a:t>  takes a new value as argument, as A(v).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426A19B-4F3A-480E-8AD6-590C00E0B907}" type="slidenum">
              <a:rPr lang="en-US" sz="1400" smtClean="0">
                <a:latin typeface="Times New Roman" pitchFamily="18" charset="0"/>
              </a:rPr>
              <a:pPr/>
              <a:t>16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SQL-99 Value Access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same query in SQL-99 is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SELECT bb.name(), bb.addr()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FROM Bars bb;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6EEB577-F911-44A2-9205-0C39695CC1F8}" type="slidenum">
              <a:rPr lang="en-US" sz="1400" smtClean="0">
                <a:latin typeface="Times New Roman" pitchFamily="18" charset="0"/>
              </a:rPr>
              <a:pPr/>
              <a:t>17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Inserting Rowtype Values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915400" cy="4724400"/>
          </a:xfrm>
        </p:spPr>
        <p:txBody>
          <a:bodyPr/>
          <a:lstStyle/>
          <a:p>
            <a:r>
              <a:rPr lang="en-US"/>
              <a:t>In Oracle, we use a standard INSERT statement.</a:t>
            </a:r>
          </a:p>
          <a:p>
            <a:pPr lvl="1"/>
            <a:r>
              <a:rPr lang="en-US"/>
              <a:t> But remember that a relation with a rowtype is really unary and needs that type constructor.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</a:t>
            </a:r>
            <a:r>
              <a:rPr lang="en-US">
                <a:latin typeface="Courier New" pitchFamily="49" charset="0"/>
              </a:rPr>
              <a:t>INSERT INTO Bars VALUES(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</a:t>
            </a:r>
            <a:r>
              <a:rPr lang="en-US">
                <a:solidFill>
                  <a:srgbClr val="FF6600"/>
                </a:solidFill>
                <a:latin typeface="Courier New" pitchFamily="49" charset="0"/>
              </a:rPr>
              <a:t>BarType(’Joe’’s Bar’, ’Maple St.’)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4275B89-FAC6-4318-ABF6-F9FF1C1B0D1D}" type="slidenum">
              <a:rPr lang="en-US" sz="1400" smtClean="0">
                <a:latin typeface="Times New Roman" pitchFamily="18" charset="0"/>
              </a:rPr>
              <a:pPr/>
              <a:t>18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Values: SQL-99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Create a variable </a:t>
            </a:r>
            <a:r>
              <a:rPr lang="en-US" i="1"/>
              <a:t>X</a:t>
            </a:r>
            <a:r>
              <a:rPr lang="en-US"/>
              <a:t>  of the suitable type, using the constructor method for that type.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Use the mutator methods for the attributes to set the values of the fields of </a:t>
            </a:r>
            <a:r>
              <a:rPr lang="en-US" i="1"/>
              <a:t>X</a:t>
            </a:r>
            <a:r>
              <a:rPr lang="en-US"/>
              <a:t>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Insert </a:t>
            </a:r>
            <a:r>
              <a:rPr lang="en-US" i="1"/>
              <a:t>X</a:t>
            </a:r>
            <a:r>
              <a:rPr lang="en-US"/>
              <a:t>  into the relation.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CB9089E-5627-4E6C-8688-F29CA1806161}" type="slidenum">
              <a:rPr lang="en-US" sz="1400" smtClean="0">
                <a:latin typeface="Times New Roman" pitchFamily="18" charset="0"/>
              </a:rPr>
              <a:pPr/>
              <a:t>19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SQL-99 Insert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/>
              <a:t>The following must be part of a procedure, e.g., PSM, so we have a variable newBar.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SET newBar = BarType();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newBar.name(’Joe’’s Bar’);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newBar.addr(’Maple St.’);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INSERT INTO Bars VALUES(newBar);</a:t>
            </a:r>
          </a:p>
        </p:txBody>
      </p: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3048000" y="3282950"/>
            <a:ext cx="6045200" cy="2051050"/>
            <a:chOff x="1920" y="2068"/>
            <a:chExt cx="3808" cy="1292"/>
          </a:xfrm>
        </p:grpSpPr>
        <p:sp>
          <p:nvSpPr>
            <p:cNvPr id="20486" name="Rectangle 4"/>
            <p:cNvSpPr>
              <a:spLocks noChangeArrowheads="1"/>
            </p:cNvSpPr>
            <p:nvPr/>
          </p:nvSpPr>
          <p:spPr bwMode="auto">
            <a:xfrm>
              <a:off x="1920" y="2640"/>
              <a:ext cx="2160" cy="7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Text Box 5"/>
            <p:cNvSpPr txBox="1">
              <a:spLocks noChangeArrowheads="1"/>
            </p:cNvSpPr>
            <p:nvPr/>
          </p:nvSpPr>
          <p:spPr bwMode="auto">
            <a:xfrm>
              <a:off x="4406" y="2068"/>
              <a:ext cx="1322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Mutator methods</a:t>
              </a:r>
            </a:p>
            <a:p>
              <a:r>
                <a:rPr lang="en-US"/>
                <a:t>change newBar’s</a:t>
              </a:r>
            </a:p>
            <a:p>
              <a:r>
                <a:rPr lang="en-US"/>
                <a:t>name and addr</a:t>
              </a:r>
            </a:p>
            <a:p>
              <a:r>
                <a:rPr lang="en-US"/>
                <a:t>components.</a:t>
              </a:r>
            </a:p>
          </p:txBody>
        </p:sp>
        <p:sp>
          <p:nvSpPr>
            <p:cNvPr id="20488" name="Line 6"/>
            <p:cNvSpPr>
              <a:spLocks noChangeShapeType="1"/>
            </p:cNvSpPr>
            <p:nvPr/>
          </p:nvSpPr>
          <p:spPr bwMode="auto">
            <a:xfrm flipH="1">
              <a:off x="4080" y="2496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FB64037-4419-452F-B433-CAC65FA7723C}" type="slidenum">
              <a:rPr lang="en-US" sz="1400" smtClean="0">
                <a:latin typeface="Times New Roman" pitchFamily="18" charset="0"/>
              </a:rPr>
              <a:pPr/>
              <a:t>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 Relational and Object Models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Object-oriented models support interesting data types --- not just flat files.</a:t>
            </a:r>
          </a:p>
          <a:p>
            <a:pPr lvl="1"/>
            <a:r>
              <a:rPr lang="en-US"/>
              <a:t>Maps, multimedia, etc.</a:t>
            </a:r>
          </a:p>
          <a:p>
            <a:r>
              <a:rPr lang="en-US"/>
              <a:t>The relational model supports very-high-level queries.</a:t>
            </a:r>
          </a:p>
          <a:p>
            <a:r>
              <a:rPr lang="en-US"/>
              <a:t>Object-relational databases are an attempt to get the best of both.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CB1AC77-2546-49E5-ADEC-70C6B07EA303}" type="slidenum">
              <a:rPr lang="en-US" sz="1400" smtClean="0">
                <a:latin typeface="Times New Roman" pitchFamily="18" charset="0"/>
              </a:rPr>
              <a:pPr/>
              <a:t>20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UDT’s as Column Types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UDT can be the type of an attribute.</a:t>
            </a:r>
          </a:p>
          <a:p>
            <a:r>
              <a:rPr lang="en-US"/>
              <a:t>In either another UDT declaration, or in a CREATE TABLE statement, use the name of the UDT as the type of the attribute.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C22F97A-854B-4A4A-926A-A201BD4C5E7B}" type="slidenum">
              <a:rPr lang="en-US" sz="1400" smtClean="0">
                <a:latin typeface="Times New Roman" pitchFamily="18" charset="0"/>
              </a:rPr>
              <a:pPr/>
              <a:t>21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Column Type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CREATE TYPE AddrType AS (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	street	CHAR(30),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	city		CHAR(20),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	zip		INT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CREATE TABLE Drinkers (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	name	CHAR(30),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	addr	AddrType,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	favBeer	BeerType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);</a:t>
            </a:r>
          </a:p>
        </p:txBody>
      </p:sp>
      <p:grpSp>
        <p:nvGrpSpPr>
          <p:cNvPr id="28680" name="Group 8"/>
          <p:cNvGrpSpPr>
            <a:grpSpLocks/>
          </p:cNvGrpSpPr>
          <p:nvPr/>
        </p:nvGrpSpPr>
        <p:grpSpPr bwMode="auto">
          <a:xfrm>
            <a:off x="1066800" y="4121150"/>
            <a:ext cx="7699375" cy="2051050"/>
            <a:chOff x="672" y="2596"/>
            <a:chExt cx="4850" cy="1292"/>
          </a:xfrm>
        </p:grpSpPr>
        <p:sp>
          <p:nvSpPr>
            <p:cNvPr id="22534" name="Rectangle 4"/>
            <p:cNvSpPr>
              <a:spLocks noChangeArrowheads="1"/>
            </p:cNvSpPr>
            <p:nvPr/>
          </p:nvSpPr>
          <p:spPr bwMode="auto">
            <a:xfrm>
              <a:off x="672" y="3168"/>
              <a:ext cx="2016" cy="7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Text Box 5"/>
            <p:cNvSpPr txBox="1">
              <a:spLocks noChangeArrowheads="1"/>
            </p:cNvSpPr>
            <p:nvPr/>
          </p:nvSpPr>
          <p:spPr bwMode="auto">
            <a:xfrm>
              <a:off x="3830" y="2596"/>
              <a:ext cx="1692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Values of addr and</a:t>
              </a:r>
            </a:p>
            <a:p>
              <a:r>
                <a:rPr lang="en-US"/>
                <a:t>favBeer components</a:t>
              </a:r>
            </a:p>
            <a:p>
              <a:r>
                <a:rPr lang="en-US"/>
                <a:t>are objects with 3 and</a:t>
              </a:r>
            </a:p>
            <a:p>
              <a:r>
                <a:rPr lang="en-US"/>
                <a:t>2 fields, respectively.</a:t>
              </a:r>
            </a:p>
          </p:txBody>
        </p:sp>
        <p:sp>
          <p:nvSpPr>
            <p:cNvPr id="22536" name="Line 6"/>
            <p:cNvSpPr>
              <a:spLocks noChangeShapeType="1"/>
            </p:cNvSpPr>
            <p:nvPr/>
          </p:nvSpPr>
          <p:spPr bwMode="auto">
            <a:xfrm flipH="1">
              <a:off x="2688" y="3072"/>
              <a:ext cx="110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DA2649A-4A23-4C6E-AA1B-FD7DFE316E80}" type="slidenum">
              <a:rPr lang="en-US" sz="1400" smtClean="0">
                <a:latin typeface="Times New Roman" pitchFamily="18" charset="0"/>
              </a:rPr>
              <a:pPr/>
              <a:t>22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Oracle Problem With Field Access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access a field </a:t>
            </a:r>
            <a:r>
              <a:rPr lang="en-US" i="1"/>
              <a:t>F</a:t>
            </a:r>
            <a:r>
              <a:rPr lang="en-US"/>
              <a:t>  of an object that is the value of an attribute </a:t>
            </a:r>
            <a:r>
              <a:rPr lang="en-US" i="1"/>
              <a:t>A</a:t>
            </a:r>
            <a:r>
              <a:rPr lang="en-US"/>
              <a:t>  by </a:t>
            </a:r>
            <a:r>
              <a:rPr lang="en-US" i="1"/>
              <a:t>A.F</a:t>
            </a:r>
            <a:r>
              <a:rPr lang="en-US"/>
              <a:t> .</a:t>
            </a:r>
          </a:p>
          <a:p>
            <a:r>
              <a:rPr lang="en-US"/>
              <a:t>However, you must use an alias, say </a:t>
            </a:r>
            <a:r>
              <a:rPr lang="en-US" i="1"/>
              <a:t>rr</a:t>
            </a:r>
            <a:r>
              <a:rPr lang="en-US"/>
              <a:t>,  for the relation </a:t>
            </a:r>
            <a:r>
              <a:rPr lang="en-US" i="1"/>
              <a:t>R</a:t>
            </a:r>
            <a:r>
              <a:rPr lang="en-US"/>
              <a:t>  with attribute </a:t>
            </a:r>
            <a:r>
              <a:rPr lang="en-US" i="1"/>
              <a:t>A</a:t>
            </a:r>
            <a:r>
              <a:rPr lang="en-US"/>
              <a:t>, as </a:t>
            </a:r>
            <a:r>
              <a:rPr lang="en-US" i="1"/>
              <a:t>rr.A.F</a:t>
            </a:r>
            <a:r>
              <a:rPr lang="en-US"/>
              <a:t> 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FD58D47-2501-4953-8711-100F1D68328A}" type="slidenum">
              <a:rPr lang="en-US" sz="1400" smtClean="0">
                <a:latin typeface="Times New Roman" pitchFamily="18" charset="0"/>
              </a:rPr>
              <a:pPr/>
              <a:t>23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Field Access in Oracle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</a:rPr>
              <a:t>Wrong</a:t>
            </a:r>
            <a:r>
              <a:rPr lang="en-US" sz="2800" dirty="0"/>
              <a:t>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/>
              <a:t>		</a:t>
            </a:r>
            <a:r>
              <a:rPr lang="en-US" sz="28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favBeer.name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FROM Drinkers;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</a:rPr>
              <a:t>Wrong</a:t>
            </a:r>
            <a:r>
              <a:rPr lang="en-US" sz="2800" dirty="0"/>
              <a:t>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/>
              <a:t>		</a:t>
            </a:r>
            <a:r>
              <a:rPr lang="en-US" sz="28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Drinkers.favBeer.name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FROM Drinkers;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</a:rPr>
              <a:t>Right</a:t>
            </a:r>
            <a:r>
              <a:rPr lang="en-US" sz="2800" dirty="0"/>
              <a:t>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/>
              <a:t>		</a:t>
            </a:r>
            <a:r>
              <a:rPr lang="en-US" sz="2800" dirty="0">
                <a:latin typeface="Courier New" pitchFamily="49" charset="0"/>
              </a:rPr>
              <a:t>SELECT dd.favBeer.name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latin typeface="Courier New" pitchFamily="49" charset="0"/>
              </a:rPr>
              <a:t>		FROM Drinkers </a:t>
            </a:r>
            <a:r>
              <a:rPr lang="en-US" sz="2800" dirty="0" err="1">
                <a:latin typeface="Courier New" pitchFamily="49" charset="0"/>
              </a:rPr>
              <a:t>dd</a:t>
            </a:r>
            <a:r>
              <a:rPr lang="en-US" sz="2800" dirty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50FD2F3-D076-4F85-9721-D2BC4E237E88}" type="slidenum">
              <a:rPr lang="en-US" sz="1400" smtClean="0">
                <a:latin typeface="Times New Roman" pitchFamily="18" charset="0"/>
              </a:rPr>
              <a:pPr/>
              <a:t>24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Following REF’s: SQL-99 Style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 marL="609600" indent="-609600"/>
            <a:r>
              <a:rPr lang="en-US" i="1"/>
              <a:t>A</a:t>
            </a:r>
            <a:r>
              <a:rPr lang="en-US"/>
              <a:t> -&gt; </a:t>
            </a:r>
            <a:r>
              <a:rPr lang="en-US" i="1"/>
              <a:t>B</a:t>
            </a:r>
            <a:r>
              <a:rPr lang="en-US"/>
              <a:t>  makes sense if: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i="1"/>
              <a:t>A</a:t>
            </a:r>
            <a:r>
              <a:rPr lang="en-US"/>
              <a:t>  is of type </a:t>
            </a:r>
            <a:r>
              <a:rPr lang="en-US">
                <a:solidFill>
                  <a:srgbClr val="808000"/>
                </a:solidFill>
              </a:rPr>
              <a:t>REF </a:t>
            </a:r>
            <a:r>
              <a:rPr lang="en-US" i="1">
                <a:solidFill>
                  <a:srgbClr val="808000"/>
                </a:solidFill>
              </a:rPr>
              <a:t>T</a:t>
            </a:r>
            <a:r>
              <a:rPr lang="en-US"/>
              <a:t>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i="1"/>
              <a:t>B</a:t>
            </a:r>
            <a:r>
              <a:rPr lang="en-US"/>
              <a:t> is an attribute (component) of objects of type </a:t>
            </a:r>
            <a:r>
              <a:rPr lang="en-US" i="1">
                <a:solidFill>
                  <a:srgbClr val="808000"/>
                </a:solidFill>
              </a:rPr>
              <a:t>T</a:t>
            </a:r>
            <a:r>
              <a:rPr lang="en-US"/>
              <a:t>.</a:t>
            </a:r>
          </a:p>
          <a:p>
            <a:pPr marL="609600" indent="-609600"/>
            <a:r>
              <a:rPr lang="en-US"/>
              <a:t>Denotes the value of the </a:t>
            </a:r>
            <a:r>
              <a:rPr lang="en-US" i="1"/>
              <a:t>B</a:t>
            </a:r>
            <a:r>
              <a:rPr lang="en-US"/>
              <a:t>  component of the object pointed to by </a:t>
            </a:r>
            <a:r>
              <a:rPr lang="en-US" i="1"/>
              <a:t>A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DE4C39E-3B9C-47BB-8490-C88D81F9E374}" type="slidenum">
              <a:rPr lang="en-US" sz="1400" smtClean="0">
                <a:latin typeface="Times New Roman" pitchFamily="18" charset="0"/>
              </a:rPr>
              <a:pPr/>
              <a:t>25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Following REF’s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3366FF"/>
                </a:solidFill>
              </a:rPr>
              <a:t>Remember</a:t>
            </a:r>
            <a:r>
              <a:rPr lang="en-US"/>
              <a:t>: </a:t>
            </a:r>
            <a:r>
              <a:rPr lang="en-US">
                <a:solidFill>
                  <a:srgbClr val="CC00CC"/>
                </a:solidFill>
              </a:rPr>
              <a:t>Sells</a:t>
            </a:r>
            <a:r>
              <a:rPr lang="en-US"/>
              <a:t> is a relation with rowtype </a:t>
            </a:r>
            <a:r>
              <a:rPr lang="en-US">
                <a:solidFill>
                  <a:srgbClr val="808000"/>
                </a:solidFill>
              </a:rPr>
              <a:t>MenuType(bar, beer, price)</a:t>
            </a:r>
            <a:r>
              <a:rPr lang="en-US"/>
              <a:t>, where bar and beer are REF’s to objects of types </a:t>
            </a:r>
            <a:r>
              <a:rPr lang="en-US">
                <a:solidFill>
                  <a:srgbClr val="808000"/>
                </a:solidFill>
              </a:rPr>
              <a:t>BarType</a:t>
            </a:r>
            <a:r>
              <a:rPr lang="en-US"/>
              <a:t> and </a:t>
            </a:r>
            <a:r>
              <a:rPr lang="en-US">
                <a:solidFill>
                  <a:srgbClr val="808000"/>
                </a:solidFill>
              </a:rPr>
              <a:t>BeerType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</a:pPr>
            <a:r>
              <a:rPr lang="en-US"/>
              <a:t>Find the beers served by Joe: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SELECT ss.beer()-&gt;name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FROM Sells ss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WHERE ss.bar()-&gt;name = ’Joe’’s Bar’;</a:t>
            </a:r>
          </a:p>
        </p:txBody>
      </p:sp>
      <p:grpSp>
        <p:nvGrpSpPr>
          <p:cNvPr id="32784" name="Group 16"/>
          <p:cNvGrpSpPr>
            <a:grpSpLocks/>
          </p:cNvGrpSpPr>
          <p:nvPr/>
        </p:nvGrpSpPr>
        <p:grpSpPr bwMode="auto">
          <a:xfrm>
            <a:off x="685800" y="4419600"/>
            <a:ext cx="4306888" cy="2438400"/>
            <a:chOff x="432" y="2784"/>
            <a:chExt cx="2713" cy="1536"/>
          </a:xfrm>
        </p:grpSpPr>
        <p:sp>
          <p:nvSpPr>
            <p:cNvPr id="26636" name="Rectangle 5"/>
            <p:cNvSpPr>
              <a:spLocks noChangeArrowheads="1"/>
            </p:cNvSpPr>
            <p:nvPr/>
          </p:nvSpPr>
          <p:spPr bwMode="auto">
            <a:xfrm>
              <a:off x="1968" y="2784"/>
              <a:ext cx="1056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Rectangle 6"/>
            <p:cNvSpPr>
              <a:spLocks noChangeArrowheads="1"/>
            </p:cNvSpPr>
            <p:nvPr/>
          </p:nvSpPr>
          <p:spPr bwMode="auto">
            <a:xfrm>
              <a:off x="1968" y="3456"/>
              <a:ext cx="912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Text Box 7"/>
            <p:cNvSpPr txBox="1">
              <a:spLocks noChangeArrowheads="1"/>
            </p:cNvSpPr>
            <p:nvPr/>
          </p:nvSpPr>
          <p:spPr bwMode="auto">
            <a:xfrm>
              <a:off x="432" y="3878"/>
              <a:ext cx="27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First, use generator methods to</a:t>
              </a:r>
            </a:p>
            <a:p>
              <a:r>
                <a:rPr lang="en-US"/>
                <a:t>access the bar and beer components</a:t>
              </a:r>
            </a:p>
          </p:txBody>
        </p:sp>
        <p:sp>
          <p:nvSpPr>
            <p:cNvPr id="26639" name="Line 11"/>
            <p:cNvSpPr>
              <a:spLocks noChangeShapeType="1"/>
            </p:cNvSpPr>
            <p:nvPr/>
          </p:nvSpPr>
          <p:spPr bwMode="auto">
            <a:xfrm flipV="1">
              <a:off x="864" y="2928"/>
              <a:ext cx="110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12"/>
            <p:cNvSpPr>
              <a:spLocks noChangeShapeType="1"/>
            </p:cNvSpPr>
            <p:nvPr/>
          </p:nvSpPr>
          <p:spPr bwMode="auto">
            <a:xfrm flipV="1">
              <a:off x="1056" y="3600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5" name="Group 17"/>
          <p:cNvGrpSpPr>
            <a:grpSpLocks/>
          </p:cNvGrpSpPr>
          <p:nvPr/>
        </p:nvGrpSpPr>
        <p:grpSpPr bwMode="auto">
          <a:xfrm>
            <a:off x="4572000" y="3886200"/>
            <a:ext cx="4572000" cy="2133600"/>
            <a:chOff x="2880" y="2448"/>
            <a:chExt cx="2880" cy="1344"/>
          </a:xfrm>
        </p:grpSpPr>
        <p:sp>
          <p:nvSpPr>
            <p:cNvPr id="26631" name="Rectangle 8"/>
            <p:cNvSpPr>
              <a:spLocks noChangeArrowheads="1"/>
            </p:cNvSpPr>
            <p:nvPr/>
          </p:nvSpPr>
          <p:spPr bwMode="auto">
            <a:xfrm>
              <a:off x="3024" y="2784"/>
              <a:ext cx="912" cy="336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" name="Rectangle 9"/>
            <p:cNvSpPr>
              <a:spLocks noChangeArrowheads="1"/>
            </p:cNvSpPr>
            <p:nvPr/>
          </p:nvSpPr>
          <p:spPr bwMode="auto">
            <a:xfrm>
              <a:off x="2880" y="3456"/>
              <a:ext cx="912" cy="336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" name="Text Box 10"/>
            <p:cNvSpPr txBox="1">
              <a:spLocks noChangeArrowheads="1"/>
            </p:cNvSpPr>
            <p:nvPr/>
          </p:nvSpPr>
          <p:spPr bwMode="auto">
            <a:xfrm>
              <a:off x="4215" y="2448"/>
              <a:ext cx="1545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Then use the</a:t>
              </a:r>
            </a:p>
            <a:p>
              <a:r>
                <a:rPr lang="en-US"/>
                <a:t>arrow to get the</a:t>
              </a:r>
            </a:p>
            <a:p>
              <a:r>
                <a:rPr lang="en-US"/>
                <a:t>names of the bar</a:t>
              </a:r>
            </a:p>
            <a:p>
              <a:r>
                <a:rPr lang="en-US"/>
                <a:t>and beer referenced</a:t>
              </a:r>
            </a:p>
          </p:txBody>
        </p:sp>
        <p:sp>
          <p:nvSpPr>
            <p:cNvPr id="26634" name="Line 13"/>
            <p:cNvSpPr>
              <a:spLocks noChangeShapeType="1"/>
            </p:cNvSpPr>
            <p:nvPr/>
          </p:nvSpPr>
          <p:spPr bwMode="auto">
            <a:xfrm flipH="1">
              <a:off x="3936" y="273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Line 15"/>
            <p:cNvSpPr>
              <a:spLocks noChangeShapeType="1"/>
            </p:cNvSpPr>
            <p:nvPr/>
          </p:nvSpPr>
          <p:spPr bwMode="auto">
            <a:xfrm flipH="1">
              <a:off x="3792" y="2880"/>
              <a:ext cx="38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76F58A8-AA98-4677-AD2B-6C26623E70DF}" type="slidenum">
              <a:rPr lang="en-US" sz="1400" smtClean="0">
                <a:latin typeface="Times New Roman" pitchFamily="18" charset="0"/>
              </a:rPr>
              <a:pPr/>
              <a:t>26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Following REF’s: Oracle Style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839200" cy="4114800"/>
          </a:xfrm>
        </p:spPr>
        <p:txBody>
          <a:bodyPr/>
          <a:lstStyle/>
          <a:p>
            <a:r>
              <a:rPr lang="en-US"/>
              <a:t>REF-following is implicit in the dot.</a:t>
            </a:r>
          </a:p>
          <a:p>
            <a:r>
              <a:rPr lang="en-US"/>
              <a:t>Use a REF-value, a dot and a field of the object referred to.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</a:t>
            </a:r>
            <a:r>
              <a:rPr lang="en-US">
                <a:latin typeface="Courier New" pitchFamily="49" charset="0"/>
              </a:rPr>
              <a:t>SELECT ss.beer.name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FROM Sells ss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WHERE ss.bar.name = ’Joe’’s Bar’;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2D87BC2-D234-45B3-95D0-AF040E39311D}" type="slidenum">
              <a:rPr lang="en-US" sz="1400" smtClean="0">
                <a:latin typeface="Times New Roman" pitchFamily="18" charset="0"/>
              </a:rPr>
              <a:pPr/>
              <a:t>27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Oracle’s DEREF Operator -- Motivation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r>
              <a:rPr lang="en-US" dirty="0"/>
              <a:t>If we want the set of beer objects for the beers sold by Joe, we might try: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bg2"/>
                </a:solidFill>
              </a:rPr>
              <a:t>SELECT </a:t>
            </a:r>
            <a:r>
              <a:rPr lang="en-US" dirty="0" err="1">
                <a:solidFill>
                  <a:schemeClr val="bg2"/>
                </a:solidFill>
              </a:rPr>
              <a:t>ss.beer</a:t>
            </a:r>
            <a:endParaRPr lang="en-US" dirty="0">
              <a:solidFill>
                <a:schemeClr val="bg2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dirty="0">
                <a:solidFill>
                  <a:schemeClr val="bg2"/>
                </a:solidFill>
              </a:rPr>
              <a:t>		FROM Sells </a:t>
            </a:r>
            <a:r>
              <a:rPr lang="en-US" dirty="0" err="1">
                <a:solidFill>
                  <a:schemeClr val="bg2"/>
                </a:solidFill>
              </a:rPr>
              <a:t>ss</a:t>
            </a:r>
            <a:endParaRPr lang="en-US" dirty="0">
              <a:solidFill>
                <a:schemeClr val="bg2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dirty="0">
                <a:solidFill>
                  <a:schemeClr val="bg2"/>
                </a:solidFill>
              </a:rPr>
              <a:t>		WHERE ss.bar.name = ‘</a:t>
            </a:r>
            <a:r>
              <a:rPr lang="en-US" dirty="0" err="1">
                <a:solidFill>
                  <a:schemeClr val="bg2"/>
                </a:solidFill>
              </a:rPr>
              <a:t>Joe’’s</a:t>
            </a:r>
            <a:r>
              <a:rPr lang="en-US" dirty="0">
                <a:solidFill>
                  <a:schemeClr val="bg2"/>
                </a:solidFill>
              </a:rPr>
              <a:t> Bar’;</a:t>
            </a:r>
          </a:p>
          <a:p>
            <a:r>
              <a:rPr lang="en-US" dirty="0"/>
              <a:t>Legal, but </a:t>
            </a:r>
            <a:r>
              <a:rPr lang="en-US" dirty="0" err="1"/>
              <a:t>ss.beer</a:t>
            </a:r>
            <a:r>
              <a:rPr lang="en-US" dirty="0"/>
              <a:t> is a REF, hence gibberish.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9C8B5B3-82DA-45CE-A8A6-384700345F15}" type="slidenum">
              <a:rPr lang="en-US" sz="1400" smtClean="0">
                <a:latin typeface="Times New Roman" pitchFamily="18" charset="0"/>
              </a:rPr>
              <a:pPr/>
              <a:t>28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DEREF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763000" cy="4114800"/>
          </a:xfrm>
        </p:spPr>
        <p:txBody>
          <a:bodyPr/>
          <a:lstStyle/>
          <a:p>
            <a:r>
              <a:rPr lang="en-US"/>
              <a:t>To see the </a:t>
            </a:r>
            <a:r>
              <a:rPr lang="en-US">
                <a:solidFill>
                  <a:srgbClr val="808000"/>
                </a:solidFill>
              </a:rPr>
              <a:t>BeerType</a:t>
            </a:r>
            <a:r>
              <a:rPr lang="en-US"/>
              <a:t> objects, use: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</a:t>
            </a:r>
            <a:r>
              <a:rPr lang="en-US">
                <a:latin typeface="Courier New" pitchFamily="49" charset="0"/>
              </a:rPr>
              <a:t>SELECT DEREF(ss.beer)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FROM Sells ss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WHERE ss.bar.name = ’Joe’’s Bar’;</a:t>
            </a:r>
          </a:p>
          <a:p>
            <a:r>
              <a:rPr lang="en-US"/>
              <a:t>Produces values like: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solidFill>
                  <a:srgbClr val="FF6600"/>
                </a:solidFill>
              </a:rPr>
              <a:t>BeerType(’Bud’, ’Anheuser-Busch’)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381CCD-FF49-4C70-A94C-C7D51F871353}" type="slidenum">
              <a:rPr lang="en-US" sz="1400" smtClean="0">
                <a:latin typeface="Times New Roman" pitchFamily="18" charset="0"/>
              </a:rPr>
              <a:pPr/>
              <a:t>29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--- Oracle Syntax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343400"/>
          </a:xfrm>
        </p:spPr>
        <p:txBody>
          <a:bodyPr/>
          <a:lstStyle/>
          <a:p>
            <a:r>
              <a:rPr lang="en-US"/>
              <a:t>Classes are more than structures; they may have methods.</a:t>
            </a:r>
          </a:p>
          <a:p>
            <a:r>
              <a:rPr lang="en-US"/>
              <a:t>We’ll study the Oracle syntax.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6D0A219-0581-420B-A57B-C8AFE66867B4}" type="slidenum">
              <a:rPr lang="en-US" sz="1400" smtClean="0">
                <a:latin typeface="Times New Roman" pitchFamily="18" charset="0"/>
              </a:rPr>
              <a:pPr/>
              <a:t>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of DBMS’s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Object-oriented DBMS’s failed because they did not offer the efficiencies of well-entrenched relational DBMS’s.</a:t>
            </a:r>
          </a:p>
          <a:p>
            <a:r>
              <a:rPr lang="en-US"/>
              <a:t>Object-relational extensions to relational DBMS’s capture much of the advantages of OO, yet retain the relation as the fundamental abstraction.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B8E76E8-FD53-42EE-8B20-7159BC83D444}" type="slidenum">
              <a:rPr lang="en-US" sz="1400" smtClean="0">
                <a:latin typeface="Times New Roman" pitchFamily="18" charset="0"/>
              </a:rPr>
              <a:pPr/>
              <a:t>30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Definitions (Oracle)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343400"/>
          </a:xfrm>
        </p:spPr>
        <p:txBody>
          <a:bodyPr/>
          <a:lstStyle/>
          <a:p>
            <a:r>
              <a:rPr lang="en-US"/>
              <a:t>Declare methods in CREATE TYPE.</a:t>
            </a:r>
          </a:p>
          <a:p>
            <a:r>
              <a:rPr lang="en-US"/>
              <a:t>Define methods in a CREATE TYPE BODY statement.</a:t>
            </a:r>
          </a:p>
          <a:p>
            <a:pPr lvl="1"/>
            <a:r>
              <a:rPr lang="en-US"/>
              <a:t>Use PL/SQL syntax for methods.</a:t>
            </a:r>
          </a:p>
          <a:p>
            <a:pPr lvl="1"/>
            <a:r>
              <a:rPr lang="en-US"/>
              <a:t>Variable SELF refers to the object to which the method is applied.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A5A81A7-E626-437A-80D1-211DCC282831}" type="slidenum">
              <a:rPr lang="en-US" sz="1400" smtClean="0">
                <a:latin typeface="Times New Roman" pitchFamily="18" charset="0"/>
              </a:rPr>
              <a:pPr/>
              <a:t>31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Method Declaration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Let’s add method priceInYen to MenuType.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CREATE TYPE MenuType AS OBJECT (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bar		REF BarType,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beer	REF BeerType,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price	FLOAT,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MEMBER FUNCTION priceInYen(rate IN FLOAT) 	RETURN FLOAT,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PRAGMA RESTRICT_REFERENCES(priceInYen, WNDS)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/</a:t>
            </a:r>
          </a:p>
        </p:txBody>
      </p:sp>
      <p:grpSp>
        <p:nvGrpSpPr>
          <p:cNvPr id="37895" name="Group 7"/>
          <p:cNvGrpSpPr>
            <a:grpSpLocks/>
          </p:cNvGrpSpPr>
          <p:nvPr/>
        </p:nvGrpSpPr>
        <p:grpSpPr bwMode="auto">
          <a:xfrm>
            <a:off x="1066800" y="3130550"/>
            <a:ext cx="6607175" cy="1289050"/>
            <a:chOff x="672" y="1972"/>
            <a:chExt cx="4162" cy="812"/>
          </a:xfrm>
        </p:grpSpPr>
        <p:sp>
          <p:nvSpPr>
            <p:cNvPr id="32778" name="Rectangle 4"/>
            <p:cNvSpPr>
              <a:spLocks noChangeArrowheads="1"/>
            </p:cNvSpPr>
            <p:nvPr/>
          </p:nvSpPr>
          <p:spPr bwMode="auto">
            <a:xfrm>
              <a:off x="672" y="2544"/>
              <a:ext cx="1776" cy="2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Text Box 5"/>
            <p:cNvSpPr txBox="1">
              <a:spLocks noChangeArrowheads="1"/>
            </p:cNvSpPr>
            <p:nvPr/>
          </p:nvSpPr>
          <p:spPr bwMode="auto">
            <a:xfrm>
              <a:off x="3494" y="1972"/>
              <a:ext cx="134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What Oracle calls</a:t>
              </a:r>
            </a:p>
            <a:p>
              <a:r>
                <a:rPr lang="en-US"/>
                <a:t>methods.</a:t>
              </a:r>
            </a:p>
          </p:txBody>
        </p:sp>
        <p:sp>
          <p:nvSpPr>
            <p:cNvPr id="32780" name="Line 6"/>
            <p:cNvSpPr>
              <a:spLocks noChangeShapeType="1"/>
            </p:cNvSpPr>
            <p:nvPr/>
          </p:nvSpPr>
          <p:spPr bwMode="auto">
            <a:xfrm flipH="1">
              <a:off x="2448" y="2208"/>
              <a:ext cx="100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899" name="Group 11"/>
          <p:cNvGrpSpPr>
            <a:grpSpLocks/>
          </p:cNvGrpSpPr>
          <p:nvPr/>
        </p:nvGrpSpPr>
        <p:grpSpPr bwMode="auto">
          <a:xfrm>
            <a:off x="3108325" y="4800600"/>
            <a:ext cx="5197475" cy="1546225"/>
            <a:chOff x="1958" y="3024"/>
            <a:chExt cx="3274" cy="974"/>
          </a:xfrm>
        </p:grpSpPr>
        <p:sp>
          <p:nvSpPr>
            <p:cNvPr id="32775" name="Rectangle 8"/>
            <p:cNvSpPr>
              <a:spLocks noChangeArrowheads="1"/>
            </p:cNvSpPr>
            <p:nvPr/>
          </p:nvSpPr>
          <p:spPr bwMode="auto">
            <a:xfrm>
              <a:off x="4656" y="3024"/>
              <a:ext cx="576" cy="240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6" name="Text Box 9"/>
            <p:cNvSpPr txBox="1">
              <a:spLocks noChangeArrowheads="1"/>
            </p:cNvSpPr>
            <p:nvPr/>
          </p:nvSpPr>
          <p:spPr bwMode="auto">
            <a:xfrm>
              <a:off x="1958" y="3364"/>
              <a:ext cx="252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“Write no database state.”</a:t>
              </a:r>
            </a:p>
            <a:p>
              <a:r>
                <a:rPr lang="en-US"/>
                <a:t>That is, whatever priceInYen does</a:t>
              </a:r>
            </a:p>
            <a:p>
              <a:r>
                <a:rPr lang="en-US"/>
                <a:t>it won’t modify the database.</a:t>
              </a:r>
            </a:p>
          </p:txBody>
        </p:sp>
        <p:sp>
          <p:nvSpPr>
            <p:cNvPr id="32777" name="Line 10"/>
            <p:cNvSpPr>
              <a:spLocks noChangeShapeType="1"/>
            </p:cNvSpPr>
            <p:nvPr/>
          </p:nvSpPr>
          <p:spPr bwMode="auto">
            <a:xfrm flipV="1">
              <a:off x="4320" y="326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FA6002A-12A2-49EA-89D0-25F76B782C7D}" type="slidenum">
              <a:rPr lang="en-US" sz="1400" smtClean="0">
                <a:latin typeface="Times New Roman" pitchFamily="18" charset="0"/>
              </a:rPr>
              <a:pPr/>
              <a:t>32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Method Definition -- Oracle Style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800600"/>
          </a:xfrm>
        </p:spPr>
        <p:txBody>
          <a:bodyPr/>
          <a:lstStyle/>
          <a:p>
            <a:r>
              <a:rPr lang="en-US"/>
              <a:t>Form of create-body statement: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CREATE TYPE BODY &lt;type name&gt; AS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&lt;method definitions = PL/SQL 	procedure definitions, using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“MEMBER FUNCTION” in place of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“PROCEDURE”&gt;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END;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/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7018F91-C2F8-4E83-BD7E-169CBB758075}" type="slidenum">
              <a:rPr lang="en-US" sz="1400" smtClean="0">
                <a:latin typeface="Times New Roman" pitchFamily="18" charset="0"/>
              </a:rPr>
              <a:pPr/>
              <a:t>33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Method Definition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/>
              <a:t>CREATE TYPE BODY MenuType AS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MEMBER FUNCTION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priceInYen(rate FLOAT) RETURN FLOAT IS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	BEGIN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		RETURN rate * SELF.price;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	END;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END;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/</a:t>
            </a:r>
          </a:p>
        </p:txBody>
      </p:sp>
      <p:grpSp>
        <p:nvGrpSpPr>
          <p:cNvPr id="38919" name="Group 7"/>
          <p:cNvGrpSpPr>
            <a:grpSpLocks/>
          </p:cNvGrpSpPr>
          <p:nvPr/>
        </p:nvGrpSpPr>
        <p:grpSpPr bwMode="auto">
          <a:xfrm>
            <a:off x="3505200" y="1835150"/>
            <a:ext cx="5146675" cy="1670050"/>
            <a:chOff x="2208" y="1156"/>
            <a:chExt cx="3242" cy="1052"/>
          </a:xfrm>
        </p:grpSpPr>
        <p:sp>
          <p:nvSpPr>
            <p:cNvPr id="34832" name="Rectangle 4"/>
            <p:cNvSpPr>
              <a:spLocks noChangeArrowheads="1"/>
            </p:cNvSpPr>
            <p:nvPr/>
          </p:nvSpPr>
          <p:spPr bwMode="auto">
            <a:xfrm>
              <a:off x="2208" y="1920"/>
              <a:ext cx="1152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3" name="Text Box 5"/>
            <p:cNvSpPr txBox="1">
              <a:spLocks noChangeArrowheads="1"/>
            </p:cNvSpPr>
            <p:nvPr/>
          </p:nvSpPr>
          <p:spPr bwMode="auto">
            <a:xfrm>
              <a:off x="4358" y="1156"/>
              <a:ext cx="109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No mode (IN)</a:t>
              </a:r>
            </a:p>
            <a:p>
              <a:r>
                <a:rPr lang="en-US"/>
                <a:t>in body, just</a:t>
              </a:r>
            </a:p>
            <a:p>
              <a:r>
                <a:rPr lang="en-US"/>
                <a:t>in declaration</a:t>
              </a:r>
            </a:p>
          </p:txBody>
        </p:sp>
        <p:sp>
          <p:nvSpPr>
            <p:cNvPr id="34834" name="Line 6"/>
            <p:cNvSpPr>
              <a:spLocks noChangeShapeType="1"/>
            </p:cNvSpPr>
            <p:nvPr/>
          </p:nvSpPr>
          <p:spPr bwMode="auto">
            <a:xfrm flipH="1">
              <a:off x="3360" y="1488"/>
              <a:ext cx="96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925" name="Group 13"/>
          <p:cNvGrpSpPr>
            <a:grpSpLocks/>
          </p:cNvGrpSpPr>
          <p:nvPr/>
        </p:nvGrpSpPr>
        <p:grpSpPr bwMode="auto">
          <a:xfrm>
            <a:off x="3352800" y="3048000"/>
            <a:ext cx="3097213" cy="3222625"/>
            <a:chOff x="2112" y="1920"/>
            <a:chExt cx="1951" cy="2030"/>
          </a:xfrm>
        </p:grpSpPr>
        <p:sp>
          <p:nvSpPr>
            <p:cNvPr id="34827" name="Rectangle 8"/>
            <p:cNvSpPr>
              <a:spLocks noChangeArrowheads="1"/>
            </p:cNvSpPr>
            <p:nvPr/>
          </p:nvSpPr>
          <p:spPr bwMode="auto">
            <a:xfrm>
              <a:off x="2112" y="1920"/>
              <a:ext cx="96" cy="288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Rectangle 9"/>
            <p:cNvSpPr>
              <a:spLocks noChangeArrowheads="1"/>
            </p:cNvSpPr>
            <p:nvPr/>
          </p:nvSpPr>
          <p:spPr bwMode="auto">
            <a:xfrm>
              <a:off x="3312" y="1920"/>
              <a:ext cx="96" cy="288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9" name="Text Box 10"/>
            <p:cNvSpPr txBox="1">
              <a:spLocks noChangeArrowheads="1"/>
            </p:cNvSpPr>
            <p:nvPr/>
          </p:nvSpPr>
          <p:spPr bwMode="auto">
            <a:xfrm>
              <a:off x="2438" y="3316"/>
              <a:ext cx="1625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Use parentheses </a:t>
              </a:r>
              <a:r>
                <a:rPr lang="en-US" i="1"/>
                <a:t>only</a:t>
              </a:r>
            </a:p>
            <a:p>
              <a:r>
                <a:rPr lang="en-US"/>
                <a:t>when there is at</a:t>
              </a:r>
            </a:p>
            <a:p>
              <a:r>
                <a:rPr lang="en-US"/>
                <a:t>least one argument</a:t>
              </a:r>
            </a:p>
          </p:txBody>
        </p:sp>
        <p:sp>
          <p:nvSpPr>
            <p:cNvPr id="34830" name="Line 11"/>
            <p:cNvSpPr>
              <a:spLocks noChangeShapeType="1"/>
            </p:cNvSpPr>
            <p:nvPr/>
          </p:nvSpPr>
          <p:spPr bwMode="auto">
            <a:xfrm flipH="1" flipV="1">
              <a:off x="2160" y="2208"/>
              <a:ext cx="48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1" name="Line 12"/>
            <p:cNvSpPr>
              <a:spLocks noChangeShapeType="1"/>
            </p:cNvSpPr>
            <p:nvPr/>
          </p:nvSpPr>
          <p:spPr bwMode="auto">
            <a:xfrm flipV="1">
              <a:off x="2832" y="2208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932" name="Group 20"/>
          <p:cNvGrpSpPr>
            <a:grpSpLocks/>
          </p:cNvGrpSpPr>
          <p:nvPr/>
        </p:nvGrpSpPr>
        <p:grpSpPr bwMode="auto">
          <a:xfrm>
            <a:off x="5943600" y="4114800"/>
            <a:ext cx="3027363" cy="2003425"/>
            <a:chOff x="3744" y="2592"/>
            <a:chExt cx="1907" cy="1262"/>
          </a:xfrm>
        </p:grpSpPr>
        <p:sp>
          <p:nvSpPr>
            <p:cNvPr id="34824" name="Text Box 17"/>
            <p:cNvSpPr txBox="1">
              <a:spLocks noChangeArrowheads="1"/>
            </p:cNvSpPr>
            <p:nvPr/>
          </p:nvSpPr>
          <p:spPr bwMode="auto">
            <a:xfrm>
              <a:off x="4454" y="3028"/>
              <a:ext cx="1197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The MenuType</a:t>
              </a:r>
            </a:p>
            <a:p>
              <a:r>
                <a:rPr lang="en-US"/>
                <a:t>object to which</a:t>
              </a:r>
            </a:p>
            <a:p>
              <a:r>
                <a:rPr lang="en-US"/>
                <a:t>the method is</a:t>
              </a:r>
            </a:p>
            <a:p>
              <a:r>
                <a:rPr lang="en-US"/>
                <a:t>applied</a:t>
              </a:r>
            </a:p>
          </p:txBody>
        </p:sp>
        <p:sp>
          <p:nvSpPr>
            <p:cNvPr id="34825" name="Rectangle 18"/>
            <p:cNvSpPr>
              <a:spLocks noChangeArrowheads="1"/>
            </p:cNvSpPr>
            <p:nvPr/>
          </p:nvSpPr>
          <p:spPr bwMode="auto">
            <a:xfrm>
              <a:off x="3744" y="2592"/>
              <a:ext cx="528" cy="240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6" name="Line 19"/>
            <p:cNvSpPr>
              <a:spLocks noChangeShapeType="1"/>
            </p:cNvSpPr>
            <p:nvPr/>
          </p:nvSpPr>
          <p:spPr bwMode="auto">
            <a:xfrm flipH="1" flipV="1">
              <a:off x="4128" y="2832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AA66731-15B7-4013-BD4B-2D56B93E2610}" type="slidenum">
              <a:rPr lang="en-US" sz="1400" smtClean="0">
                <a:latin typeface="Times New Roman" pitchFamily="18" charset="0"/>
              </a:rPr>
              <a:pPr/>
              <a:t>34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Use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sz="2800"/>
              <a:t>Follow a name for an object by a dot and the name of the method, with arguments if any.</a:t>
            </a:r>
          </a:p>
          <a:p>
            <a:r>
              <a:rPr lang="en-US" sz="2800">
                <a:solidFill>
                  <a:srgbClr val="33CC33"/>
                </a:solidFill>
              </a:rPr>
              <a:t>Example</a:t>
            </a:r>
            <a:r>
              <a:rPr lang="en-US" sz="2800"/>
              <a:t>: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</a:t>
            </a:r>
            <a:r>
              <a:rPr lang="en-US" sz="2800">
                <a:latin typeface="Courier New" pitchFamily="49" charset="0"/>
              </a:rPr>
              <a:t>SELECT ss.beer.name,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	ss.priceInYen(110.0)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FROM Sells ss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WHERE ss.bar.name = ’Joe’’s Bar’;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C0683B3-08D7-424C-B3BC-F5983AA30D49}" type="slidenum">
              <a:rPr lang="en-US" sz="1400" smtClean="0">
                <a:latin typeface="Times New Roman" pitchFamily="18" charset="0"/>
              </a:rPr>
              <a:pPr/>
              <a:t>35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 Methods: SQL-99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Each UDT </a:t>
            </a:r>
            <a:r>
              <a:rPr lang="en-US" i="1">
                <a:solidFill>
                  <a:srgbClr val="808000"/>
                </a:solidFill>
              </a:rPr>
              <a:t>T</a:t>
            </a:r>
            <a:r>
              <a:rPr lang="en-US"/>
              <a:t>  may define two methods called </a:t>
            </a:r>
            <a:r>
              <a:rPr lang="en-US">
                <a:solidFill>
                  <a:srgbClr val="33CC33"/>
                </a:solidFill>
              </a:rPr>
              <a:t>EQUAL</a:t>
            </a:r>
            <a:r>
              <a:rPr lang="en-US"/>
              <a:t> and </a:t>
            </a:r>
            <a:r>
              <a:rPr lang="en-US">
                <a:solidFill>
                  <a:srgbClr val="33CC33"/>
                </a:solidFill>
              </a:rPr>
              <a:t>LESSTHAN</a:t>
            </a:r>
            <a:r>
              <a:rPr 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/>
              <a:t>Each takes an argument of type </a:t>
            </a:r>
            <a:r>
              <a:rPr lang="en-US" i="1">
                <a:solidFill>
                  <a:srgbClr val="808000"/>
                </a:solidFill>
              </a:rPr>
              <a:t>T</a:t>
            </a:r>
            <a:r>
              <a:rPr lang="en-US"/>
              <a:t>  and is applied to another object of type </a:t>
            </a:r>
            <a:r>
              <a:rPr lang="en-US" i="1">
                <a:solidFill>
                  <a:srgbClr val="808000"/>
                </a:solidFill>
              </a:rPr>
              <a:t>T</a:t>
            </a:r>
            <a:r>
              <a:rPr 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/>
              <a:t>Returns TRUE if and only if the target object is = (resp. &lt;) the argument object.</a:t>
            </a:r>
          </a:p>
          <a:p>
            <a:pPr>
              <a:lnSpc>
                <a:spcPct val="90000"/>
              </a:lnSpc>
            </a:pPr>
            <a:r>
              <a:rPr lang="en-US"/>
              <a:t>Allows objects of type </a:t>
            </a:r>
            <a:r>
              <a:rPr lang="en-US" i="1">
                <a:solidFill>
                  <a:srgbClr val="808000"/>
                </a:solidFill>
              </a:rPr>
              <a:t>T</a:t>
            </a:r>
            <a:r>
              <a:rPr lang="en-US"/>
              <a:t>  to be compared by =, &lt;, &gt;=, etc. in WHERE clauses and for sorting (ORDER BY).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ACAC98F-CC07-4B9A-B688-C0C234E795C5}" type="slidenum">
              <a:rPr lang="en-US" sz="1400" smtClean="0">
                <a:latin typeface="Times New Roman" pitchFamily="18" charset="0"/>
              </a:rPr>
              <a:pPr/>
              <a:t>36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 Methods: Oracle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may declare any one method for a UDT to be an </a:t>
            </a:r>
            <a:r>
              <a:rPr lang="en-US" i="1">
                <a:solidFill>
                  <a:srgbClr val="FF0066"/>
                </a:solidFill>
              </a:rPr>
              <a:t>order method</a:t>
            </a:r>
            <a:r>
              <a:rPr lang="en-US"/>
              <a:t>.</a:t>
            </a:r>
          </a:p>
          <a:p>
            <a:r>
              <a:rPr lang="en-US"/>
              <a:t>The order method returns a value &lt;0, =0, or &gt;0, as the value of object SELF is &lt;, =, or &gt; the argument object.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57D8A6F-506E-4327-B892-F94F41A8DB7E}" type="slidenum">
              <a:rPr lang="en-US" sz="1400" smtClean="0">
                <a:latin typeface="Times New Roman" pitchFamily="18" charset="0"/>
              </a:rPr>
              <a:pPr/>
              <a:t>37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Order Method Declaration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Order BarType objects by name: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CREATE TYPE BarType AS OBJECT (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name	CHAR(20),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addr	CHAR(20),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ORDER MEMBER FUNCTION before(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	bar2 IN BarType) RETURN INT,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PRAGMA RESTRICT_REFERENCES(before,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		WNDS, RNDS, WNPS, RNPS)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/</a:t>
            </a:r>
          </a:p>
        </p:txBody>
      </p:sp>
      <p:grpSp>
        <p:nvGrpSpPr>
          <p:cNvPr id="44039" name="Group 7"/>
          <p:cNvGrpSpPr>
            <a:grpSpLocks/>
          </p:cNvGrpSpPr>
          <p:nvPr/>
        </p:nvGrpSpPr>
        <p:grpSpPr bwMode="auto">
          <a:xfrm>
            <a:off x="1828800" y="4876800"/>
            <a:ext cx="6081713" cy="1768475"/>
            <a:chOff x="1152" y="3072"/>
            <a:chExt cx="3831" cy="1114"/>
          </a:xfrm>
        </p:grpSpPr>
        <p:sp>
          <p:nvSpPr>
            <p:cNvPr id="38918" name="Rectangle 4"/>
            <p:cNvSpPr>
              <a:spLocks noChangeArrowheads="1"/>
            </p:cNvSpPr>
            <p:nvPr/>
          </p:nvSpPr>
          <p:spPr bwMode="auto">
            <a:xfrm>
              <a:off x="1584" y="3072"/>
              <a:ext cx="2400" cy="2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9" name="Text Box 5"/>
            <p:cNvSpPr txBox="1">
              <a:spLocks noChangeArrowheads="1"/>
            </p:cNvSpPr>
            <p:nvPr/>
          </p:nvSpPr>
          <p:spPr bwMode="auto">
            <a:xfrm>
              <a:off x="1152" y="3552"/>
              <a:ext cx="3831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Read/write no database state/package state. A</a:t>
              </a:r>
            </a:p>
            <a:p>
              <a:r>
                <a:rPr lang="en-US"/>
                <a:t>“package” is a collection of procedures and variables</a:t>
              </a:r>
            </a:p>
            <a:p>
              <a:r>
                <a:rPr lang="en-US"/>
                <a:t>that can communicate values among them.</a:t>
              </a:r>
            </a:p>
          </p:txBody>
        </p:sp>
        <p:sp>
          <p:nvSpPr>
            <p:cNvPr id="38920" name="Line 6"/>
            <p:cNvSpPr>
              <a:spLocks noChangeShapeType="1"/>
            </p:cNvSpPr>
            <p:nvPr/>
          </p:nvSpPr>
          <p:spPr bwMode="auto">
            <a:xfrm flipV="1">
              <a:off x="2784" y="331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A785BF2-B5E0-43EE-8980-225486CD44DD}" type="slidenum">
              <a:rPr lang="en-US" sz="1400" smtClean="0">
                <a:latin typeface="Times New Roman" pitchFamily="18" charset="0"/>
              </a:rPr>
              <a:pPr/>
              <a:t>38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Order Method Definition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CREATE TYPE BODY BarType AS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ORDER MEMBER FUNCTION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	before(bar2 BarType) RETURN INT IS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BEGIN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	IF SELF.name &lt; bar2.name THEN RETURN –1;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	ELSIF SELF.name = bar2.name THEN RETURN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	ELSE RETURN 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	END IF;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END;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END;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/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374CFC0-BECF-4822-A001-256165BE075A}" type="slidenum">
              <a:rPr lang="en-US" sz="1400" smtClean="0">
                <a:latin typeface="Times New Roman" pitchFamily="18" charset="0"/>
              </a:rPr>
              <a:pPr/>
              <a:t>39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Oracle Nested Tables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Allows values of tuple components to be whole relations.</a:t>
            </a:r>
          </a:p>
          <a:p>
            <a:r>
              <a:rPr lang="en-US"/>
              <a:t>If </a:t>
            </a:r>
            <a:r>
              <a:rPr lang="en-US" i="1"/>
              <a:t>T</a:t>
            </a:r>
            <a:r>
              <a:rPr lang="en-US"/>
              <a:t>  is a UDT, we can create a type </a:t>
            </a:r>
            <a:r>
              <a:rPr lang="en-US" i="1">
                <a:solidFill>
                  <a:srgbClr val="808000"/>
                </a:solidFill>
              </a:rPr>
              <a:t>S</a:t>
            </a:r>
            <a:r>
              <a:rPr lang="en-US"/>
              <a:t>  whose values are relations with rowtype </a:t>
            </a:r>
            <a:r>
              <a:rPr lang="en-US" i="1">
                <a:solidFill>
                  <a:srgbClr val="808000"/>
                </a:solidFill>
              </a:rPr>
              <a:t>T</a:t>
            </a:r>
            <a:r>
              <a:rPr lang="en-US"/>
              <a:t>, by: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CREATE TYPE </a:t>
            </a:r>
            <a:r>
              <a:rPr lang="en-US" i="1"/>
              <a:t>S</a:t>
            </a:r>
            <a:r>
              <a:rPr lang="en-US"/>
              <a:t>  AS TABLE OF </a:t>
            </a:r>
            <a:r>
              <a:rPr lang="en-US" i="1"/>
              <a:t>T</a:t>
            </a:r>
            <a:r>
              <a:rPr lang="en-US"/>
              <a:t> 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18F32A5-B284-4156-AF2E-C0CFCE5C7ABC}" type="slidenum">
              <a:rPr lang="en-US" sz="1400" smtClean="0">
                <a:latin typeface="Times New Roman" pitchFamily="18" charset="0"/>
              </a:rPr>
              <a:pPr/>
              <a:t>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SQL-99 and Oracle Features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SQL-99 includes many of the object-relational features to be described.</a:t>
            </a:r>
          </a:p>
          <a:p>
            <a:r>
              <a:rPr lang="en-US"/>
              <a:t>However, different DBMS’s use different approaches.</a:t>
            </a:r>
          </a:p>
          <a:p>
            <a:pPr lvl="1"/>
            <a:r>
              <a:rPr lang="en-US"/>
              <a:t>We’ll sometimes use features and syntax from Oracle.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A775FB8-9AA9-4D06-960B-EB93E34CAFC8}" type="slidenum">
              <a:rPr lang="en-US" sz="1400" smtClean="0">
                <a:latin typeface="Times New Roman" pitchFamily="18" charset="0"/>
              </a:rPr>
              <a:pPr/>
              <a:t>40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Nested Table Type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CREATE TYPE BeerType AS OBJECT (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name	CHAR(20),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kind	CHAR(10),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color	CHAR(10)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CREATE TYPE BeerTableType AS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TABLE OF BeerType;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/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4459549-8BCF-4733-A1A1-FA6EE424C88D}" type="slidenum">
              <a:rPr lang="en-US" sz="1400" smtClean="0">
                <a:latin typeface="Times New Roman" pitchFamily="18" charset="0"/>
              </a:rPr>
              <a:pPr/>
              <a:t>41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--- Continued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Use </a:t>
            </a:r>
            <a:r>
              <a:rPr lang="en-US" sz="2800">
                <a:solidFill>
                  <a:srgbClr val="808000"/>
                </a:solidFill>
              </a:rPr>
              <a:t>BeerTableType</a:t>
            </a:r>
            <a:r>
              <a:rPr lang="en-US" sz="2800"/>
              <a:t> in a </a:t>
            </a:r>
            <a:r>
              <a:rPr lang="en-US" sz="2800">
                <a:solidFill>
                  <a:srgbClr val="CC00CC"/>
                </a:solidFill>
              </a:rPr>
              <a:t>Manfs</a:t>
            </a:r>
            <a:r>
              <a:rPr lang="en-US" sz="2800"/>
              <a:t> relation that stores the set of beers by each manufacturer in one tuple for that manufacturer.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</a:t>
            </a:r>
            <a:r>
              <a:rPr lang="en-US" sz="2800">
                <a:latin typeface="Courier New" pitchFamily="49" charset="0"/>
              </a:rPr>
              <a:t>CREATE TABLE Manfs (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	name		CHAR(30),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	addr		CHAR(50),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	beers	beerTableType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);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F3622AC-7074-4320-8258-2F137EE0859C}" type="slidenum">
              <a:rPr lang="en-US" sz="1400" smtClean="0">
                <a:latin typeface="Times New Roman" pitchFamily="18" charset="0"/>
              </a:rPr>
              <a:pPr/>
              <a:t>42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Storing Nested Relations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Oracle doesn’t really store each nested table as a separate relation --- it just makes it look that way.</a:t>
            </a:r>
          </a:p>
          <a:p>
            <a:r>
              <a:rPr lang="en-US"/>
              <a:t>Rather, there is one relation </a:t>
            </a:r>
            <a:r>
              <a:rPr lang="en-US" i="1"/>
              <a:t>R </a:t>
            </a:r>
            <a:r>
              <a:rPr lang="en-US"/>
              <a:t> in which all the tuples of all the nested tables for one attribute </a:t>
            </a:r>
            <a:r>
              <a:rPr lang="en-US" i="1"/>
              <a:t>A</a:t>
            </a:r>
            <a:r>
              <a:rPr lang="en-US"/>
              <a:t>  are stored.</a:t>
            </a:r>
          </a:p>
          <a:p>
            <a:r>
              <a:rPr lang="en-US"/>
              <a:t>Declare in CREATE TABLE by: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NESTED TABLE </a:t>
            </a:r>
            <a:r>
              <a:rPr lang="en-US" i="1"/>
              <a:t>A</a:t>
            </a:r>
            <a:r>
              <a:rPr lang="en-US"/>
              <a:t>  STORE AS </a:t>
            </a:r>
            <a:r>
              <a:rPr lang="en-US" i="1"/>
              <a:t>R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1137E18-D143-42F6-8FA5-ED610C10E91F}" type="slidenum">
              <a:rPr lang="en-US" sz="1400" smtClean="0">
                <a:latin typeface="Times New Roman" pitchFamily="18" charset="0"/>
              </a:rPr>
              <a:pPr/>
              <a:t>43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Storing Nested Tables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CREATE TABLE Manfs (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name	CHAR(30),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addr		CHAR(50),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beers	beerTableType</a:t>
            </a:r>
          </a:p>
          <a:p>
            <a:pPr>
              <a:buFont typeface="Monotype Sorts" pitchFamily="2" charset="2"/>
              <a:buNone/>
            </a:pPr>
            <a:r>
              <a:rPr lang="en-US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NESTED TABLE beers STORE AS BeerTable;</a:t>
            </a:r>
          </a:p>
          <a:p>
            <a:pPr>
              <a:buFont typeface="Monotype Sorts" pitchFamily="2" charset="2"/>
              <a:buNone/>
            </a:pPr>
            <a:endParaRPr lang="en-US"/>
          </a:p>
        </p:txBody>
      </p:sp>
      <p:grpSp>
        <p:nvGrpSpPr>
          <p:cNvPr id="50186" name="Group 10"/>
          <p:cNvGrpSpPr>
            <a:grpSpLocks/>
          </p:cNvGrpSpPr>
          <p:nvPr/>
        </p:nvGrpSpPr>
        <p:grpSpPr bwMode="auto">
          <a:xfrm>
            <a:off x="762000" y="4572000"/>
            <a:ext cx="7924800" cy="1851025"/>
            <a:chOff x="480" y="2880"/>
            <a:chExt cx="4992" cy="1166"/>
          </a:xfrm>
        </p:grpSpPr>
        <p:sp>
          <p:nvSpPr>
            <p:cNvPr id="45062" name="Oval 4"/>
            <p:cNvSpPr>
              <a:spLocks noChangeArrowheads="1"/>
            </p:cNvSpPr>
            <p:nvPr/>
          </p:nvSpPr>
          <p:spPr bwMode="auto">
            <a:xfrm>
              <a:off x="480" y="2880"/>
              <a:ext cx="384" cy="384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3" name="Rectangle 5"/>
            <p:cNvSpPr>
              <a:spLocks noChangeArrowheads="1"/>
            </p:cNvSpPr>
            <p:nvPr/>
          </p:nvSpPr>
          <p:spPr bwMode="auto">
            <a:xfrm>
              <a:off x="5328" y="3168"/>
              <a:ext cx="144" cy="288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4" name="Text Box 6"/>
            <p:cNvSpPr txBox="1">
              <a:spLocks noChangeArrowheads="1"/>
            </p:cNvSpPr>
            <p:nvPr/>
          </p:nvSpPr>
          <p:spPr bwMode="auto">
            <a:xfrm>
              <a:off x="1910" y="3604"/>
              <a:ext cx="195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Note where the semicolon</a:t>
              </a:r>
            </a:p>
            <a:p>
              <a:r>
                <a:rPr lang="en-US"/>
                <a:t>goes and doesn’t go.</a:t>
              </a:r>
            </a:p>
          </p:txBody>
        </p:sp>
        <p:sp>
          <p:nvSpPr>
            <p:cNvPr id="45065" name="Line 7"/>
            <p:cNvSpPr>
              <a:spLocks noChangeShapeType="1"/>
            </p:cNvSpPr>
            <p:nvPr/>
          </p:nvSpPr>
          <p:spPr bwMode="auto">
            <a:xfrm flipH="1" flipV="1">
              <a:off x="864" y="3168"/>
              <a:ext cx="100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6" name="Line 9"/>
            <p:cNvSpPr>
              <a:spLocks noChangeShapeType="1"/>
            </p:cNvSpPr>
            <p:nvPr/>
          </p:nvSpPr>
          <p:spPr bwMode="auto">
            <a:xfrm flipV="1">
              <a:off x="3888" y="3408"/>
              <a:ext cx="14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A0B06A0-9F62-4518-826E-F5F4EBE631CA}" type="slidenum">
              <a:rPr lang="en-US" sz="1400" smtClean="0">
                <a:latin typeface="Times New Roman" pitchFamily="18" charset="0"/>
              </a:rPr>
              <a:pPr/>
              <a:t>44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Querying a Nested Table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We can print the value of a nested table like any other value.</a:t>
            </a:r>
          </a:p>
          <a:p>
            <a:pPr marL="609600" indent="-609600"/>
            <a:r>
              <a:rPr lang="en-US"/>
              <a:t>But these values have two type constructors: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For the table.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For the type of tuples in the table.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B76DFA5-51D6-4907-BE93-0CD9F9E49DAA}" type="slidenum">
              <a:rPr lang="en-US" sz="1400" smtClean="0">
                <a:latin typeface="Times New Roman" pitchFamily="18" charset="0"/>
              </a:rPr>
              <a:pPr/>
              <a:t>45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Query a Nested Table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sz="2800"/>
              <a:t>Find the beers by Anheuser-Busch: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</a:t>
            </a:r>
            <a:r>
              <a:rPr lang="en-US" sz="2800">
                <a:latin typeface="Courier New" pitchFamily="49" charset="0"/>
              </a:rPr>
              <a:t>SELECT beers FROM Manfs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WHERE name = ’Anheuser-Busch’;</a:t>
            </a:r>
          </a:p>
          <a:p>
            <a:r>
              <a:rPr lang="en-US" sz="2800"/>
              <a:t>Produces one value like: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rgbClr val="FF6600"/>
                </a:solidFill>
              </a:rPr>
              <a:t>BeerTableType(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rgbClr val="FF6600"/>
                </a:solidFill>
              </a:rPr>
              <a:t>	BeerType(’Bud’, ’lager’, ’yellow’),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rgbClr val="FF6600"/>
                </a:solidFill>
              </a:rPr>
              <a:t>	BeerType(’Lite’, ’malt’, ’pale’),…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rgbClr val="FF66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E5301F0-0A3D-46FC-B193-ECD98008432C}" type="slidenum">
              <a:rPr lang="en-US" sz="1400" smtClean="0">
                <a:latin typeface="Times New Roman" pitchFamily="18" charset="0"/>
              </a:rPr>
              <a:pPr/>
              <a:t>46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Querying Within a Nested Table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nested table can be converted to an ordinary relation by applying THE(…).</a:t>
            </a:r>
          </a:p>
          <a:p>
            <a:r>
              <a:rPr lang="en-US"/>
              <a:t>This relation can be used in FROM clauses like any other relation.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A871204-6F41-4112-AB8C-C6404BE946C9}" type="slidenum">
              <a:rPr lang="en-US" sz="1400" smtClean="0">
                <a:latin typeface="Times New Roman" pitchFamily="18" charset="0"/>
              </a:rPr>
              <a:pPr/>
              <a:t>47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Use of THE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Find the ales made by Anheuser-Busch: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SELECT bb.name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FROM THE(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SELECT beers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FROM Manfs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WHERE name = ’Anheuser-Busch’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) bb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WHERE bb.kind = ’ale’;</a:t>
            </a:r>
          </a:p>
        </p:txBody>
      </p:sp>
      <p:grpSp>
        <p:nvGrpSpPr>
          <p:cNvPr id="54279" name="Group 7"/>
          <p:cNvGrpSpPr>
            <a:grpSpLocks/>
          </p:cNvGrpSpPr>
          <p:nvPr/>
        </p:nvGrpSpPr>
        <p:grpSpPr bwMode="auto">
          <a:xfrm>
            <a:off x="990600" y="2673350"/>
            <a:ext cx="7989888" cy="2432050"/>
            <a:chOff x="624" y="1684"/>
            <a:chExt cx="5033" cy="1532"/>
          </a:xfrm>
        </p:grpSpPr>
        <p:sp>
          <p:nvSpPr>
            <p:cNvPr id="49162" name="Rectangle 4"/>
            <p:cNvSpPr>
              <a:spLocks noChangeArrowheads="1"/>
            </p:cNvSpPr>
            <p:nvPr/>
          </p:nvSpPr>
          <p:spPr bwMode="auto">
            <a:xfrm>
              <a:off x="624" y="2208"/>
              <a:ext cx="3456" cy="100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3" name="Text Box 5"/>
            <p:cNvSpPr txBox="1">
              <a:spLocks noChangeArrowheads="1"/>
            </p:cNvSpPr>
            <p:nvPr/>
          </p:nvSpPr>
          <p:spPr bwMode="auto">
            <a:xfrm>
              <a:off x="4406" y="1684"/>
              <a:ext cx="1251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The one nested</a:t>
              </a:r>
            </a:p>
            <a:p>
              <a:r>
                <a:rPr lang="en-US"/>
                <a:t>table for the</a:t>
              </a:r>
            </a:p>
            <a:p>
              <a:r>
                <a:rPr lang="en-US"/>
                <a:t>Anheuser-Busch</a:t>
              </a:r>
            </a:p>
            <a:p>
              <a:r>
                <a:rPr lang="en-US"/>
                <a:t>beers</a:t>
              </a:r>
            </a:p>
          </p:txBody>
        </p:sp>
        <p:sp>
          <p:nvSpPr>
            <p:cNvPr id="49164" name="Line 6"/>
            <p:cNvSpPr>
              <a:spLocks noChangeShapeType="1"/>
            </p:cNvSpPr>
            <p:nvPr/>
          </p:nvSpPr>
          <p:spPr bwMode="auto">
            <a:xfrm flipH="1">
              <a:off x="4080" y="211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283" name="Group 11"/>
          <p:cNvGrpSpPr>
            <a:grpSpLocks/>
          </p:cNvGrpSpPr>
          <p:nvPr/>
        </p:nvGrpSpPr>
        <p:grpSpPr bwMode="auto">
          <a:xfrm>
            <a:off x="990600" y="5105400"/>
            <a:ext cx="7391400" cy="1012825"/>
            <a:chOff x="624" y="3216"/>
            <a:chExt cx="4656" cy="638"/>
          </a:xfrm>
        </p:grpSpPr>
        <p:sp>
          <p:nvSpPr>
            <p:cNvPr id="49159" name="Rectangle 8"/>
            <p:cNvSpPr>
              <a:spLocks noChangeArrowheads="1"/>
            </p:cNvSpPr>
            <p:nvPr/>
          </p:nvSpPr>
          <p:spPr bwMode="auto">
            <a:xfrm>
              <a:off x="624" y="3216"/>
              <a:ext cx="336" cy="288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0" name="Text Box 9"/>
            <p:cNvSpPr txBox="1">
              <a:spLocks noChangeArrowheads="1"/>
            </p:cNvSpPr>
            <p:nvPr/>
          </p:nvSpPr>
          <p:spPr bwMode="auto">
            <a:xfrm>
              <a:off x="3350" y="3412"/>
              <a:ext cx="193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An alias for the nested</a:t>
              </a:r>
            </a:p>
            <a:p>
              <a:r>
                <a:rPr lang="en-US"/>
                <a:t>table, which has no name</a:t>
              </a:r>
            </a:p>
          </p:txBody>
        </p:sp>
        <p:sp>
          <p:nvSpPr>
            <p:cNvPr id="49161" name="Line 10"/>
            <p:cNvSpPr>
              <a:spLocks noChangeShapeType="1"/>
            </p:cNvSpPr>
            <p:nvPr/>
          </p:nvSpPr>
          <p:spPr bwMode="auto">
            <a:xfrm flipH="1" flipV="1">
              <a:off x="960" y="3360"/>
              <a:ext cx="235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10EF211-2F7C-4F51-A2EB-FAA71EE092CA}" type="slidenum">
              <a:rPr lang="en-US" sz="1400" smtClean="0">
                <a:latin typeface="Times New Roman" pitchFamily="18" charset="0"/>
              </a:rPr>
              <a:pPr/>
              <a:t>48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Turning Relations Into Nested Tables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Any relation with the proper number and types of attributes can become the value of a nested table.</a:t>
            </a:r>
          </a:p>
          <a:p>
            <a:r>
              <a:rPr lang="en-US"/>
              <a:t>Use CAST(MULTISET(…) AS &lt;type&gt; ) on the relation to turn it into the value with the proper type for a nested table.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2199863-E9C0-43D3-8E48-59F3FEF61E80}" type="slidenum">
              <a:rPr lang="en-US" sz="1400" smtClean="0">
                <a:latin typeface="Times New Roman" pitchFamily="18" charset="0"/>
              </a:rPr>
              <a:pPr/>
              <a:t>49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CAST – (1)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Suppose we have a relation  </a:t>
            </a:r>
            <a:r>
              <a:rPr lang="en-US">
                <a:solidFill>
                  <a:srgbClr val="CC00CC"/>
                </a:solidFill>
              </a:rPr>
              <a:t>Beers(beer, manf)</a:t>
            </a:r>
            <a:r>
              <a:rPr lang="en-US"/>
              <a:t>, where beer is a </a:t>
            </a:r>
            <a:r>
              <a:rPr lang="en-US">
                <a:solidFill>
                  <a:srgbClr val="808000"/>
                </a:solidFill>
              </a:rPr>
              <a:t>BeerType</a:t>
            </a:r>
            <a:r>
              <a:rPr lang="en-US"/>
              <a:t> object and manf a string --- the manufacturer of the beer.</a:t>
            </a:r>
          </a:p>
          <a:p>
            <a:r>
              <a:rPr lang="en-US"/>
              <a:t>We want to insert into Manfs a new tuple, with Pete’s Brewing Co. as the name and a set of beers that are whatever Beers has for Pete’s.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3F3DFBD-68A9-478E-863D-5E3231033266}" type="slidenum">
              <a:rPr lang="en-US" sz="1400" smtClean="0">
                <a:latin typeface="Times New Roman" pitchFamily="18" charset="0"/>
              </a:rPr>
              <a:pPr/>
              <a:t>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Defined Types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user-defined type</a:t>
            </a:r>
            <a:r>
              <a:rPr lang="en-US"/>
              <a:t>, or UDT, is essentially a class definition, with a structure and methods.</a:t>
            </a:r>
          </a:p>
          <a:p>
            <a:pPr marL="609600" indent="-609600"/>
            <a:r>
              <a:rPr lang="en-US"/>
              <a:t>Two uses: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As a </a:t>
            </a:r>
            <a:r>
              <a:rPr lang="en-US" i="1">
                <a:solidFill>
                  <a:srgbClr val="FF0066"/>
                </a:solidFill>
              </a:rPr>
              <a:t>rowtype</a:t>
            </a:r>
            <a:r>
              <a:rPr lang="en-US"/>
              <a:t>, that is, the type of a relation.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As the type of an attribute of a relation.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2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5C93736-ABF5-4368-AECF-ABDAA3A3AE48}" type="slidenum">
              <a:rPr lang="en-US" sz="1400" smtClean="0">
                <a:latin typeface="Times New Roman" pitchFamily="18" charset="0"/>
              </a:rPr>
              <a:pPr/>
              <a:t>50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CAST – (2)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INSERT INTO Manfs VALUES (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’Pete’’s’, ’Palo Alto’,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CAST(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	MULTISET(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		SELECT bb.beer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		FROM Beers bb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		WHERE bb.manf = ’Pete’’s’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	) AS BeerTableType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);</a:t>
            </a:r>
          </a:p>
        </p:txBody>
      </p:sp>
      <p:grpSp>
        <p:nvGrpSpPr>
          <p:cNvPr id="57352" name="Group 8"/>
          <p:cNvGrpSpPr>
            <a:grpSpLocks/>
          </p:cNvGrpSpPr>
          <p:nvPr/>
        </p:nvGrpSpPr>
        <p:grpSpPr bwMode="auto">
          <a:xfrm>
            <a:off x="2514600" y="2444750"/>
            <a:ext cx="6321425" cy="2355850"/>
            <a:chOff x="1584" y="1540"/>
            <a:chExt cx="3982" cy="1484"/>
          </a:xfrm>
        </p:grpSpPr>
        <p:sp>
          <p:nvSpPr>
            <p:cNvPr id="52234" name="Rectangle 4"/>
            <p:cNvSpPr>
              <a:spLocks noChangeArrowheads="1"/>
            </p:cNvSpPr>
            <p:nvPr/>
          </p:nvSpPr>
          <p:spPr bwMode="auto">
            <a:xfrm>
              <a:off x="1584" y="2256"/>
              <a:ext cx="2400" cy="76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5" name="Text Box 5"/>
            <p:cNvSpPr txBox="1">
              <a:spLocks noChangeArrowheads="1"/>
            </p:cNvSpPr>
            <p:nvPr/>
          </p:nvSpPr>
          <p:spPr bwMode="auto">
            <a:xfrm>
              <a:off x="4022" y="1540"/>
              <a:ext cx="154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The set of BeerType</a:t>
              </a:r>
            </a:p>
            <a:p>
              <a:r>
                <a:rPr lang="en-US"/>
                <a:t>objects for Pete’s</a:t>
              </a:r>
            </a:p>
          </p:txBody>
        </p:sp>
        <p:sp>
          <p:nvSpPr>
            <p:cNvPr id="52236" name="Line 6"/>
            <p:cNvSpPr>
              <a:spLocks noChangeShapeType="1"/>
            </p:cNvSpPr>
            <p:nvPr/>
          </p:nvSpPr>
          <p:spPr bwMode="auto">
            <a:xfrm flipH="1">
              <a:off x="3600" y="201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356" name="Group 12"/>
          <p:cNvGrpSpPr>
            <a:grpSpLocks/>
          </p:cNvGrpSpPr>
          <p:nvPr/>
        </p:nvGrpSpPr>
        <p:grpSpPr bwMode="auto">
          <a:xfrm>
            <a:off x="1905000" y="4800600"/>
            <a:ext cx="5537200" cy="1393825"/>
            <a:chOff x="1200" y="3024"/>
            <a:chExt cx="3488" cy="878"/>
          </a:xfrm>
        </p:grpSpPr>
        <p:sp>
          <p:nvSpPr>
            <p:cNvPr id="52231" name="Rectangle 9"/>
            <p:cNvSpPr>
              <a:spLocks noChangeArrowheads="1"/>
            </p:cNvSpPr>
            <p:nvPr/>
          </p:nvSpPr>
          <p:spPr bwMode="auto">
            <a:xfrm>
              <a:off x="1200" y="3024"/>
              <a:ext cx="1584" cy="288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2" name="Text Box 10"/>
            <p:cNvSpPr txBox="1">
              <a:spLocks noChangeArrowheads="1"/>
            </p:cNvSpPr>
            <p:nvPr/>
          </p:nvSpPr>
          <p:spPr bwMode="auto">
            <a:xfrm>
              <a:off x="2966" y="3460"/>
              <a:ext cx="172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Turn the set of objects</a:t>
              </a:r>
            </a:p>
            <a:p>
              <a:r>
                <a:rPr lang="en-US"/>
                <a:t>into a nested relation</a:t>
              </a:r>
            </a:p>
          </p:txBody>
        </p:sp>
        <p:sp>
          <p:nvSpPr>
            <p:cNvPr id="52233" name="Line 11"/>
            <p:cNvSpPr>
              <a:spLocks noChangeShapeType="1"/>
            </p:cNvSpPr>
            <p:nvPr/>
          </p:nvSpPr>
          <p:spPr bwMode="auto">
            <a:xfrm flipH="1" flipV="1">
              <a:off x="2784" y="331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6A66E10-E2EF-4102-8639-C66DE9C6B3C9}" type="slidenum">
              <a:rPr lang="en-US" sz="1400" smtClean="0">
                <a:latin typeface="Times New Roman" pitchFamily="18" charset="0"/>
              </a:rPr>
              <a:pPr/>
              <a:t>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UDT Definition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/>
              <a:t>CREATE TYPE &lt;typename&gt; AS (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/>
              <a:t>	&lt;list of attribute-type pairs&gt;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/>
              <a:t>);</a:t>
            </a:r>
          </a:p>
          <a:p>
            <a:pPr marL="609600" indent="-609600"/>
            <a:r>
              <a:rPr lang="en-US"/>
              <a:t>Oracle syntax: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Add “OBJECT” as in CREATE … AS OBJECT.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Follow with / to have the type stored.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D86735F-33BE-4772-8965-50C2CC26034B}" type="slidenum">
              <a:rPr lang="en-US" sz="1400" smtClean="0">
                <a:latin typeface="Times New Roman" pitchFamily="18" charset="0"/>
              </a:rPr>
              <a:pPr/>
              <a:t>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UDT Definition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CREATE TYPE BarType AS (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name 	CHAR(20),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addr	CHAR(20)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CREATE TYPE BeerType AS (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name	CHAR(20),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manf	CHAR(20)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6937005-1950-43EB-87F8-96C6DA94E201}" type="slidenum">
              <a:rPr lang="en-US" sz="1400" smtClean="0">
                <a:latin typeface="Times New Roman" pitchFamily="18" charset="0"/>
              </a:rPr>
              <a:pPr/>
              <a:t>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</a:t>
            </a:r>
            <a:r>
              <a:rPr lang="en-US" i="1">
                <a:solidFill>
                  <a:srgbClr val="808000"/>
                </a:solidFill>
              </a:rPr>
              <a:t>T</a:t>
            </a:r>
            <a:r>
              <a:rPr lang="en-US"/>
              <a:t>  is a type, then </a:t>
            </a:r>
            <a:r>
              <a:rPr lang="en-US">
                <a:solidFill>
                  <a:srgbClr val="808000"/>
                </a:solidFill>
              </a:rPr>
              <a:t>REF </a:t>
            </a:r>
            <a:r>
              <a:rPr lang="en-US" i="1">
                <a:solidFill>
                  <a:srgbClr val="808000"/>
                </a:solidFill>
              </a:rPr>
              <a:t>T</a:t>
            </a:r>
            <a:r>
              <a:rPr lang="en-US"/>
              <a:t>  is the type of a reference to </a:t>
            </a:r>
            <a:r>
              <a:rPr lang="en-US" i="1">
                <a:solidFill>
                  <a:srgbClr val="808000"/>
                </a:solidFill>
              </a:rPr>
              <a:t>T</a:t>
            </a:r>
            <a:r>
              <a:rPr lang="en-US"/>
              <a:t>, that is, a pointer to an object of type </a:t>
            </a:r>
            <a:r>
              <a:rPr lang="en-US" i="1">
                <a:solidFill>
                  <a:srgbClr val="808000"/>
                </a:solidFill>
              </a:rPr>
              <a:t>T</a:t>
            </a:r>
            <a:r>
              <a:rPr lang="en-US"/>
              <a:t>.</a:t>
            </a:r>
          </a:p>
          <a:p>
            <a:r>
              <a:rPr lang="en-US"/>
              <a:t>Often called an “object ID” in OO systems.</a:t>
            </a:r>
          </a:p>
          <a:p>
            <a:r>
              <a:rPr lang="en-US"/>
              <a:t>Unlike object ID’s, a REF is visible, although it is gibberish.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A7180DC-4F54-4E99-86D3-C7AD4C2BDDBE}" type="slidenum">
              <a:rPr lang="en-US" sz="1400" smtClean="0">
                <a:latin typeface="Times New Roman" pitchFamily="18" charset="0"/>
              </a:rPr>
              <a:pPr/>
              <a:t>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REF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400">
                <a:latin typeface="Courier New" pitchFamily="49" charset="0"/>
              </a:rPr>
              <a:t>CREATE TYPE MenuType AS (</a:t>
            </a:r>
          </a:p>
          <a:p>
            <a:pPr>
              <a:buFont typeface="Monotype Sorts" pitchFamily="2" charset="2"/>
              <a:buNone/>
            </a:pPr>
            <a:r>
              <a:rPr lang="en-US" sz="2400">
                <a:latin typeface="Courier New" pitchFamily="49" charset="0"/>
              </a:rPr>
              <a:t>	bar		REF BarType,</a:t>
            </a:r>
          </a:p>
          <a:p>
            <a:pPr>
              <a:buFont typeface="Monotype Sorts" pitchFamily="2" charset="2"/>
              <a:buNone/>
            </a:pPr>
            <a:r>
              <a:rPr lang="en-US" sz="2400">
                <a:latin typeface="Courier New" pitchFamily="49" charset="0"/>
              </a:rPr>
              <a:t>	beer	REF BeerType,</a:t>
            </a:r>
          </a:p>
          <a:p>
            <a:pPr>
              <a:buFont typeface="Monotype Sorts" pitchFamily="2" charset="2"/>
              <a:buNone/>
            </a:pPr>
            <a:r>
              <a:rPr lang="en-US" sz="2400">
                <a:latin typeface="Courier New" pitchFamily="49" charset="0"/>
              </a:rPr>
              <a:t>	price	FLOAT</a:t>
            </a:r>
          </a:p>
          <a:p>
            <a:pPr>
              <a:buFont typeface="Monotype Sorts" pitchFamily="2" charset="2"/>
              <a:buNone/>
            </a:pPr>
            <a:r>
              <a:rPr lang="en-US" sz="2400">
                <a:latin typeface="Courier New" pitchFamily="49" charset="0"/>
              </a:rPr>
              <a:t>);</a:t>
            </a:r>
          </a:p>
          <a:p>
            <a:r>
              <a:rPr lang="en-US" sz="2400"/>
              <a:t>MenuType objects look like: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2667000" y="4800600"/>
            <a:ext cx="4191000" cy="533400"/>
          </a:xfrm>
          <a:prstGeom prst="rect">
            <a:avLst/>
          </a:prstGeom>
          <a:solidFill>
            <a:srgbClr val="00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Line 5"/>
          <p:cNvSpPr>
            <a:spLocks noChangeShapeType="1"/>
          </p:cNvSpPr>
          <p:nvPr/>
        </p:nvSpPr>
        <p:spPr bwMode="auto">
          <a:xfrm>
            <a:off x="4038600" y="4800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5410200" y="4800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5562600" y="4800600"/>
            <a:ext cx="77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400"/>
              <a:t>3.00</a:t>
            </a:r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 flipH="1">
            <a:off x="2209800" y="5029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>
            <a:off x="4724400" y="5029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381000" y="5334000"/>
            <a:ext cx="16843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To a BarType</a:t>
            </a:r>
          </a:p>
          <a:p>
            <a:r>
              <a:rPr lang="en-US"/>
              <a:t>object</a:t>
            </a:r>
          </a:p>
        </p:txBody>
      </p:sp>
      <p:sp>
        <p:nvSpPr>
          <p:cNvPr id="10252" name="Text Box 11"/>
          <p:cNvSpPr txBox="1">
            <a:spLocks noChangeArrowheads="1"/>
          </p:cNvSpPr>
          <p:nvPr/>
        </p:nvSpPr>
        <p:spPr bwMode="auto">
          <a:xfrm>
            <a:off x="4343400" y="5715000"/>
            <a:ext cx="18176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To a BeerType</a:t>
            </a:r>
          </a:p>
          <a:p>
            <a:r>
              <a:rPr lang="en-US"/>
              <a:t>object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1738</Words>
  <Application>Microsoft Office PowerPoint</Application>
  <PresentationFormat>On-screen Show (4:3)</PresentationFormat>
  <Paragraphs>411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Monotype Sorts</vt:lpstr>
      <vt:lpstr>Courier New</vt:lpstr>
      <vt:lpstr>Tahoma</vt:lpstr>
      <vt:lpstr>Times New Roman</vt:lpstr>
      <vt:lpstr>Wingdings</vt:lpstr>
      <vt:lpstr>Default Design</vt:lpstr>
      <vt:lpstr>Object-Relational Databases</vt:lpstr>
      <vt:lpstr>Merging Relational and Object Models</vt:lpstr>
      <vt:lpstr>Evolution of DBMS’s</vt:lpstr>
      <vt:lpstr>SQL-99 and Oracle Features</vt:lpstr>
      <vt:lpstr>User Defined Types</vt:lpstr>
      <vt:lpstr>UDT Definition</vt:lpstr>
      <vt:lpstr>Example: UDT Definition</vt:lpstr>
      <vt:lpstr>References</vt:lpstr>
      <vt:lpstr>Example: REF</vt:lpstr>
      <vt:lpstr>UDT’s as Rowtypes</vt:lpstr>
      <vt:lpstr>Example: Creating a Relation</vt:lpstr>
      <vt:lpstr>Values of Relations with a Rowtype</vt:lpstr>
      <vt:lpstr>Example: Type Constructor</vt:lpstr>
      <vt:lpstr>Accessing Values From a Rowtype</vt:lpstr>
      <vt:lpstr>Accessing Values: SQL-99 Approach</vt:lpstr>
      <vt:lpstr>Example: SQL-99 Value Access</vt:lpstr>
      <vt:lpstr>Inserting Rowtype Values</vt:lpstr>
      <vt:lpstr>Inserting Values: SQL-99 Style</vt:lpstr>
      <vt:lpstr>Example: SQL-99 Insert</vt:lpstr>
      <vt:lpstr>UDT’s as Column Types</vt:lpstr>
      <vt:lpstr>Example: Column Type</vt:lpstr>
      <vt:lpstr>Oracle Problem With Field Access</vt:lpstr>
      <vt:lpstr>Example: Field Access in Oracle</vt:lpstr>
      <vt:lpstr>Following REF’s: SQL-99 Style</vt:lpstr>
      <vt:lpstr>Example: Following REF’s</vt:lpstr>
      <vt:lpstr>Following REF’s: Oracle Style</vt:lpstr>
      <vt:lpstr>Oracle’s DEREF Operator -- Motivation</vt:lpstr>
      <vt:lpstr>Using DEREF</vt:lpstr>
      <vt:lpstr>Methods --- Oracle Syntax</vt:lpstr>
      <vt:lpstr>Method Definitions (Oracle)</vt:lpstr>
      <vt:lpstr>Example: Method Declaration</vt:lpstr>
      <vt:lpstr>Method Definition -- Oracle Style</vt:lpstr>
      <vt:lpstr>Example: Method Definition</vt:lpstr>
      <vt:lpstr>Method Use</vt:lpstr>
      <vt:lpstr>Order Methods: SQL-99</vt:lpstr>
      <vt:lpstr>Order Methods: Oracle</vt:lpstr>
      <vt:lpstr>Example: Order Method Declaration</vt:lpstr>
      <vt:lpstr>Example: Order Method Definition</vt:lpstr>
      <vt:lpstr>Oracle Nested Tables</vt:lpstr>
      <vt:lpstr>Example: Nested Table Type</vt:lpstr>
      <vt:lpstr>Example --- Continued</vt:lpstr>
      <vt:lpstr>Storing Nested Relations</vt:lpstr>
      <vt:lpstr>Example: Storing Nested Tables</vt:lpstr>
      <vt:lpstr>Querying a Nested Table</vt:lpstr>
      <vt:lpstr>Example: Query a Nested Table</vt:lpstr>
      <vt:lpstr>Querying Within a Nested Table</vt:lpstr>
      <vt:lpstr>Example: Use of THE</vt:lpstr>
      <vt:lpstr>Turning Relations Into Nested Tables</vt:lpstr>
      <vt:lpstr>Example: CAST – (1)</vt:lpstr>
      <vt:lpstr>Example: CAST – (2)</vt:lpstr>
    </vt:vector>
  </TitlesOfParts>
  <Company>Stanford University, CS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Li Yang</cp:lastModifiedBy>
  <cp:revision>114</cp:revision>
  <dcterms:created xsi:type="dcterms:W3CDTF">2002-03-23T20:14:09Z</dcterms:created>
  <dcterms:modified xsi:type="dcterms:W3CDTF">2017-05-16T02:04:08Z</dcterms:modified>
</cp:coreProperties>
</file>