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3"/>
  </p:notesMasterIdLst>
  <p:sldIdLst>
    <p:sldId id="256" r:id="rId2"/>
    <p:sldId id="257" r:id="rId3"/>
    <p:sldId id="332" r:id="rId4"/>
    <p:sldId id="333" r:id="rId5"/>
    <p:sldId id="258" r:id="rId6"/>
    <p:sldId id="259" r:id="rId7"/>
    <p:sldId id="261" r:id="rId8"/>
    <p:sldId id="262" r:id="rId9"/>
    <p:sldId id="263" r:id="rId10"/>
    <p:sldId id="260" r:id="rId11"/>
    <p:sldId id="334" r:id="rId12"/>
    <p:sldId id="335" r:id="rId13"/>
    <p:sldId id="339" r:id="rId14"/>
    <p:sldId id="336" r:id="rId15"/>
    <p:sldId id="337" r:id="rId16"/>
    <p:sldId id="264" r:id="rId17"/>
    <p:sldId id="265" r:id="rId18"/>
    <p:sldId id="268" r:id="rId19"/>
    <p:sldId id="266" r:id="rId20"/>
    <p:sldId id="267" r:id="rId21"/>
    <p:sldId id="338" r:id="rId22"/>
    <p:sldId id="274" r:id="rId23"/>
    <p:sldId id="317" r:id="rId24"/>
    <p:sldId id="275" r:id="rId25"/>
    <p:sldId id="340" r:id="rId26"/>
    <p:sldId id="276" r:id="rId27"/>
    <p:sldId id="277" r:id="rId28"/>
    <p:sldId id="278" r:id="rId29"/>
    <p:sldId id="279" r:id="rId30"/>
    <p:sldId id="281" r:id="rId31"/>
    <p:sldId id="282" r:id="rId32"/>
    <p:sldId id="286" r:id="rId33"/>
    <p:sldId id="283" r:id="rId34"/>
    <p:sldId id="284" r:id="rId35"/>
    <p:sldId id="318" r:id="rId36"/>
    <p:sldId id="319" r:id="rId37"/>
    <p:sldId id="320" r:id="rId38"/>
    <p:sldId id="321" r:id="rId39"/>
    <p:sldId id="322" r:id="rId40"/>
    <p:sldId id="341" r:id="rId41"/>
    <p:sldId id="342" r:id="rId42"/>
    <p:sldId id="323" r:id="rId43"/>
    <p:sldId id="324" r:id="rId44"/>
    <p:sldId id="325" r:id="rId45"/>
    <p:sldId id="326" r:id="rId46"/>
    <p:sldId id="327" r:id="rId47"/>
    <p:sldId id="343" r:id="rId48"/>
    <p:sldId id="328" r:id="rId49"/>
    <p:sldId id="329" r:id="rId50"/>
    <p:sldId id="330" r:id="rId51"/>
    <p:sldId id="331" r:id="rId52"/>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000"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000"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800000"/>
    <a:srgbClr val="CC00CC"/>
    <a:srgbClr val="FF0066"/>
    <a:srgbClr val="99CCFF"/>
    <a:srgbClr val="33CC33"/>
    <a:srgbClr val="3366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2787"/>
    <p:restoredTop sz="90929"/>
  </p:normalViewPr>
  <p:slideViewPr>
    <p:cSldViewPr>
      <p:cViewPr>
        <p:scale>
          <a:sx n="90" d="100"/>
          <a:sy n="90" d="100"/>
        </p:scale>
        <p:origin x="381" y="-2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646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US"/>
          </a:p>
        </p:txBody>
      </p:sp>
      <p:sp>
        <p:nvSpPr>
          <p:cNvPr id="54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EDB93A31-B3F2-49F3-ACBE-76F12D3E7309}" type="slidenum">
              <a:rPr lang="en-US"/>
              <a:pPr>
                <a:defRPr/>
              </a:pPr>
              <a:t>‹#›</a:t>
            </a:fld>
            <a:endParaRPr lang="en-US"/>
          </a:p>
        </p:txBody>
      </p:sp>
    </p:spTree>
    <p:extLst>
      <p:ext uri="{BB962C8B-B14F-4D97-AF65-F5344CB8AC3E}">
        <p14:creationId xmlns:p14="http://schemas.microsoft.com/office/powerpoint/2010/main" val="15687037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118BEF7-A242-4E1A-BCDC-7A9A2A4A0F22}" type="slidenum">
              <a:rPr lang="en-US"/>
              <a:pPr>
                <a:defRPr/>
              </a:pPr>
              <a:t>‹#›</a:t>
            </a:fld>
            <a:endParaRPr lang="en-US"/>
          </a:p>
        </p:txBody>
      </p:sp>
    </p:spTree>
    <p:extLst>
      <p:ext uri="{BB962C8B-B14F-4D97-AF65-F5344CB8AC3E}">
        <p14:creationId xmlns:p14="http://schemas.microsoft.com/office/powerpoint/2010/main" val="3755268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CF1AE07-8755-4611-AF13-0FBBC6B0E601}" type="slidenum">
              <a:rPr lang="en-US"/>
              <a:pPr>
                <a:defRPr/>
              </a:pPr>
              <a:t>‹#›</a:t>
            </a:fld>
            <a:endParaRPr lang="en-US"/>
          </a:p>
        </p:txBody>
      </p:sp>
    </p:spTree>
    <p:extLst>
      <p:ext uri="{BB962C8B-B14F-4D97-AF65-F5344CB8AC3E}">
        <p14:creationId xmlns:p14="http://schemas.microsoft.com/office/powerpoint/2010/main" val="4292540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2603946-5BB6-4B96-B178-F45DD1A16BEF}" type="slidenum">
              <a:rPr lang="en-US"/>
              <a:pPr>
                <a:defRPr/>
              </a:pPr>
              <a:t>‹#›</a:t>
            </a:fld>
            <a:endParaRPr lang="en-US"/>
          </a:p>
        </p:txBody>
      </p:sp>
    </p:spTree>
    <p:extLst>
      <p:ext uri="{BB962C8B-B14F-4D97-AF65-F5344CB8AC3E}">
        <p14:creationId xmlns:p14="http://schemas.microsoft.com/office/powerpoint/2010/main" val="4161959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
              <a:defRPr/>
            </a:lvl1pPr>
            <a:lvl2pPr marL="742950" indent="-285750">
              <a:buFont typeface="Courier New" panose="02070309020205020404" pitchFamily="49" charset="0"/>
              <a:buChar char="o"/>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DDFDE6E-A70F-45A7-AF15-FBE9D03275D9}" type="slidenum">
              <a:rPr lang="en-US"/>
              <a:pPr>
                <a:defRPr/>
              </a:pPr>
              <a:t>‹#›</a:t>
            </a:fld>
            <a:endParaRPr lang="en-US"/>
          </a:p>
        </p:txBody>
      </p:sp>
    </p:spTree>
    <p:extLst>
      <p:ext uri="{BB962C8B-B14F-4D97-AF65-F5344CB8AC3E}">
        <p14:creationId xmlns:p14="http://schemas.microsoft.com/office/powerpoint/2010/main" val="149481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B7B7062-2E3E-4A28-934B-0F906D4D7324}" type="slidenum">
              <a:rPr lang="en-US"/>
              <a:pPr>
                <a:defRPr/>
              </a:pPr>
              <a:t>‹#›</a:t>
            </a:fld>
            <a:endParaRPr lang="en-US"/>
          </a:p>
        </p:txBody>
      </p:sp>
    </p:spTree>
    <p:extLst>
      <p:ext uri="{BB962C8B-B14F-4D97-AF65-F5344CB8AC3E}">
        <p14:creationId xmlns:p14="http://schemas.microsoft.com/office/powerpoint/2010/main" val="1925687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464690B-F250-4851-B41E-29D41636E049}" type="slidenum">
              <a:rPr lang="en-US"/>
              <a:pPr>
                <a:defRPr/>
              </a:pPr>
              <a:t>‹#›</a:t>
            </a:fld>
            <a:endParaRPr lang="en-US"/>
          </a:p>
        </p:txBody>
      </p:sp>
    </p:spTree>
    <p:extLst>
      <p:ext uri="{BB962C8B-B14F-4D97-AF65-F5344CB8AC3E}">
        <p14:creationId xmlns:p14="http://schemas.microsoft.com/office/powerpoint/2010/main" val="4089673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09D877C-F2EF-4C40-83C9-E767ADB34882}" type="slidenum">
              <a:rPr lang="en-US"/>
              <a:pPr>
                <a:defRPr/>
              </a:pPr>
              <a:t>‹#›</a:t>
            </a:fld>
            <a:endParaRPr lang="en-US"/>
          </a:p>
        </p:txBody>
      </p:sp>
    </p:spTree>
    <p:extLst>
      <p:ext uri="{BB962C8B-B14F-4D97-AF65-F5344CB8AC3E}">
        <p14:creationId xmlns:p14="http://schemas.microsoft.com/office/powerpoint/2010/main" val="1878047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B0691A5-78A1-4CF9-923D-8450C8F9CDB4}" type="slidenum">
              <a:rPr lang="en-US"/>
              <a:pPr>
                <a:defRPr/>
              </a:pPr>
              <a:t>‹#›</a:t>
            </a:fld>
            <a:endParaRPr lang="en-US"/>
          </a:p>
        </p:txBody>
      </p:sp>
    </p:spTree>
    <p:extLst>
      <p:ext uri="{BB962C8B-B14F-4D97-AF65-F5344CB8AC3E}">
        <p14:creationId xmlns:p14="http://schemas.microsoft.com/office/powerpoint/2010/main" val="2070390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D475824-0178-4536-8686-8B568401C215}" type="slidenum">
              <a:rPr lang="en-US"/>
              <a:pPr>
                <a:defRPr/>
              </a:pPr>
              <a:t>‹#›</a:t>
            </a:fld>
            <a:endParaRPr lang="en-US"/>
          </a:p>
        </p:txBody>
      </p:sp>
    </p:spTree>
    <p:extLst>
      <p:ext uri="{BB962C8B-B14F-4D97-AF65-F5344CB8AC3E}">
        <p14:creationId xmlns:p14="http://schemas.microsoft.com/office/powerpoint/2010/main" val="357144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BAA15C-1202-4491-A029-C9DA012CC1BE}" type="slidenum">
              <a:rPr lang="en-US"/>
              <a:pPr>
                <a:defRPr/>
              </a:pPr>
              <a:t>‹#›</a:t>
            </a:fld>
            <a:endParaRPr lang="en-US"/>
          </a:p>
        </p:txBody>
      </p:sp>
    </p:spTree>
    <p:extLst>
      <p:ext uri="{BB962C8B-B14F-4D97-AF65-F5344CB8AC3E}">
        <p14:creationId xmlns:p14="http://schemas.microsoft.com/office/powerpoint/2010/main" val="3435995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39D66C0-B9D9-492D-A5B6-4D338C5A0995}" type="slidenum">
              <a:rPr lang="en-US"/>
              <a:pPr>
                <a:defRPr/>
              </a:pPr>
              <a:t>‹#›</a:t>
            </a:fld>
            <a:endParaRPr lang="en-US"/>
          </a:p>
        </p:txBody>
      </p:sp>
    </p:spTree>
    <p:extLst>
      <p:ext uri="{BB962C8B-B14F-4D97-AF65-F5344CB8AC3E}">
        <p14:creationId xmlns:p14="http://schemas.microsoft.com/office/powerpoint/2010/main" val="1912545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99CCFF"/>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Times New Roman"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Times New Roman"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Times New Roman" charset="0"/>
              </a:defRPr>
            </a:lvl1pPr>
          </a:lstStyle>
          <a:p>
            <a:pPr>
              <a:defRPr/>
            </a:pPr>
            <a:fld id="{3CAFCA65-9BB5-497F-AC0C-6FE5A6F566C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pitchFamily="34" charset="0"/>
        </a:defRPr>
      </a:lvl2pPr>
      <a:lvl3pPr algn="ctr" rtl="0" eaLnBrk="0" fontAlgn="base" hangingPunct="0">
        <a:spcBef>
          <a:spcPct val="0"/>
        </a:spcBef>
        <a:spcAft>
          <a:spcPct val="0"/>
        </a:spcAft>
        <a:defRPr sz="4400">
          <a:solidFill>
            <a:schemeClr val="tx2"/>
          </a:solidFill>
          <a:latin typeface="Tahoma" pitchFamily="34" charset="0"/>
        </a:defRPr>
      </a:lvl3pPr>
      <a:lvl4pPr algn="ctr" rtl="0" eaLnBrk="0" fontAlgn="base" hangingPunct="0">
        <a:spcBef>
          <a:spcPct val="0"/>
        </a:spcBef>
        <a:spcAft>
          <a:spcPct val="0"/>
        </a:spcAft>
        <a:defRPr sz="4400">
          <a:solidFill>
            <a:schemeClr val="tx2"/>
          </a:solidFill>
          <a:latin typeface="Tahoma" pitchFamily="34" charset="0"/>
        </a:defRPr>
      </a:lvl4pPr>
      <a:lvl5pPr algn="ctr" rtl="0" eaLnBrk="0" fontAlgn="base" hangingPunct="0">
        <a:spcBef>
          <a:spcPct val="0"/>
        </a:spcBef>
        <a:spcAft>
          <a:spcPct val="0"/>
        </a:spcAft>
        <a:defRPr sz="4400">
          <a:solidFill>
            <a:schemeClr val="tx2"/>
          </a:solidFill>
          <a:latin typeface="Tahoma" pitchFamily="34" charset="0"/>
        </a:defRPr>
      </a:lvl5pPr>
      <a:lvl6pPr marL="457200" algn="ctr" rtl="0" eaLnBrk="0" fontAlgn="base" hangingPunct="0">
        <a:spcBef>
          <a:spcPct val="0"/>
        </a:spcBef>
        <a:spcAft>
          <a:spcPct val="0"/>
        </a:spcAft>
        <a:defRPr sz="4400">
          <a:solidFill>
            <a:schemeClr val="tx2"/>
          </a:solidFill>
          <a:latin typeface="Tahoma" pitchFamily="34" charset="0"/>
        </a:defRPr>
      </a:lvl6pPr>
      <a:lvl7pPr marL="914400" algn="ctr" rtl="0" eaLnBrk="0" fontAlgn="base" hangingPunct="0">
        <a:spcBef>
          <a:spcPct val="0"/>
        </a:spcBef>
        <a:spcAft>
          <a:spcPct val="0"/>
        </a:spcAft>
        <a:defRPr sz="4400">
          <a:solidFill>
            <a:schemeClr val="tx2"/>
          </a:solidFill>
          <a:latin typeface="Tahoma" pitchFamily="34" charset="0"/>
        </a:defRPr>
      </a:lvl7pPr>
      <a:lvl8pPr marL="1371600" algn="ctr" rtl="0" eaLnBrk="0" fontAlgn="base" hangingPunct="0">
        <a:spcBef>
          <a:spcPct val="0"/>
        </a:spcBef>
        <a:spcAft>
          <a:spcPct val="0"/>
        </a:spcAft>
        <a:defRPr sz="4400">
          <a:solidFill>
            <a:schemeClr val="tx2"/>
          </a:solidFill>
          <a:latin typeface="Tahoma" pitchFamily="34" charset="0"/>
        </a:defRPr>
      </a:lvl8pPr>
      <a:lvl9pPr marL="1828800" algn="ctr" rtl="0" eaLnBrk="0" fontAlgn="base" hangingPunct="0">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rgbClr val="CC00CC"/>
        </a:buClr>
        <a:buFont typeface="Monotype Sorts" pitchFamily="2" charset="2"/>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pitchFamily="2" charset="2"/>
        <a:buChar char="w"/>
        <a:defRPr sz="2800">
          <a:solidFill>
            <a:schemeClr val="tx1"/>
          </a:solidFill>
          <a:latin typeface="+mn-lt"/>
        </a:defRPr>
      </a:lvl2pPr>
      <a:lvl3pPr marL="1143000" indent="-228600" algn="l" rtl="0" eaLnBrk="0" fontAlgn="base" hangingPunct="0">
        <a:spcBef>
          <a:spcPct val="20000"/>
        </a:spcBef>
        <a:spcAft>
          <a:spcPct val="0"/>
        </a:spcAft>
        <a:buClr>
          <a:srgbClr val="CC00CC"/>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charset="0"/>
        </a:defRPr>
      </a:lvl4pPr>
      <a:lvl5pPr marL="2057400" indent="-228600" algn="l" rtl="0" eaLnBrk="0" fontAlgn="base" hangingPunct="0">
        <a:spcBef>
          <a:spcPct val="20000"/>
        </a:spcBef>
        <a:spcAft>
          <a:spcPct val="0"/>
        </a:spcAft>
        <a:buChar char="»"/>
        <a:defRPr sz="2000">
          <a:solidFill>
            <a:schemeClr val="tx1"/>
          </a:solidFill>
          <a:latin typeface="Times New Roman" charset="0"/>
        </a:defRPr>
      </a:lvl5pPr>
      <a:lvl6pPr marL="2514600" indent="-228600" algn="l" rtl="0" eaLnBrk="0" fontAlgn="base" hangingPunct="0">
        <a:spcBef>
          <a:spcPct val="20000"/>
        </a:spcBef>
        <a:spcAft>
          <a:spcPct val="0"/>
        </a:spcAft>
        <a:buChar char="»"/>
        <a:defRPr sz="2000">
          <a:solidFill>
            <a:schemeClr val="tx1"/>
          </a:solidFill>
          <a:latin typeface="Times New Roman" charset="0"/>
        </a:defRPr>
      </a:lvl6pPr>
      <a:lvl7pPr marL="2971800" indent="-228600" algn="l" rtl="0" eaLnBrk="0" fontAlgn="base" hangingPunct="0">
        <a:spcBef>
          <a:spcPct val="20000"/>
        </a:spcBef>
        <a:spcAft>
          <a:spcPct val="0"/>
        </a:spcAft>
        <a:buChar char="»"/>
        <a:defRPr sz="2000">
          <a:solidFill>
            <a:schemeClr val="tx1"/>
          </a:solidFill>
          <a:latin typeface="Times New Roman" charset="0"/>
        </a:defRPr>
      </a:lvl7pPr>
      <a:lvl8pPr marL="3429000" indent="-228600" algn="l" rtl="0" eaLnBrk="0" fontAlgn="base" hangingPunct="0">
        <a:spcBef>
          <a:spcPct val="20000"/>
        </a:spcBef>
        <a:spcAft>
          <a:spcPct val="0"/>
        </a:spcAft>
        <a:buChar char="»"/>
        <a:defRPr sz="2000">
          <a:solidFill>
            <a:schemeClr val="tx1"/>
          </a:solidFill>
          <a:latin typeface="Times New Roman" charset="0"/>
        </a:defRPr>
      </a:lvl8pPr>
      <a:lvl9pPr marL="3886200" indent="-228600" algn="l" rtl="0" eaLnBrk="0" fontAlgn="base" hangingPunct="0">
        <a:spcBef>
          <a:spcPct val="20000"/>
        </a:spcBef>
        <a:spcAft>
          <a:spcPct val="0"/>
        </a:spcAft>
        <a:buChar char="»"/>
        <a:defRPr sz="2000">
          <a:solidFill>
            <a:schemeClr val="tx1"/>
          </a:solidFill>
          <a:latin typeface="Times New Roman"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B62055D6-FA0C-4116-9839-5065C0C3811D}" type="slidenum">
              <a:rPr lang="en-US" sz="1400" smtClean="0">
                <a:latin typeface="Times New Roman" charset="0"/>
              </a:rPr>
              <a:pPr/>
              <a:t>1</a:t>
            </a:fld>
            <a:endParaRPr lang="en-US" sz="1400">
              <a:latin typeface="Times New Roman" charset="0"/>
            </a:endParaRPr>
          </a:p>
        </p:txBody>
      </p:sp>
      <p:sp>
        <p:nvSpPr>
          <p:cNvPr id="2051" name="Rectangle 2"/>
          <p:cNvSpPr>
            <a:spLocks noGrp="1" noChangeArrowheads="1"/>
          </p:cNvSpPr>
          <p:nvPr>
            <p:ph type="ctrTitle"/>
          </p:nvPr>
        </p:nvSpPr>
        <p:spPr>
          <a:xfrm>
            <a:off x="685800" y="2286000"/>
            <a:ext cx="7772400" cy="1143000"/>
          </a:xfrm>
        </p:spPr>
        <p:txBody>
          <a:bodyPr/>
          <a:lstStyle/>
          <a:p>
            <a:r>
              <a:rPr lang="en-US"/>
              <a:t>Datalog</a:t>
            </a:r>
          </a:p>
        </p:txBody>
      </p:sp>
      <p:sp>
        <p:nvSpPr>
          <p:cNvPr id="2052" name="Rectangle 3"/>
          <p:cNvSpPr>
            <a:spLocks noGrp="1" noChangeArrowheads="1"/>
          </p:cNvSpPr>
          <p:nvPr>
            <p:ph type="subTitle" idx="1"/>
          </p:nvPr>
        </p:nvSpPr>
        <p:spPr/>
        <p:txBody>
          <a:bodyPr/>
          <a:lstStyle/>
          <a:p>
            <a:r>
              <a:rPr lang="en-US"/>
              <a:t>Logical Rules</a:t>
            </a:r>
          </a:p>
          <a:p>
            <a:r>
              <a:rPr lang="en-US"/>
              <a:t>Recursion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866D0581-7963-41E4-A323-76AE2CE187E8}" type="slidenum">
              <a:rPr lang="en-US" sz="1400" smtClean="0">
                <a:latin typeface="Times New Roman" charset="0"/>
              </a:rPr>
              <a:pPr/>
              <a:t>10</a:t>
            </a:fld>
            <a:endParaRPr lang="en-US" sz="1400">
              <a:latin typeface="Times New Roman" charset="0"/>
            </a:endParaRPr>
          </a:p>
        </p:txBody>
      </p:sp>
      <p:sp>
        <p:nvSpPr>
          <p:cNvPr id="11267" name="Rectangle 2"/>
          <p:cNvSpPr>
            <a:spLocks noGrp="1" noChangeArrowheads="1"/>
          </p:cNvSpPr>
          <p:nvPr>
            <p:ph type="title"/>
          </p:nvPr>
        </p:nvSpPr>
        <p:spPr/>
        <p:txBody>
          <a:bodyPr/>
          <a:lstStyle/>
          <a:p>
            <a:r>
              <a:rPr lang="en-US">
                <a:solidFill>
                  <a:srgbClr val="33CC33"/>
                </a:solidFill>
              </a:rPr>
              <a:t>Example</a:t>
            </a:r>
            <a:r>
              <a:rPr lang="en-US"/>
              <a:t>: Interpretation</a:t>
            </a:r>
          </a:p>
        </p:txBody>
      </p:sp>
      <p:sp>
        <p:nvSpPr>
          <p:cNvPr id="11268" name="Rectangle 3"/>
          <p:cNvSpPr>
            <a:spLocks noGrp="1" noChangeArrowheads="1"/>
          </p:cNvSpPr>
          <p:nvPr>
            <p:ph type="body" idx="1"/>
          </p:nvPr>
        </p:nvSpPr>
        <p:spPr/>
        <p:txBody>
          <a:bodyPr/>
          <a:lstStyle/>
          <a:p>
            <a:pPr>
              <a:buFont typeface="Monotype Sorts" pitchFamily="2" charset="2"/>
              <a:buNone/>
            </a:pPr>
            <a:r>
              <a:rPr lang="en-US">
                <a:solidFill>
                  <a:srgbClr val="990000"/>
                </a:solidFill>
              </a:rPr>
              <a:t>Happy(d) &lt;- Frequents(d,bar) AND</a:t>
            </a:r>
          </a:p>
          <a:p>
            <a:pPr>
              <a:buFont typeface="Monotype Sorts" pitchFamily="2" charset="2"/>
              <a:buNone/>
            </a:pPr>
            <a:r>
              <a:rPr lang="en-US">
                <a:solidFill>
                  <a:srgbClr val="990000"/>
                </a:solidFill>
              </a:rPr>
              <a:t>		Likes(d,beer) AND Sells(bar,beer,p)</a:t>
            </a:r>
          </a:p>
        </p:txBody>
      </p:sp>
      <p:grpSp>
        <p:nvGrpSpPr>
          <p:cNvPr id="12314" name="Group 26"/>
          <p:cNvGrpSpPr>
            <a:grpSpLocks/>
          </p:cNvGrpSpPr>
          <p:nvPr/>
        </p:nvGrpSpPr>
        <p:grpSpPr bwMode="auto">
          <a:xfrm>
            <a:off x="898525" y="2057400"/>
            <a:ext cx="4435475" cy="2232025"/>
            <a:chOff x="566" y="1296"/>
            <a:chExt cx="2794" cy="1406"/>
          </a:xfrm>
        </p:grpSpPr>
        <p:sp>
          <p:nvSpPr>
            <p:cNvPr id="11279" name="Rectangle 17"/>
            <p:cNvSpPr>
              <a:spLocks noChangeArrowheads="1"/>
            </p:cNvSpPr>
            <p:nvPr/>
          </p:nvSpPr>
          <p:spPr bwMode="auto">
            <a:xfrm>
              <a:off x="1296" y="1296"/>
              <a:ext cx="144" cy="288"/>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0" name="Rectangle 18"/>
            <p:cNvSpPr>
              <a:spLocks noChangeArrowheads="1"/>
            </p:cNvSpPr>
            <p:nvPr/>
          </p:nvSpPr>
          <p:spPr bwMode="auto">
            <a:xfrm>
              <a:off x="1728" y="1680"/>
              <a:ext cx="144" cy="288"/>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1" name="Rectangle 19"/>
            <p:cNvSpPr>
              <a:spLocks noChangeArrowheads="1"/>
            </p:cNvSpPr>
            <p:nvPr/>
          </p:nvSpPr>
          <p:spPr bwMode="auto">
            <a:xfrm>
              <a:off x="3216" y="1296"/>
              <a:ext cx="144" cy="288"/>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2" name="Text Box 22"/>
            <p:cNvSpPr txBox="1">
              <a:spLocks noChangeArrowheads="1"/>
            </p:cNvSpPr>
            <p:nvPr/>
          </p:nvSpPr>
          <p:spPr bwMode="auto">
            <a:xfrm>
              <a:off x="566" y="2260"/>
              <a:ext cx="105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r>
                <a:rPr lang="en-US"/>
                <a:t>Distinguished</a:t>
              </a:r>
            </a:p>
            <a:p>
              <a:r>
                <a:rPr lang="en-US"/>
                <a:t>variable</a:t>
              </a:r>
            </a:p>
          </p:txBody>
        </p:sp>
        <p:sp>
          <p:nvSpPr>
            <p:cNvPr id="11283" name="Line 23"/>
            <p:cNvSpPr>
              <a:spLocks noChangeShapeType="1"/>
            </p:cNvSpPr>
            <p:nvPr/>
          </p:nvSpPr>
          <p:spPr bwMode="auto">
            <a:xfrm flipV="1">
              <a:off x="912" y="1584"/>
              <a:ext cx="43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 name="Line 24"/>
            <p:cNvSpPr>
              <a:spLocks noChangeShapeType="1"/>
            </p:cNvSpPr>
            <p:nvPr/>
          </p:nvSpPr>
          <p:spPr bwMode="auto">
            <a:xfrm flipV="1">
              <a:off x="1152" y="1968"/>
              <a:ext cx="57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5" name="Line 25"/>
            <p:cNvSpPr>
              <a:spLocks noChangeShapeType="1"/>
            </p:cNvSpPr>
            <p:nvPr/>
          </p:nvSpPr>
          <p:spPr bwMode="auto">
            <a:xfrm flipV="1">
              <a:off x="1536" y="1584"/>
              <a:ext cx="168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322" name="Group 34"/>
          <p:cNvGrpSpPr>
            <a:grpSpLocks/>
          </p:cNvGrpSpPr>
          <p:nvPr/>
        </p:nvGrpSpPr>
        <p:grpSpPr bwMode="auto">
          <a:xfrm>
            <a:off x="3048000" y="2057400"/>
            <a:ext cx="4876800" cy="2232025"/>
            <a:chOff x="1920" y="1296"/>
            <a:chExt cx="3072" cy="1406"/>
          </a:xfrm>
        </p:grpSpPr>
        <p:sp>
          <p:nvSpPr>
            <p:cNvPr id="11272" name="Text Box 27"/>
            <p:cNvSpPr txBox="1">
              <a:spLocks noChangeArrowheads="1"/>
            </p:cNvSpPr>
            <p:nvPr/>
          </p:nvSpPr>
          <p:spPr bwMode="auto">
            <a:xfrm>
              <a:off x="2726" y="2260"/>
              <a:ext cx="132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r>
                <a:rPr lang="en-US"/>
                <a:t>Nondistinguished</a:t>
              </a:r>
            </a:p>
            <a:p>
              <a:r>
                <a:rPr lang="en-US"/>
                <a:t>variables</a:t>
              </a:r>
            </a:p>
          </p:txBody>
        </p:sp>
        <p:sp>
          <p:nvSpPr>
            <p:cNvPr id="11273" name="Rectangle 28"/>
            <p:cNvSpPr>
              <a:spLocks noChangeArrowheads="1"/>
            </p:cNvSpPr>
            <p:nvPr/>
          </p:nvSpPr>
          <p:spPr bwMode="auto">
            <a:xfrm>
              <a:off x="3408" y="1296"/>
              <a:ext cx="384" cy="288"/>
            </a:xfrm>
            <a:prstGeom prst="rect">
              <a:avLst/>
            </a:prstGeom>
            <a:solidFill>
              <a:srgbClr val="FFFF99">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4" name="Rectangle 29"/>
            <p:cNvSpPr>
              <a:spLocks noChangeArrowheads="1"/>
            </p:cNvSpPr>
            <p:nvPr/>
          </p:nvSpPr>
          <p:spPr bwMode="auto">
            <a:xfrm>
              <a:off x="3792" y="1680"/>
              <a:ext cx="1200" cy="288"/>
            </a:xfrm>
            <a:prstGeom prst="rect">
              <a:avLst/>
            </a:prstGeom>
            <a:solidFill>
              <a:srgbClr val="FFFF99">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5" name="Rectangle 30"/>
            <p:cNvSpPr>
              <a:spLocks noChangeArrowheads="1"/>
            </p:cNvSpPr>
            <p:nvPr/>
          </p:nvSpPr>
          <p:spPr bwMode="auto">
            <a:xfrm>
              <a:off x="1920" y="1680"/>
              <a:ext cx="528" cy="288"/>
            </a:xfrm>
            <a:prstGeom prst="rect">
              <a:avLst/>
            </a:prstGeom>
            <a:solidFill>
              <a:srgbClr val="FFFF99">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6" name="Line 31"/>
            <p:cNvSpPr>
              <a:spLocks noChangeShapeType="1"/>
            </p:cNvSpPr>
            <p:nvPr/>
          </p:nvSpPr>
          <p:spPr bwMode="auto">
            <a:xfrm flipH="1" flipV="1">
              <a:off x="2448" y="1968"/>
              <a:ext cx="48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7" name="Line 32"/>
            <p:cNvSpPr>
              <a:spLocks noChangeShapeType="1"/>
            </p:cNvSpPr>
            <p:nvPr/>
          </p:nvSpPr>
          <p:spPr bwMode="auto">
            <a:xfrm flipV="1">
              <a:off x="3312" y="1584"/>
              <a:ext cx="288"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8" name="Line 33"/>
            <p:cNvSpPr>
              <a:spLocks noChangeShapeType="1"/>
            </p:cNvSpPr>
            <p:nvPr/>
          </p:nvSpPr>
          <p:spPr bwMode="auto">
            <a:xfrm flipV="1">
              <a:off x="3696" y="1968"/>
              <a:ext cx="62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323" name="Text Box 35"/>
          <p:cNvSpPr txBox="1">
            <a:spLocks noChangeArrowheads="1"/>
          </p:cNvSpPr>
          <p:nvPr/>
        </p:nvSpPr>
        <p:spPr bwMode="auto">
          <a:xfrm>
            <a:off x="669925" y="4552950"/>
            <a:ext cx="790416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r>
              <a:rPr lang="en-US" sz="2800">
                <a:solidFill>
                  <a:schemeClr val="accent2"/>
                </a:solidFill>
              </a:rPr>
              <a:t>Interpretation</a:t>
            </a:r>
            <a:r>
              <a:rPr lang="en-US" sz="2800"/>
              <a:t>: drinker </a:t>
            </a:r>
            <a:r>
              <a:rPr lang="en-US" sz="2800" i="1"/>
              <a:t>d </a:t>
            </a:r>
            <a:r>
              <a:rPr lang="en-US" sz="2800"/>
              <a:t> is happy if there exist a</a:t>
            </a:r>
          </a:p>
          <a:p>
            <a:r>
              <a:rPr lang="en-US" sz="2800"/>
              <a:t>bar, a beer, and a price </a:t>
            </a:r>
            <a:r>
              <a:rPr lang="en-US" sz="2800" i="1"/>
              <a:t>p</a:t>
            </a:r>
            <a:r>
              <a:rPr lang="en-US" sz="2800"/>
              <a:t>  such that </a:t>
            </a:r>
            <a:r>
              <a:rPr lang="en-US" sz="2800" i="1"/>
              <a:t>d</a:t>
            </a:r>
            <a:r>
              <a:rPr lang="en-US" sz="2800"/>
              <a:t>  frequents</a:t>
            </a:r>
          </a:p>
          <a:p>
            <a:r>
              <a:rPr lang="en-US" sz="2800"/>
              <a:t>the bar, likes the beer, and the bar sells the beer</a:t>
            </a:r>
          </a:p>
          <a:p>
            <a:r>
              <a:rPr lang="en-US" sz="2800"/>
              <a:t>at price </a:t>
            </a:r>
            <a:r>
              <a:rPr lang="en-US" sz="2800" i="1"/>
              <a:t>p</a:t>
            </a:r>
            <a:r>
              <a:rPr lang="en-US" sz="28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3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23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F86AD73E-94B8-4904-A815-1A310FEF595C}" type="slidenum">
              <a:rPr lang="en-US" sz="1400" smtClean="0">
                <a:latin typeface="Times New Roman" charset="0"/>
              </a:rPr>
              <a:pPr/>
              <a:t>11</a:t>
            </a:fld>
            <a:endParaRPr lang="en-US" sz="1400">
              <a:latin typeface="Times New Roman" charset="0"/>
            </a:endParaRPr>
          </a:p>
        </p:txBody>
      </p:sp>
      <p:sp>
        <p:nvSpPr>
          <p:cNvPr id="12291" name="Rectangle 2"/>
          <p:cNvSpPr>
            <a:spLocks noGrp="1" noChangeArrowheads="1"/>
          </p:cNvSpPr>
          <p:nvPr>
            <p:ph type="title"/>
          </p:nvPr>
        </p:nvSpPr>
        <p:spPr/>
        <p:txBody>
          <a:bodyPr/>
          <a:lstStyle/>
          <a:p>
            <a:r>
              <a:rPr lang="en-US"/>
              <a:t>Applying a Rule</a:t>
            </a:r>
          </a:p>
        </p:txBody>
      </p:sp>
      <p:sp>
        <p:nvSpPr>
          <p:cNvPr id="12292" name="Rectangle 3"/>
          <p:cNvSpPr>
            <a:spLocks noGrp="1" noChangeArrowheads="1"/>
          </p:cNvSpPr>
          <p:nvPr>
            <p:ph type="body" idx="1"/>
          </p:nvPr>
        </p:nvSpPr>
        <p:spPr/>
        <p:txBody>
          <a:bodyPr/>
          <a:lstStyle/>
          <a:p>
            <a:r>
              <a:rPr lang="en-US">
                <a:solidFill>
                  <a:schemeClr val="accent2"/>
                </a:solidFill>
              </a:rPr>
              <a:t>Approach 1</a:t>
            </a:r>
            <a:r>
              <a:rPr lang="en-US"/>
              <a:t>: consider all combinations of values of the variables.</a:t>
            </a:r>
          </a:p>
          <a:p>
            <a:r>
              <a:rPr lang="en-US"/>
              <a:t>If all subgoals are true, then evaluate the head.</a:t>
            </a:r>
          </a:p>
          <a:p>
            <a:r>
              <a:rPr lang="en-US"/>
              <a:t>The resulting head is a tuple in the result.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4AE0FC84-9DB9-4F18-A38E-87283E3E317F}" type="slidenum">
              <a:rPr lang="en-US" sz="1400" smtClean="0">
                <a:latin typeface="Times New Roman" charset="0"/>
              </a:rPr>
              <a:pPr/>
              <a:t>12</a:t>
            </a:fld>
            <a:endParaRPr lang="en-US" sz="1400">
              <a:latin typeface="Times New Roman" charset="0"/>
            </a:endParaRPr>
          </a:p>
        </p:txBody>
      </p:sp>
      <p:sp>
        <p:nvSpPr>
          <p:cNvPr id="13315" name="Rectangle 2"/>
          <p:cNvSpPr>
            <a:spLocks noGrp="1" noChangeArrowheads="1"/>
          </p:cNvSpPr>
          <p:nvPr>
            <p:ph type="title"/>
          </p:nvPr>
        </p:nvSpPr>
        <p:spPr/>
        <p:txBody>
          <a:bodyPr/>
          <a:lstStyle/>
          <a:p>
            <a:r>
              <a:rPr lang="en-US">
                <a:solidFill>
                  <a:srgbClr val="33CC33"/>
                </a:solidFill>
              </a:rPr>
              <a:t>Example</a:t>
            </a:r>
            <a:r>
              <a:rPr lang="en-US"/>
              <a:t>: Rule Evaluation</a:t>
            </a:r>
          </a:p>
        </p:txBody>
      </p:sp>
      <p:sp>
        <p:nvSpPr>
          <p:cNvPr id="13316" name="Rectangle 3"/>
          <p:cNvSpPr>
            <a:spLocks noGrp="1" noChangeArrowheads="1"/>
          </p:cNvSpPr>
          <p:nvPr>
            <p:ph type="body" idx="1"/>
          </p:nvPr>
        </p:nvSpPr>
        <p:spPr/>
        <p:txBody>
          <a:bodyPr/>
          <a:lstStyle/>
          <a:p>
            <a:pPr>
              <a:buFont typeface="Monotype Sorts" pitchFamily="2" charset="2"/>
              <a:buNone/>
            </a:pPr>
            <a:r>
              <a:rPr lang="en-US">
                <a:solidFill>
                  <a:srgbClr val="990000"/>
                </a:solidFill>
              </a:rPr>
              <a:t>Happy(d) &lt;- Frequents(d,bar) AND</a:t>
            </a:r>
          </a:p>
          <a:p>
            <a:pPr>
              <a:buFont typeface="Monotype Sorts" pitchFamily="2" charset="2"/>
              <a:buNone/>
            </a:pPr>
            <a:r>
              <a:rPr lang="en-US">
                <a:solidFill>
                  <a:srgbClr val="990000"/>
                </a:solidFill>
              </a:rPr>
              <a:t>		Likes(d,beer) AND Sells(bar,beer,p)</a:t>
            </a:r>
          </a:p>
          <a:p>
            <a:pPr>
              <a:buFont typeface="Monotype Sorts" pitchFamily="2" charset="2"/>
              <a:buNone/>
            </a:pPr>
            <a:r>
              <a:rPr lang="en-US"/>
              <a:t>FOR (each d, bar, beer, p)</a:t>
            </a:r>
          </a:p>
          <a:p>
            <a:pPr>
              <a:buFont typeface="Monotype Sorts" pitchFamily="2" charset="2"/>
              <a:buNone/>
            </a:pPr>
            <a:r>
              <a:rPr lang="en-US"/>
              <a:t>	IF (Frequents(d,bar), Likes(d,beer), and Sells(bar,beer,p) are all true)</a:t>
            </a:r>
          </a:p>
          <a:p>
            <a:pPr>
              <a:buFont typeface="Monotype Sorts" pitchFamily="2" charset="2"/>
              <a:buNone/>
            </a:pPr>
            <a:r>
              <a:rPr lang="en-US"/>
              <a:t>		add Happy(d) to the result</a:t>
            </a:r>
          </a:p>
          <a:p>
            <a:r>
              <a:rPr lang="en-US">
                <a:solidFill>
                  <a:schemeClr val="accent2"/>
                </a:solidFill>
              </a:rPr>
              <a:t>Note</a:t>
            </a:r>
            <a:r>
              <a:rPr lang="en-US"/>
              <a:t>: set semantics so add only once.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BE7A6DEE-EAF4-47EC-8D2B-25AC5F27A381}" type="slidenum">
              <a:rPr lang="en-US" sz="1400" smtClean="0">
                <a:latin typeface="Times New Roman" charset="0"/>
              </a:rPr>
              <a:pPr/>
              <a:t>13</a:t>
            </a:fld>
            <a:endParaRPr lang="en-US" sz="1400">
              <a:latin typeface="Times New Roman" charset="0"/>
            </a:endParaRPr>
          </a:p>
        </p:txBody>
      </p:sp>
      <p:sp>
        <p:nvSpPr>
          <p:cNvPr id="14339" name="Rectangle 2"/>
          <p:cNvSpPr>
            <a:spLocks noGrp="1" noChangeArrowheads="1"/>
          </p:cNvSpPr>
          <p:nvPr>
            <p:ph type="title"/>
          </p:nvPr>
        </p:nvSpPr>
        <p:spPr/>
        <p:txBody>
          <a:bodyPr/>
          <a:lstStyle/>
          <a:p>
            <a:r>
              <a:rPr lang="en-US"/>
              <a:t>A Glitch (Fixed Later)</a:t>
            </a:r>
          </a:p>
        </p:txBody>
      </p:sp>
      <p:sp>
        <p:nvSpPr>
          <p:cNvPr id="100355" name="Rectangle 3"/>
          <p:cNvSpPr>
            <a:spLocks noGrp="1" noChangeArrowheads="1"/>
          </p:cNvSpPr>
          <p:nvPr>
            <p:ph type="body" idx="1"/>
          </p:nvPr>
        </p:nvSpPr>
        <p:spPr/>
        <p:txBody>
          <a:bodyPr/>
          <a:lstStyle/>
          <a:p>
            <a:r>
              <a:rPr lang="en-US"/>
              <a:t>Relations are finite sets.</a:t>
            </a:r>
          </a:p>
          <a:p>
            <a:r>
              <a:rPr lang="en-US"/>
              <a:t>We want rule evaluations to be finite and lead to finite results.</a:t>
            </a:r>
          </a:p>
          <a:p>
            <a:r>
              <a:rPr lang="en-US"/>
              <a:t>“Unsafe” rules like </a:t>
            </a:r>
            <a:r>
              <a:rPr lang="en-US">
                <a:solidFill>
                  <a:srgbClr val="990000"/>
                </a:solidFill>
              </a:rPr>
              <a:t>P(x)&lt;-Q(y)</a:t>
            </a:r>
            <a:r>
              <a:rPr lang="en-US"/>
              <a:t> have infinite results, even if </a:t>
            </a:r>
            <a:r>
              <a:rPr lang="en-US" i="1"/>
              <a:t>Q</a:t>
            </a:r>
            <a:r>
              <a:rPr lang="en-US"/>
              <a:t>  is finite.</a:t>
            </a:r>
          </a:p>
          <a:p>
            <a:r>
              <a:rPr lang="en-US"/>
              <a:t>Even </a:t>
            </a:r>
            <a:r>
              <a:rPr lang="en-US">
                <a:solidFill>
                  <a:srgbClr val="990000"/>
                </a:solidFill>
              </a:rPr>
              <a:t>P(x)&lt;-Q(x)</a:t>
            </a:r>
            <a:r>
              <a:rPr lang="en-US"/>
              <a:t> requires examining an infinity of </a:t>
            </a:r>
            <a:r>
              <a:rPr lang="en-US" i="1"/>
              <a:t>x</a:t>
            </a:r>
            <a:r>
              <a:rPr lang="en-US"/>
              <a:t>-values.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03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03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03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03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8431CCDD-E848-4626-A26D-00691A674FAA}" type="slidenum">
              <a:rPr lang="en-US" sz="1400" smtClean="0">
                <a:latin typeface="Times New Roman" charset="0"/>
              </a:rPr>
              <a:pPr/>
              <a:t>14</a:t>
            </a:fld>
            <a:endParaRPr lang="en-US" sz="1400">
              <a:latin typeface="Times New Roman" charset="0"/>
            </a:endParaRPr>
          </a:p>
        </p:txBody>
      </p:sp>
      <p:sp>
        <p:nvSpPr>
          <p:cNvPr id="15363" name="Rectangle 2"/>
          <p:cNvSpPr>
            <a:spLocks noGrp="1" noChangeArrowheads="1"/>
          </p:cNvSpPr>
          <p:nvPr>
            <p:ph type="title"/>
          </p:nvPr>
        </p:nvSpPr>
        <p:spPr/>
        <p:txBody>
          <a:bodyPr/>
          <a:lstStyle/>
          <a:p>
            <a:r>
              <a:rPr lang="en-US"/>
              <a:t>Applying a Rule – (2)</a:t>
            </a:r>
          </a:p>
        </p:txBody>
      </p:sp>
      <p:sp>
        <p:nvSpPr>
          <p:cNvPr id="15364" name="Rectangle 3"/>
          <p:cNvSpPr>
            <a:spLocks noGrp="1" noChangeArrowheads="1"/>
          </p:cNvSpPr>
          <p:nvPr>
            <p:ph type="body" idx="1"/>
          </p:nvPr>
        </p:nvSpPr>
        <p:spPr/>
        <p:txBody>
          <a:bodyPr/>
          <a:lstStyle/>
          <a:p>
            <a:r>
              <a:rPr lang="en-US">
                <a:solidFill>
                  <a:schemeClr val="accent2"/>
                </a:solidFill>
              </a:rPr>
              <a:t>Approach 2</a:t>
            </a:r>
            <a:r>
              <a:rPr lang="en-US"/>
              <a:t>: For each subgoal, consider all tuples that make the subgoal true.</a:t>
            </a:r>
          </a:p>
          <a:p>
            <a:r>
              <a:rPr lang="en-US"/>
              <a:t>If a selection of tuples define a single value for each variable, then add the head to the result.</a:t>
            </a:r>
          </a:p>
          <a:p>
            <a:r>
              <a:rPr lang="en-US"/>
              <a:t>Leads to finite search for </a:t>
            </a:r>
            <a:r>
              <a:rPr lang="en-US">
                <a:solidFill>
                  <a:srgbClr val="990000"/>
                </a:solidFill>
              </a:rPr>
              <a:t>P(x)&lt;-Q(x)</a:t>
            </a:r>
            <a:r>
              <a:rPr lang="en-US"/>
              <a:t>, but </a:t>
            </a:r>
            <a:r>
              <a:rPr lang="en-US">
                <a:solidFill>
                  <a:srgbClr val="990000"/>
                </a:solidFill>
              </a:rPr>
              <a:t>P(x)&lt;-Q(y)</a:t>
            </a:r>
            <a:r>
              <a:rPr lang="en-US"/>
              <a:t> is problematic.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EAE7BE42-EF2D-4547-8253-A00F3A956910}" type="slidenum">
              <a:rPr lang="en-US" sz="1400" smtClean="0">
                <a:latin typeface="Times New Roman" charset="0"/>
              </a:rPr>
              <a:pPr/>
              <a:t>15</a:t>
            </a:fld>
            <a:endParaRPr lang="en-US" sz="1400">
              <a:latin typeface="Times New Roman" charset="0"/>
            </a:endParaRPr>
          </a:p>
        </p:txBody>
      </p:sp>
      <p:sp>
        <p:nvSpPr>
          <p:cNvPr id="16387" name="Rectangle 2"/>
          <p:cNvSpPr>
            <a:spLocks noGrp="1" noChangeArrowheads="1"/>
          </p:cNvSpPr>
          <p:nvPr>
            <p:ph type="title"/>
          </p:nvPr>
        </p:nvSpPr>
        <p:spPr>
          <a:xfrm>
            <a:off x="0" y="609600"/>
            <a:ext cx="9144000" cy="1143000"/>
          </a:xfrm>
        </p:spPr>
        <p:txBody>
          <a:bodyPr/>
          <a:lstStyle/>
          <a:p>
            <a:r>
              <a:rPr lang="en-US">
                <a:solidFill>
                  <a:srgbClr val="33CC33"/>
                </a:solidFill>
              </a:rPr>
              <a:t>Example</a:t>
            </a:r>
            <a:r>
              <a:rPr lang="en-US"/>
              <a:t>: Rule Evaluation – (2)</a:t>
            </a:r>
          </a:p>
        </p:txBody>
      </p:sp>
      <p:sp>
        <p:nvSpPr>
          <p:cNvPr id="16388" name="Rectangle 3"/>
          <p:cNvSpPr>
            <a:spLocks noGrp="1" noChangeArrowheads="1"/>
          </p:cNvSpPr>
          <p:nvPr>
            <p:ph type="body" idx="1"/>
          </p:nvPr>
        </p:nvSpPr>
        <p:spPr/>
        <p:txBody>
          <a:bodyPr/>
          <a:lstStyle/>
          <a:p>
            <a:pPr>
              <a:buFont typeface="Monotype Sorts" pitchFamily="2" charset="2"/>
              <a:buNone/>
            </a:pPr>
            <a:r>
              <a:rPr lang="en-US">
                <a:solidFill>
                  <a:srgbClr val="990000"/>
                </a:solidFill>
              </a:rPr>
              <a:t>Happy(d) &lt;- Frequents(d,bar) AND</a:t>
            </a:r>
          </a:p>
          <a:p>
            <a:pPr>
              <a:buFont typeface="Monotype Sorts" pitchFamily="2" charset="2"/>
              <a:buNone/>
            </a:pPr>
            <a:r>
              <a:rPr lang="en-US">
                <a:solidFill>
                  <a:srgbClr val="990000"/>
                </a:solidFill>
              </a:rPr>
              <a:t>		Likes(d,beer) AND Sells(bar,beer,p)</a:t>
            </a:r>
          </a:p>
          <a:p>
            <a:pPr>
              <a:buFont typeface="Monotype Sorts" pitchFamily="2" charset="2"/>
              <a:buNone/>
            </a:pPr>
            <a:r>
              <a:rPr lang="en-US"/>
              <a:t>FOR (each f in Frequents, i in Likes, and</a:t>
            </a:r>
          </a:p>
          <a:p>
            <a:pPr>
              <a:buFont typeface="Monotype Sorts" pitchFamily="2" charset="2"/>
              <a:buNone/>
            </a:pPr>
            <a:r>
              <a:rPr lang="en-US"/>
              <a:t>	s in Sells)</a:t>
            </a:r>
          </a:p>
          <a:p>
            <a:pPr>
              <a:buFont typeface="Monotype Sorts" pitchFamily="2" charset="2"/>
              <a:buNone/>
            </a:pPr>
            <a:r>
              <a:rPr lang="en-US"/>
              <a:t>	IF (f[1]=i[1] and f[2]=s[1] and 			    i[2]=s[2])</a:t>
            </a:r>
          </a:p>
          <a:p>
            <a:pPr>
              <a:buFont typeface="Monotype Sorts" pitchFamily="2" charset="2"/>
              <a:buNone/>
            </a:pPr>
            <a:r>
              <a:rPr lang="en-US"/>
              <a:t>		add Happy(f[1]) to the result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B576F5C5-9880-4B60-9BF7-05A3E86E254F}" type="slidenum">
              <a:rPr lang="en-US" sz="1400" smtClean="0">
                <a:latin typeface="Times New Roman" charset="0"/>
              </a:rPr>
              <a:pPr/>
              <a:t>16</a:t>
            </a:fld>
            <a:endParaRPr lang="en-US" sz="1400">
              <a:latin typeface="Times New Roman" charset="0"/>
            </a:endParaRPr>
          </a:p>
        </p:txBody>
      </p:sp>
      <p:sp>
        <p:nvSpPr>
          <p:cNvPr id="17411" name="Rectangle 2"/>
          <p:cNvSpPr>
            <a:spLocks noGrp="1" noChangeArrowheads="1"/>
          </p:cNvSpPr>
          <p:nvPr>
            <p:ph type="title"/>
          </p:nvPr>
        </p:nvSpPr>
        <p:spPr/>
        <p:txBody>
          <a:bodyPr/>
          <a:lstStyle/>
          <a:p>
            <a:r>
              <a:rPr lang="en-US"/>
              <a:t>Arithmetic Subgoals</a:t>
            </a:r>
          </a:p>
        </p:txBody>
      </p:sp>
      <p:sp>
        <p:nvSpPr>
          <p:cNvPr id="17412" name="Rectangle 3"/>
          <p:cNvSpPr>
            <a:spLocks noGrp="1" noChangeArrowheads="1"/>
          </p:cNvSpPr>
          <p:nvPr>
            <p:ph type="body" idx="1"/>
          </p:nvPr>
        </p:nvSpPr>
        <p:spPr/>
        <p:txBody>
          <a:bodyPr/>
          <a:lstStyle/>
          <a:p>
            <a:r>
              <a:rPr lang="en-US"/>
              <a:t>In addition to relations as predicates, a predicate for a subgoal of the body can be an arithmetic comparison.</a:t>
            </a:r>
          </a:p>
          <a:p>
            <a:r>
              <a:rPr lang="en-US"/>
              <a:t>We write arithmetic subgoals in the usual way, e.g., </a:t>
            </a:r>
            <a:r>
              <a:rPr lang="en-US" i="1"/>
              <a:t>x</a:t>
            </a:r>
            <a:r>
              <a:rPr lang="en-US"/>
              <a:t> &lt; </a:t>
            </a:r>
            <a:r>
              <a:rPr lang="en-US" i="1"/>
              <a:t>y</a:t>
            </a:r>
            <a:r>
              <a:rPr lang="en-US"/>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16D923FD-1D46-4A65-9661-F03DC6B9FE46}" type="slidenum">
              <a:rPr lang="en-US" sz="1400" smtClean="0">
                <a:latin typeface="Times New Roman" charset="0"/>
              </a:rPr>
              <a:pPr/>
              <a:t>17</a:t>
            </a:fld>
            <a:endParaRPr lang="en-US" sz="1400">
              <a:latin typeface="Times New Roman" charset="0"/>
            </a:endParaRPr>
          </a:p>
        </p:txBody>
      </p:sp>
      <p:sp>
        <p:nvSpPr>
          <p:cNvPr id="18435" name="Rectangle 2"/>
          <p:cNvSpPr>
            <a:spLocks noGrp="1" noChangeArrowheads="1"/>
          </p:cNvSpPr>
          <p:nvPr>
            <p:ph type="title"/>
          </p:nvPr>
        </p:nvSpPr>
        <p:spPr/>
        <p:txBody>
          <a:bodyPr/>
          <a:lstStyle/>
          <a:p>
            <a:r>
              <a:rPr lang="en-US">
                <a:solidFill>
                  <a:srgbClr val="33CC33"/>
                </a:solidFill>
              </a:rPr>
              <a:t>Example</a:t>
            </a:r>
            <a:r>
              <a:rPr lang="en-US"/>
              <a:t>: Arithmetic</a:t>
            </a:r>
          </a:p>
        </p:txBody>
      </p:sp>
      <p:sp>
        <p:nvSpPr>
          <p:cNvPr id="18436" name="Rectangle 3"/>
          <p:cNvSpPr>
            <a:spLocks noGrp="1" noChangeArrowheads="1"/>
          </p:cNvSpPr>
          <p:nvPr>
            <p:ph type="body" idx="1"/>
          </p:nvPr>
        </p:nvSpPr>
        <p:spPr/>
        <p:txBody>
          <a:bodyPr/>
          <a:lstStyle/>
          <a:p>
            <a:r>
              <a:rPr lang="en-US"/>
              <a:t>A beer is “cheap” if there are at least two bars that sell it for under $2.</a:t>
            </a:r>
          </a:p>
          <a:p>
            <a:pPr>
              <a:buFont typeface="Monotype Sorts" pitchFamily="2" charset="2"/>
              <a:buNone/>
            </a:pPr>
            <a:r>
              <a:rPr lang="en-US">
                <a:solidFill>
                  <a:srgbClr val="990000"/>
                </a:solidFill>
              </a:rPr>
              <a:t>Cheap(beer) &lt;- Sells(bar1,beer,p1) AND</a:t>
            </a:r>
          </a:p>
          <a:p>
            <a:pPr>
              <a:buFont typeface="Monotype Sorts" pitchFamily="2" charset="2"/>
              <a:buNone/>
            </a:pPr>
            <a:r>
              <a:rPr lang="en-US">
                <a:solidFill>
                  <a:srgbClr val="990000"/>
                </a:solidFill>
              </a:rPr>
              <a:t>		Sells(bar2,beer,p2) AND p1 &lt; 2.00</a:t>
            </a:r>
          </a:p>
          <a:p>
            <a:pPr>
              <a:buFont typeface="Monotype Sorts" pitchFamily="2" charset="2"/>
              <a:buNone/>
            </a:pPr>
            <a:r>
              <a:rPr lang="en-US">
                <a:solidFill>
                  <a:srgbClr val="990000"/>
                </a:solidFill>
              </a:rPr>
              <a:t>		AND p2 &lt; 2.00 AND bar1 &lt;&gt; bar2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E8B5338F-9B97-4B3C-BCF9-CA063D50AA19}" type="slidenum">
              <a:rPr lang="en-US" sz="1400" smtClean="0">
                <a:latin typeface="Times New Roman" charset="0"/>
              </a:rPr>
              <a:pPr/>
              <a:t>18</a:t>
            </a:fld>
            <a:endParaRPr lang="en-US" sz="1400">
              <a:latin typeface="Times New Roman" charset="0"/>
            </a:endParaRPr>
          </a:p>
        </p:txBody>
      </p:sp>
      <p:sp>
        <p:nvSpPr>
          <p:cNvPr id="19459" name="Rectangle 2"/>
          <p:cNvSpPr>
            <a:spLocks noGrp="1" noChangeArrowheads="1"/>
          </p:cNvSpPr>
          <p:nvPr>
            <p:ph type="title"/>
          </p:nvPr>
        </p:nvSpPr>
        <p:spPr/>
        <p:txBody>
          <a:bodyPr/>
          <a:lstStyle/>
          <a:p>
            <a:r>
              <a:rPr lang="en-US"/>
              <a:t>Negated Subgoals</a:t>
            </a:r>
          </a:p>
        </p:txBody>
      </p:sp>
      <p:sp>
        <p:nvSpPr>
          <p:cNvPr id="19460" name="Rectangle 3"/>
          <p:cNvSpPr>
            <a:spLocks noGrp="1" noChangeArrowheads="1"/>
          </p:cNvSpPr>
          <p:nvPr>
            <p:ph type="body" idx="1"/>
          </p:nvPr>
        </p:nvSpPr>
        <p:spPr>
          <a:xfrm>
            <a:off x="685800" y="1981200"/>
            <a:ext cx="7772400" cy="4419600"/>
          </a:xfrm>
        </p:spPr>
        <p:txBody>
          <a:bodyPr/>
          <a:lstStyle/>
          <a:p>
            <a:pPr>
              <a:lnSpc>
                <a:spcPct val="90000"/>
              </a:lnSpc>
            </a:pPr>
            <a:r>
              <a:rPr lang="en-US"/>
              <a:t>NOT in front of a subgoal negates its meaning.</a:t>
            </a:r>
          </a:p>
          <a:p>
            <a:pPr>
              <a:lnSpc>
                <a:spcPct val="90000"/>
              </a:lnSpc>
            </a:pPr>
            <a:r>
              <a:rPr lang="en-US">
                <a:solidFill>
                  <a:srgbClr val="33CC33"/>
                </a:solidFill>
              </a:rPr>
              <a:t>Example</a:t>
            </a:r>
            <a:r>
              <a:rPr lang="en-US"/>
              <a:t>: Think of </a:t>
            </a:r>
            <a:r>
              <a:rPr lang="en-US">
                <a:solidFill>
                  <a:srgbClr val="CC00CC"/>
                </a:solidFill>
              </a:rPr>
              <a:t>Arc(a,b)</a:t>
            </a:r>
            <a:r>
              <a:rPr lang="en-US"/>
              <a:t> as arcs in a graph.</a:t>
            </a:r>
          </a:p>
          <a:p>
            <a:pPr lvl="1">
              <a:lnSpc>
                <a:spcPct val="90000"/>
              </a:lnSpc>
            </a:pPr>
            <a:r>
              <a:rPr lang="en-US"/>
              <a:t>S(x,y) says the graph is not transitive from </a:t>
            </a:r>
            <a:r>
              <a:rPr lang="en-US" i="1"/>
              <a:t>x</a:t>
            </a:r>
            <a:r>
              <a:rPr lang="en-US"/>
              <a:t>  to </a:t>
            </a:r>
            <a:r>
              <a:rPr lang="en-US" i="1"/>
              <a:t>y </a:t>
            </a:r>
            <a:r>
              <a:rPr lang="en-US"/>
              <a:t>; i.e., there is a path of length 2 from </a:t>
            </a:r>
            <a:r>
              <a:rPr lang="en-US" i="1"/>
              <a:t>x</a:t>
            </a:r>
            <a:r>
              <a:rPr lang="en-US"/>
              <a:t>  to</a:t>
            </a:r>
            <a:r>
              <a:rPr lang="en-US" i="1"/>
              <a:t> y</a:t>
            </a:r>
            <a:r>
              <a:rPr lang="en-US"/>
              <a:t>, but no arc from </a:t>
            </a:r>
            <a:r>
              <a:rPr lang="en-US" i="1"/>
              <a:t>x </a:t>
            </a:r>
            <a:r>
              <a:rPr lang="en-US"/>
              <a:t> to </a:t>
            </a:r>
            <a:r>
              <a:rPr lang="en-US" i="1"/>
              <a:t>y</a:t>
            </a:r>
            <a:r>
              <a:rPr lang="en-US"/>
              <a:t>.</a:t>
            </a:r>
          </a:p>
          <a:p>
            <a:pPr>
              <a:lnSpc>
                <a:spcPct val="90000"/>
              </a:lnSpc>
              <a:buFont typeface="Monotype Sorts" pitchFamily="2" charset="2"/>
              <a:buNone/>
            </a:pPr>
            <a:r>
              <a:rPr lang="en-US">
                <a:solidFill>
                  <a:srgbClr val="990000"/>
                </a:solidFill>
              </a:rPr>
              <a:t>S(x,y) &lt;- Arc(x,z) AND Arc(z,y)</a:t>
            </a:r>
          </a:p>
          <a:p>
            <a:pPr>
              <a:lnSpc>
                <a:spcPct val="90000"/>
              </a:lnSpc>
              <a:buFont typeface="Monotype Sorts" pitchFamily="2" charset="2"/>
              <a:buNone/>
            </a:pPr>
            <a:r>
              <a:rPr lang="en-US">
                <a:solidFill>
                  <a:srgbClr val="990000"/>
                </a:solidFill>
              </a:rPr>
              <a:t>			AND NOT Arc(x,y)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B593380E-1999-4D83-BC4E-A1887FC95CBC}" type="slidenum">
              <a:rPr lang="en-US" sz="1400" smtClean="0">
                <a:latin typeface="Times New Roman" charset="0"/>
              </a:rPr>
              <a:pPr/>
              <a:t>19</a:t>
            </a:fld>
            <a:endParaRPr lang="en-US" sz="1400">
              <a:latin typeface="Times New Roman" charset="0"/>
            </a:endParaRPr>
          </a:p>
        </p:txBody>
      </p:sp>
      <p:sp>
        <p:nvSpPr>
          <p:cNvPr id="20483" name="Rectangle 2"/>
          <p:cNvSpPr>
            <a:spLocks noGrp="1" noChangeArrowheads="1"/>
          </p:cNvSpPr>
          <p:nvPr>
            <p:ph type="title"/>
          </p:nvPr>
        </p:nvSpPr>
        <p:spPr/>
        <p:txBody>
          <a:bodyPr/>
          <a:lstStyle/>
          <a:p>
            <a:r>
              <a:rPr lang="en-US"/>
              <a:t>Safe Rules</a:t>
            </a:r>
          </a:p>
        </p:txBody>
      </p:sp>
      <p:sp>
        <p:nvSpPr>
          <p:cNvPr id="20484" name="Rectangle 3"/>
          <p:cNvSpPr>
            <a:spLocks noGrp="1" noChangeArrowheads="1"/>
          </p:cNvSpPr>
          <p:nvPr>
            <p:ph type="body" idx="1"/>
          </p:nvPr>
        </p:nvSpPr>
        <p:spPr>
          <a:xfrm>
            <a:off x="685800" y="1981200"/>
            <a:ext cx="8077200" cy="4114800"/>
          </a:xfrm>
        </p:spPr>
        <p:txBody>
          <a:bodyPr/>
          <a:lstStyle/>
          <a:p>
            <a:pPr marL="609600" indent="-609600"/>
            <a:r>
              <a:rPr lang="en-US"/>
              <a:t>A rule is </a:t>
            </a:r>
            <a:r>
              <a:rPr lang="en-US" i="1">
                <a:solidFill>
                  <a:srgbClr val="FF0066"/>
                </a:solidFill>
              </a:rPr>
              <a:t>safe</a:t>
            </a:r>
            <a:r>
              <a:rPr lang="en-US"/>
              <a:t>  if:</a:t>
            </a:r>
          </a:p>
          <a:p>
            <a:pPr marL="990600" lvl="1" indent="-533400">
              <a:buFont typeface="Monotype Sorts" pitchFamily="2" charset="2"/>
              <a:buAutoNum type="arabicPeriod"/>
            </a:pPr>
            <a:r>
              <a:rPr lang="en-US"/>
              <a:t>Each distinguished variable,</a:t>
            </a:r>
          </a:p>
          <a:p>
            <a:pPr marL="990600" lvl="1" indent="-533400">
              <a:buFont typeface="Monotype Sorts" pitchFamily="2" charset="2"/>
              <a:buAutoNum type="arabicPeriod"/>
            </a:pPr>
            <a:r>
              <a:rPr lang="en-US"/>
              <a:t>Each variable in an arithmetic subgoal, and</a:t>
            </a:r>
          </a:p>
          <a:p>
            <a:pPr marL="990600" lvl="1" indent="-533400">
              <a:buFont typeface="Monotype Sorts" pitchFamily="2" charset="2"/>
              <a:buAutoNum type="arabicPeriod"/>
            </a:pPr>
            <a:r>
              <a:rPr lang="en-US"/>
              <a:t>Each variable in a negated subgoal,</a:t>
            </a:r>
          </a:p>
          <a:p>
            <a:pPr marL="609600" indent="-609600">
              <a:buFont typeface="Monotype Sorts" pitchFamily="2" charset="2"/>
              <a:buNone/>
            </a:pPr>
            <a:r>
              <a:rPr lang="en-US"/>
              <a:t>	also appears in a nonnegated,</a:t>
            </a:r>
          </a:p>
          <a:p>
            <a:pPr marL="609600" indent="-609600">
              <a:buFont typeface="Monotype Sorts" pitchFamily="2" charset="2"/>
              <a:buNone/>
            </a:pPr>
            <a:r>
              <a:rPr lang="en-US"/>
              <a:t>	relational subgoal.</a:t>
            </a:r>
          </a:p>
          <a:p>
            <a:pPr marL="609600" indent="-609600"/>
            <a:r>
              <a:rPr lang="en-US"/>
              <a:t>Safe rules prevent infinite results.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63EF7EE0-FA89-4FDC-8880-5090C450E213}" type="slidenum">
              <a:rPr lang="en-US" sz="1400" smtClean="0">
                <a:latin typeface="Times New Roman" charset="0"/>
              </a:rPr>
              <a:pPr/>
              <a:t>2</a:t>
            </a:fld>
            <a:endParaRPr lang="en-US" sz="1400">
              <a:latin typeface="Times New Roman" charset="0"/>
            </a:endParaRPr>
          </a:p>
        </p:txBody>
      </p:sp>
      <p:sp>
        <p:nvSpPr>
          <p:cNvPr id="3075" name="Rectangle 2"/>
          <p:cNvSpPr>
            <a:spLocks noGrp="1" noChangeArrowheads="1"/>
          </p:cNvSpPr>
          <p:nvPr>
            <p:ph type="title"/>
          </p:nvPr>
        </p:nvSpPr>
        <p:spPr/>
        <p:txBody>
          <a:bodyPr/>
          <a:lstStyle/>
          <a:p>
            <a:r>
              <a:rPr lang="en-US"/>
              <a:t>Logic As a Query Language</a:t>
            </a:r>
          </a:p>
        </p:txBody>
      </p:sp>
      <p:sp>
        <p:nvSpPr>
          <p:cNvPr id="3076" name="Rectangle 3"/>
          <p:cNvSpPr>
            <a:spLocks noGrp="1" noChangeArrowheads="1"/>
          </p:cNvSpPr>
          <p:nvPr>
            <p:ph type="body" idx="1"/>
          </p:nvPr>
        </p:nvSpPr>
        <p:spPr>
          <a:xfrm>
            <a:off x="685800" y="1981200"/>
            <a:ext cx="7772400" cy="4495800"/>
          </a:xfrm>
        </p:spPr>
        <p:txBody>
          <a:bodyPr/>
          <a:lstStyle/>
          <a:p>
            <a:r>
              <a:rPr lang="en-US"/>
              <a:t>If-then logical rules have been used in many systems.</a:t>
            </a:r>
          </a:p>
          <a:p>
            <a:pPr lvl="1"/>
            <a:r>
              <a:rPr lang="en-US">
                <a:solidFill>
                  <a:schemeClr val="accent2"/>
                </a:solidFill>
              </a:rPr>
              <a:t>Important example</a:t>
            </a:r>
            <a:r>
              <a:rPr lang="en-US"/>
              <a:t>: EII (Enterprise Information Integration).</a:t>
            </a:r>
          </a:p>
          <a:p>
            <a:r>
              <a:rPr lang="en-US"/>
              <a:t>Nonrecursive rules are equivalent to the core relational algebra.</a:t>
            </a:r>
          </a:p>
          <a:p>
            <a:r>
              <a:rPr lang="en-US"/>
              <a:t>Recursive rules extend relational algebra and appear in SQL-99.</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9AFF8C21-081C-4B9C-864B-6EFB5A3D20E1}" type="slidenum">
              <a:rPr lang="en-US" sz="1400" smtClean="0">
                <a:latin typeface="Times New Roman" charset="0"/>
              </a:rPr>
              <a:pPr/>
              <a:t>20</a:t>
            </a:fld>
            <a:endParaRPr lang="en-US" sz="1400">
              <a:latin typeface="Times New Roman" charset="0"/>
            </a:endParaRPr>
          </a:p>
        </p:txBody>
      </p:sp>
      <p:sp>
        <p:nvSpPr>
          <p:cNvPr id="21507" name="Rectangle 2"/>
          <p:cNvSpPr>
            <a:spLocks noGrp="1" noChangeArrowheads="1"/>
          </p:cNvSpPr>
          <p:nvPr>
            <p:ph type="title"/>
          </p:nvPr>
        </p:nvSpPr>
        <p:spPr/>
        <p:txBody>
          <a:bodyPr/>
          <a:lstStyle/>
          <a:p>
            <a:r>
              <a:rPr lang="en-US">
                <a:solidFill>
                  <a:srgbClr val="33CC33"/>
                </a:solidFill>
              </a:rPr>
              <a:t>Example</a:t>
            </a:r>
            <a:r>
              <a:rPr lang="en-US"/>
              <a:t>: Unsafe Rules</a:t>
            </a:r>
          </a:p>
        </p:txBody>
      </p:sp>
      <p:sp>
        <p:nvSpPr>
          <p:cNvPr id="21508" name="Rectangle 3"/>
          <p:cNvSpPr>
            <a:spLocks noGrp="1" noChangeArrowheads="1"/>
          </p:cNvSpPr>
          <p:nvPr>
            <p:ph type="body" idx="1"/>
          </p:nvPr>
        </p:nvSpPr>
        <p:spPr>
          <a:xfrm>
            <a:off x="685800" y="1981200"/>
            <a:ext cx="7772400" cy="4419600"/>
          </a:xfrm>
        </p:spPr>
        <p:txBody>
          <a:bodyPr/>
          <a:lstStyle/>
          <a:p>
            <a:pPr marL="609600" indent="-609600"/>
            <a:r>
              <a:rPr lang="en-US"/>
              <a:t>Each of the following is unsafe and not allowed:</a:t>
            </a:r>
          </a:p>
          <a:p>
            <a:pPr marL="990600" lvl="1" indent="-533400">
              <a:buFont typeface="Monotype Sorts" pitchFamily="2" charset="2"/>
              <a:buAutoNum type="arabicPeriod"/>
            </a:pPr>
            <a:r>
              <a:rPr lang="en-US">
                <a:solidFill>
                  <a:srgbClr val="990000"/>
                </a:solidFill>
              </a:rPr>
              <a:t>S(x) &lt;- R(y)</a:t>
            </a:r>
          </a:p>
          <a:p>
            <a:pPr marL="990600" lvl="1" indent="-533400">
              <a:buFont typeface="Monotype Sorts" pitchFamily="2" charset="2"/>
              <a:buAutoNum type="arabicPeriod"/>
            </a:pPr>
            <a:r>
              <a:rPr lang="en-US">
                <a:solidFill>
                  <a:srgbClr val="990000"/>
                </a:solidFill>
              </a:rPr>
              <a:t>S(x) &lt;- R(y) AND NOT R(x)</a:t>
            </a:r>
          </a:p>
          <a:p>
            <a:pPr marL="990600" lvl="1" indent="-533400">
              <a:buFont typeface="Monotype Sorts" pitchFamily="2" charset="2"/>
              <a:buAutoNum type="arabicPeriod"/>
            </a:pPr>
            <a:r>
              <a:rPr lang="en-US">
                <a:solidFill>
                  <a:srgbClr val="990000"/>
                </a:solidFill>
              </a:rPr>
              <a:t>S(x) &lt;- R(y) AND x &lt; y</a:t>
            </a:r>
          </a:p>
          <a:p>
            <a:pPr marL="609600" indent="-609600"/>
            <a:r>
              <a:rPr lang="en-US"/>
              <a:t>In each case, an infinity of </a:t>
            </a:r>
            <a:r>
              <a:rPr lang="en-US" i="1"/>
              <a:t>x </a:t>
            </a:r>
            <a:r>
              <a:rPr lang="en-US"/>
              <a:t>’s can satisfy the rule, even if </a:t>
            </a:r>
            <a:r>
              <a:rPr lang="en-US" i="1"/>
              <a:t>R</a:t>
            </a:r>
            <a:r>
              <a:rPr lang="en-US"/>
              <a:t>  is a finite relation.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62C61848-5AE5-404E-A310-9C27ACF50EEF}" type="slidenum">
              <a:rPr lang="en-US" sz="1400" smtClean="0">
                <a:latin typeface="Times New Roman" charset="0"/>
              </a:rPr>
              <a:pPr/>
              <a:t>21</a:t>
            </a:fld>
            <a:endParaRPr lang="en-US" sz="1400">
              <a:latin typeface="Times New Roman" charset="0"/>
            </a:endParaRPr>
          </a:p>
        </p:txBody>
      </p:sp>
      <p:sp>
        <p:nvSpPr>
          <p:cNvPr id="22531" name="Rectangle 2"/>
          <p:cNvSpPr>
            <a:spLocks noGrp="1" noChangeArrowheads="1"/>
          </p:cNvSpPr>
          <p:nvPr>
            <p:ph type="title"/>
          </p:nvPr>
        </p:nvSpPr>
        <p:spPr/>
        <p:txBody>
          <a:bodyPr/>
          <a:lstStyle/>
          <a:p>
            <a:r>
              <a:rPr lang="en-US"/>
              <a:t>An Advantage of Safe Rules</a:t>
            </a:r>
          </a:p>
        </p:txBody>
      </p:sp>
      <p:sp>
        <p:nvSpPr>
          <p:cNvPr id="22532" name="Rectangle 3"/>
          <p:cNvSpPr>
            <a:spLocks noGrp="1" noChangeArrowheads="1"/>
          </p:cNvSpPr>
          <p:nvPr>
            <p:ph type="body" idx="1"/>
          </p:nvPr>
        </p:nvSpPr>
        <p:spPr/>
        <p:txBody>
          <a:bodyPr/>
          <a:lstStyle/>
          <a:p>
            <a:r>
              <a:rPr lang="en-US"/>
              <a:t>We can use “approach 2” to evaluation, where we select tuples from only the nonnegated, relational subgoals.</a:t>
            </a:r>
          </a:p>
          <a:p>
            <a:r>
              <a:rPr lang="en-US"/>
              <a:t>The head, negated relational subgoals, and arithmetic subgoals thus have all their variables defined and can be evaluated.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B9CBA53E-67BF-449A-83A2-4BB0BE1C14A0}" type="slidenum">
              <a:rPr lang="en-US" sz="1400" smtClean="0">
                <a:latin typeface="Times New Roman" charset="0"/>
              </a:rPr>
              <a:pPr/>
              <a:t>22</a:t>
            </a:fld>
            <a:endParaRPr lang="en-US" sz="1400">
              <a:latin typeface="Times New Roman" charset="0"/>
            </a:endParaRPr>
          </a:p>
        </p:txBody>
      </p:sp>
      <p:sp>
        <p:nvSpPr>
          <p:cNvPr id="23555" name="Rectangle 2"/>
          <p:cNvSpPr>
            <a:spLocks noGrp="1" noChangeArrowheads="1"/>
          </p:cNvSpPr>
          <p:nvPr>
            <p:ph type="title"/>
          </p:nvPr>
        </p:nvSpPr>
        <p:spPr/>
        <p:txBody>
          <a:bodyPr/>
          <a:lstStyle/>
          <a:p>
            <a:r>
              <a:rPr lang="en-US"/>
              <a:t>Datalog Programs</a:t>
            </a:r>
          </a:p>
        </p:txBody>
      </p:sp>
      <p:sp>
        <p:nvSpPr>
          <p:cNvPr id="23556" name="Rectangle 3"/>
          <p:cNvSpPr>
            <a:spLocks noGrp="1" noChangeArrowheads="1"/>
          </p:cNvSpPr>
          <p:nvPr>
            <p:ph type="body" idx="1"/>
          </p:nvPr>
        </p:nvSpPr>
        <p:spPr/>
        <p:txBody>
          <a:bodyPr/>
          <a:lstStyle/>
          <a:p>
            <a:pPr marL="609600" indent="-609600"/>
            <a:r>
              <a:rPr lang="en-US" i="1">
                <a:solidFill>
                  <a:srgbClr val="FF0066"/>
                </a:solidFill>
              </a:rPr>
              <a:t>Datalog program</a:t>
            </a:r>
            <a:r>
              <a:rPr lang="en-US"/>
              <a:t>  = collection of rules.</a:t>
            </a:r>
          </a:p>
          <a:p>
            <a:pPr marL="609600" indent="-609600"/>
            <a:r>
              <a:rPr lang="en-US"/>
              <a:t>In a program, predicates can be either</a:t>
            </a:r>
          </a:p>
          <a:p>
            <a:pPr marL="990600" lvl="1" indent="-533400">
              <a:buFont typeface="Monotype Sorts" pitchFamily="2" charset="2"/>
              <a:buAutoNum type="arabicPeriod"/>
            </a:pPr>
            <a:r>
              <a:rPr lang="en-US"/>
              <a:t>EDB = </a:t>
            </a:r>
            <a:r>
              <a:rPr lang="en-US" i="1">
                <a:solidFill>
                  <a:srgbClr val="FF0066"/>
                </a:solidFill>
              </a:rPr>
              <a:t>Extensional Database</a:t>
            </a:r>
            <a:r>
              <a:rPr lang="en-US"/>
              <a:t>  = stored table.</a:t>
            </a:r>
          </a:p>
          <a:p>
            <a:pPr marL="990600" lvl="1" indent="-533400">
              <a:buFont typeface="Monotype Sorts" pitchFamily="2" charset="2"/>
              <a:buAutoNum type="arabicPeriod"/>
            </a:pPr>
            <a:r>
              <a:rPr lang="en-US"/>
              <a:t>IDB = </a:t>
            </a:r>
            <a:r>
              <a:rPr lang="en-US" i="1">
                <a:solidFill>
                  <a:srgbClr val="FF0066"/>
                </a:solidFill>
              </a:rPr>
              <a:t>Intensional Database</a:t>
            </a:r>
            <a:r>
              <a:rPr lang="en-US"/>
              <a:t>  = relation defined by rules.</a:t>
            </a:r>
          </a:p>
          <a:p>
            <a:pPr marL="609600" indent="-609600"/>
            <a:r>
              <a:rPr lang="en-US"/>
              <a:t>Never both!  No EDB in heads.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24A92AC0-92E7-44F5-B43C-D07BEC4685B2}" type="slidenum">
              <a:rPr lang="en-US" sz="1400" smtClean="0">
                <a:latin typeface="Times New Roman" charset="0"/>
              </a:rPr>
              <a:pPr/>
              <a:t>23</a:t>
            </a:fld>
            <a:endParaRPr lang="en-US" sz="1400">
              <a:latin typeface="Times New Roman" charset="0"/>
            </a:endParaRPr>
          </a:p>
        </p:txBody>
      </p:sp>
      <p:sp>
        <p:nvSpPr>
          <p:cNvPr id="24579" name="Rectangle 2"/>
          <p:cNvSpPr>
            <a:spLocks noGrp="1" noChangeArrowheads="1"/>
          </p:cNvSpPr>
          <p:nvPr>
            <p:ph type="title"/>
          </p:nvPr>
        </p:nvSpPr>
        <p:spPr/>
        <p:txBody>
          <a:bodyPr/>
          <a:lstStyle/>
          <a:p>
            <a:r>
              <a:rPr lang="en-US"/>
              <a:t>Evaluating Datalog Programs</a:t>
            </a:r>
          </a:p>
        </p:txBody>
      </p:sp>
      <p:sp>
        <p:nvSpPr>
          <p:cNvPr id="24580" name="Rectangle 3"/>
          <p:cNvSpPr>
            <a:spLocks noGrp="1" noChangeArrowheads="1"/>
          </p:cNvSpPr>
          <p:nvPr>
            <p:ph type="body" idx="1"/>
          </p:nvPr>
        </p:nvSpPr>
        <p:spPr>
          <a:xfrm>
            <a:off x="685800" y="1981200"/>
            <a:ext cx="7772400" cy="4343400"/>
          </a:xfrm>
        </p:spPr>
        <p:txBody>
          <a:bodyPr/>
          <a:lstStyle/>
          <a:p>
            <a:r>
              <a:rPr lang="en-US"/>
              <a:t>As long as there is no recursion, we can pick an order to evaluate the IDB predicates, so that all the predicates in the body of its rules have already been evaluated.</a:t>
            </a:r>
          </a:p>
          <a:p>
            <a:r>
              <a:rPr lang="en-US"/>
              <a:t>If an IDB predicate has more than one rule, each rule contributes tuples to its relation.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E14CA9E2-F351-4A12-87CB-93590999CB6A}" type="slidenum">
              <a:rPr lang="en-US" sz="1400" smtClean="0">
                <a:latin typeface="Times New Roman" charset="0"/>
              </a:rPr>
              <a:pPr/>
              <a:t>24</a:t>
            </a:fld>
            <a:endParaRPr lang="en-US" sz="1400">
              <a:latin typeface="Times New Roman" charset="0"/>
            </a:endParaRPr>
          </a:p>
        </p:txBody>
      </p:sp>
      <p:sp>
        <p:nvSpPr>
          <p:cNvPr id="25603" name="Rectangle 2"/>
          <p:cNvSpPr>
            <a:spLocks noGrp="1" noChangeArrowheads="1"/>
          </p:cNvSpPr>
          <p:nvPr>
            <p:ph type="title"/>
          </p:nvPr>
        </p:nvSpPr>
        <p:spPr/>
        <p:txBody>
          <a:bodyPr/>
          <a:lstStyle/>
          <a:p>
            <a:r>
              <a:rPr lang="en-US">
                <a:solidFill>
                  <a:srgbClr val="33CC33"/>
                </a:solidFill>
              </a:rPr>
              <a:t>Example</a:t>
            </a:r>
            <a:r>
              <a:rPr lang="en-US"/>
              <a:t>: Datalog Program</a:t>
            </a:r>
          </a:p>
        </p:txBody>
      </p:sp>
      <p:sp>
        <p:nvSpPr>
          <p:cNvPr id="25604" name="Rectangle 3"/>
          <p:cNvSpPr>
            <a:spLocks noGrp="1" noChangeArrowheads="1"/>
          </p:cNvSpPr>
          <p:nvPr>
            <p:ph type="body" idx="1"/>
          </p:nvPr>
        </p:nvSpPr>
        <p:spPr/>
        <p:txBody>
          <a:bodyPr/>
          <a:lstStyle/>
          <a:p>
            <a:r>
              <a:rPr lang="en-US"/>
              <a:t>Using EDB </a:t>
            </a:r>
            <a:r>
              <a:rPr lang="en-US">
                <a:solidFill>
                  <a:srgbClr val="CC00CC"/>
                </a:solidFill>
              </a:rPr>
              <a:t>Sells(bar, beer, price)</a:t>
            </a:r>
            <a:r>
              <a:rPr lang="en-US"/>
              <a:t> and </a:t>
            </a:r>
            <a:r>
              <a:rPr lang="en-US">
                <a:solidFill>
                  <a:srgbClr val="CC00CC"/>
                </a:solidFill>
              </a:rPr>
              <a:t>Beers(name, manf)</a:t>
            </a:r>
            <a:r>
              <a:rPr lang="en-US"/>
              <a:t>, find the manufacturers of beers Joe doesn’t sell.</a:t>
            </a:r>
          </a:p>
          <a:p>
            <a:pPr>
              <a:buFont typeface="Monotype Sorts" pitchFamily="2" charset="2"/>
              <a:buNone/>
            </a:pPr>
            <a:endParaRPr lang="en-US"/>
          </a:p>
          <a:p>
            <a:pPr>
              <a:buFont typeface="Monotype Sorts" pitchFamily="2" charset="2"/>
              <a:buNone/>
            </a:pPr>
            <a:r>
              <a:rPr lang="en-US">
                <a:solidFill>
                  <a:srgbClr val="990000"/>
                </a:solidFill>
              </a:rPr>
              <a:t>JoeSells(b) &lt;- Sells(’Joe’’s Bar’, b, p)</a:t>
            </a:r>
          </a:p>
          <a:p>
            <a:pPr>
              <a:buFont typeface="Monotype Sorts" pitchFamily="2" charset="2"/>
              <a:buNone/>
            </a:pPr>
            <a:r>
              <a:rPr lang="en-US">
                <a:solidFill>
                  <a:srgbClr val="990000"/>
                </a:solidFill>
              </a:rPr>
              <a:t>Answer(m) &lt;- Beers(b,m)</a:t>
            </a:r>
          </a:p>
          <a:p>
            <a:pPr>
              <a:buFont typeface="Monotype Sorts" pitchFamily="2" charset="2"/>
              <a:buNone/>
            </a:pPr>
            <a:r>
              <a:rPr lang="en-US">
                <a:solidFill>
                  <a:srgbClr val="990000"/>
                </a:solidFill>
              </a:rPr>
              <a:t>				AND NOT JoeSells(b)</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10C26CF6-AF67-43DA-B9B0-69EAC78AD7F6}" type="slidenum">
              <a:rPr lang="en-US" sz="1400" smtClean="0">
                <a:latin typeface="Times New Roman" charset="0"/>
              </a:rPr>
              <a:pPr/>
              <a:t>25</a:t>
            </a:fld>
            <a:endParaRPr lang="en-US" sz="1400">
              <a:latin typeface="Times New Roman" charset="0"/>
            </a:endParaRPr>
          </a:p>
        </p:txBody>
      </p:sp>
      <p:sp>
        <p:nvSpPr>
          <p:cNvPr id="26627" name="Rectangle 2"/>
          <p:cNvSpPr>
            <a:spLocks noGrp="1" noChangeArrowheads="1"/>
          </p:cNvSpPr>
          <p:nvPr>
            <p:ph type="title"/>
          </p:nvPr>
        </p:nvSpPr>
        <p:spPr/>
        <p:txBody>
          <a:bodyPr/>
          <a:lstStyle/>
          <a:p>
            <a:r>
              <a:rPr lang="en-US">
                <a:solidFill>
                  <a:srgbClr val="33CC33"/>
                </a:solidFill>
              </a:rPr>
              <a:t>Example</a:t>
            </a:r>
            <a:r>
              <a:rPr lang="en-US"/>
              <a:t>: Evaluation</a:t>
            </a:r>
          </a:p>
        </p:txBody>
      </p:sp>
      <p:sp>
        <p:nvSpPr>
          <p:cNvPr id="26628" name="Rectangle 3"/>
          <p:cNvSpPr>
            <a:spLocks noGrp="1" noChangeArrowheads="1"/>
          </p:cNvSpPr>
          <p:nvPr>
            <p:ph type="body" idx="1"/>
          </p:nvPr>
        </p:nvSpPr>
        <p:spPr/>
        <p:txBody>
          <a:bodyPr/>
          <a:lstStyle/>
          <a:p>
            <a:r>
              <a:rPr lang="en-US">
                <a:solidFill>
                  <a:schemeClr val="accent2"/>
                </a:solidFill>
              </a:rPr>
              <a:t>Step 1</a:t>
            </a:r>
            <a:r>
              <a:rPr lang="en-US"/>
              <a:t>: Examine all </a:t>
            </a:r>
            <a:r>
              <a:rPr lang="en-US">
                <a:solidFill>
                  <a:srgbClr val="CC00CC"/>
                </a:solidFill>
              </a:rPr>
              <a:t>Sells</a:t>
            </a:r>
            <a:r>
              <a:rPr lang="en-US"/>
              <a:t> tuples with first component ’Joe’’s Bar’.</a:t>
            </a:r>
          </a:p>
          <a:p>
            <a:pPr lvl="1"/>
            <a:r>
              <a:rPr lang="en-US"/>
              <a:t> Add the second component to </a:t>
            </a:r>
            <a:r>
              <a:rPr lang="en-US">
                <a:solidFill>
                  <a:srgbClr val="CC00CC"/>
                </a:solidFill>
              </a:rPr>
              <a:t>JoeSells</a:t>
            </a:r>
            <a:r>
              <a:rPr lang="en-US"/>
              <a:t>.</a:t>
            </a:r>
          </a:p>
          <a:p>
            <a:r>
              <a:rPr lang="en-US">
                <a:solidFill>
                  <a:schemeClr val="accent2"/>
                </a:solidFill>
              </a:rPr>
              <a:t>Step 2</a:t>
            </a:r>
            <a:r>
              <a:rPr lang="en-US"/>
              <a:t>: Examine all </a:t>
            </a:r>
            <a:r>
              <a:rPr lang="en-US">
                <a:solidFill>
                  <a:srgbClr val="CC00CC"/>
                </a:solidFill>
              </a:rPr>
              <a:t>Beers</a:t>
            </a:r>
            <a:r>
              <a:rPr lang="en-US"/>
              <a:t> tuples (b,m).</a:t>
            </a:r>
          </a:p>
          <a:p>
            <a:pPr lvl="1"/>
            <a:r>
              <a:rPr lang="en-US"/>
              <a:t>If </a:t>
            </a:r>
            <a:r>
              <a:rPr lang="en-US" i="1"/>
              <a:t>b</a:t>
            </a:r>
            <a:r>
              <a:rPr lang="en-US"/>
              <a:t>  is not in </a:t>
            </a:r>
            <a:r>
              <a:rPr lang="en-US">
                <a:solidFill>
                  <a:srgbClr val="CC00CC"/>
                </a:solidFill>
              </a:rPr>
              <a:t>JoeSells</a:t>
            </a:r>
            <a:r>
              <a:rPr lang="en-US"/>
              <a:t>, add </a:t>
            </a:r>
            <a:r>
              <a:rPr lang="en-US" i="1"/>
              <a:t>m </a:t>
            </a:r>
            <a:r>
              <a:rPr lang="en-US"/>
              <a:t> to Answer.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297EAFB6-87EC-4601-AB2A-D0D77118579E}" type="slidenum">
              <a:rPr lang="en-US" sz="1400" smtClean="0">
                <a:latin typeface="Times New Roman" charset="0"/>
              </a:rPr>
              <a:pPr/>
              <a:t>26</a:t>
            </a:fld>
            <a:endParaRPr lang="en-US" sz="1400">
              <a:latin typeface="Times New Roman" charset="0"/>
            </a:endParaRPr>
          </a:p>
        </p:txBody>
      </p:sp>
      <p:sp>
        <p:nvSpPr>
          <p:cNvPr id="27651" name="Rectangle 2"/>
          <p:cNvSpPr>
            <a:spLocks noGrp="1" noChangeArrowheads="1"/>
          </p:cNvSpPr>
          <p:nvPr>
            <p:ph type="title"/>
          </p:nvPr>
        </p:nvSpPr>
        <p:spPr/>
        <p:txBody>
          <a:bodyPr/>
          <a:lstStyle/>
          <a:p>
            <a:r>
              <a:rPr lang="en-US"/>
              <a:t>Expressive Power of Datalog</a:t>
            </a:r>
          </a:p>
        </p:txBody>
      </p:sp>
      <p:sp>
        <p:nvSpPr>
          <p:cNvPr id="27652" name="Rectangle 3"/>
          <p:cNvSpPr>
            <a:spLocks noGrp="1" noChangeArrowheads="1"/>
          </p:cNvSpPr>
          <p:nvPr>
            <p:ph type="body" idx="1"/>
          </p:nvPr>
        </p:nvSpPr>
        <p:spPr>
          <a:xfrm>
            <a:off x="685800" y="1981200"/>
            <a:ext cx="7772400" cy="4343400"/>
          </a:xfrm>
        </p:spPr>
        <p:txBody>
          <a:bodyPr/>
          <a:lstStyle/>
          <a:p>
            <a:r>
              <a:rPr lang="en-US"/>
              <a:t>Without recursion, Datalog can express all and only the queries of core relational algebra.</a:t>
            </a:r>
          </a:p>
          <a:p>
            <a:pPr lvl="1"/>
            <a:r>
              <a:rPr lang="en-US"/>
              <a:t>The same as SQL select-from-where, without aggregation and grouping.</a:t>
            </a:r>
          </a:p>
          <a:p>
            <a:r>
              <a:rPr lang="en-US"/>
              <a:t>But with recursion, Datalog can express more than these languages.</a:t>
            </a:r>
          </a:p>
          <a:p>
            <a:r>
              <a:rPr lang="en-US"/>
              <a:t>Yet still not Turing-complete.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E520332E-BAC4-43F9-B9B0-1EDE197E2C4B}" type="slidenum">
              <a:rPr lang="en-US" sz="1400" smtClean="0">
                <a:latin typeface="Times New Roman" charset="0"/>
              </a:rPr>
              <a:pPr/>
              <a:t>27</a:t>
            </a:fld>
            <a:endParaRPr lang="en-US" sz="1400">
              <a:latin typeface="Times New Roman" charset="0"/>
            </a:endParaRPr>
          </a:p>
        </p:txBody>
      </p:sp>
      <p:sp>
        <p:nvSpPr>
          <p:cNvPr id="28675" name="Rectangle 2"/>
          <p:cNvSpPr>
            <a:spLocks noGrp="1" noChangeArrowheads="1"/>
          </p:cNvSpPr>
          <p:nvPr>
            <p:ph type="title"/>
          </p:nvPr>
        </p:nvSpPr>
        <p:spPr/>
        <p:txBody>
          <a:bodyPr/>
          <a:lstStyle/>
          <a:p>
            <a:r>
              <a:rPr lang="en-US"/>
              <a:t>Recursive Example</a:t>
            </a:r>
          </a:p>
        </p:txBody>
      </p:sp>
      <p:sp>
        <p:nvSpPr>
          <p:cNvPr id="28676" name="Rectangle 3"/>
          <p:cNvSpPr>
            <a:spLocks noGrp="1" noChangeArrowheads="1"/>
          </p:cNvSpPr>
          <p:nvPr>
            <p:ph type="body" idx="1"/>
          </p:nvPr>
        </p:nvSpPr>
        <p:spPr>
          <a:xfrm>
            <a:off x="533400" y="1981200"/>
            <a:ext cx="8382000" cy="4114800"/>
          </a:xfrm>
        </p:spPr>
        <p:txBody>
          <a:bodyPr/>
          <a:lstStyle/>
          <a:p>
            <a:r>
              <a:rPr lang="en-US"/>
              <a:t>EDB: </a:t>
            </a:r>
            <a:r>
              <a:rPr lang="en-US">
                <a:solidFill>
                  <a:srgbClr val="CC00CC"/>
                </a:solidFill>
              </a:rPr>
              <a:t>Par(c,p)</a:t>
            </a:r>
            <a:r>
              <a:rPr lang="en-US"/>
              <a:t> = </a:t>
            </a:r>
            <a:r>
              <a:rPr lang="en-US" i="1"/>
              <a:t>p</a:t>
            </a:r>
            <a:r>
              <a:rPr lang="en-US"/>
              <a:t>  is a parent of </a:t>
            </a:r>
            <a:r>
              <a:rPr lang="en-US" i="1"/>
              <a:t>c</a:t>
            </a:r>
            <a:r>
              <a:rPr lang="en-US"/>
              <a:t>.</a:t>
            </a:r>
          </a:p>
          <a:p>
            <a:r>
              <a:rPr lang="en-US"/>
              <a:t>Generalized cousins: people with common ancestors one or more generations back:</a:t>
            </a:r>
          </a:p>
          <a:p>
            <a:pPr>
              <a:buFont typeface="Monotype Sorts" pitchFamily="2" charset="2"/>
              <a:buNone/>
            </a:pPr>
            <a:r>
              <a:rPr lang="en-US">
                <a:solidFill>
                  <a:srgbClr val="990000"/>
                </a:solidFill>
              </a:rPr>
              <a:t>Sib(x,y) &lt;- Par(x,p) AND Par(y,p) AND x&lt;&gt;y</a:t>
            </a:r>
          </a:p>
          <a:p>
            <a:pPr>
              <a:buFont typeface="Monotype Sorts" pitchFamily="2" charset="2"/>
              <a:buNone/>
            </a:pPr>
            <a:r>
              <a:rPr lang="en-US">
                <a:solidFill>
                  <a:srgbClr val="990000"/>
                </a:solidFill>
              </a:rPr>
              <a:t>Cousin(x,y) &lt;- Sib(x,y)</a:t>
            </a:r>
          </a:p>
          <a:p>
            <a:pPr>
              <a:buFont typeface="Monotype Sorts" pitchFamily="2" charset="2"/>
              <a:buNone/>
            </a:pPr>
            <a:r>
              <a:rPr lang="en-US">
                <a:solidFill>
                  <a:srgbClr val="990000"/>
                </a:solidFill>
              </a:rPr>
              <a:t>Cousin(x,y) &lt;- Par(x,xp) AND Par(y,yp)</a:t>
            </a:r>
          </a:p>
          <a:p>
            <a:pPr>
              <a:buFont typeface="Monotype Sorts" pitchFamily="2" charset="2"/>
              <a:buNone/>
            </a:pPr>
            <a:r>
              <a:rPr lang="en-US">
                <a:solidFill>
                  <a:srgbClr val="990000"/>
                </a:solidFill>
              </a:rPr>
              <a:t>				AND Cousin(xp,yp)</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1E1F5ED0-8BAC-449F-AB28-E5F6683D0437}" type="slidenum">
              <a:rPr lang="en-US" sz="1400" smtClean="0">
                <a:latin typeface="Times New Roman" charset="0"/>
              </a:rPr>
              <a:pPr/>
              <a:t>28</a:t>
            </a:fld>
            <a:endParaRPr lang="en-US" sz="1400">
              <a:latin typeface="Times New Roman" charset="0"/>
            </a:endParaRPr>
          </a:p>
        </p:txBody>
      </p:sp>
      <p:sp>
        <p:nvSpPr>
          <p:cNvPr id="29699" name="Rectangle 2"/>
          <p:cNvSpPr>
            <a:spLocks noGrp="1" noChangeArrowheads="1"/>
          </p:cNvSpPr>
          <p:nvPr>
            <p:ph type="title"/>
          </p:nvPr>
        </p:nvSpPr>
        <p:spPr/>
        <p:txBody>
          <a:bodyPr/>
          <a:lstStyle/>
          <a:p>
            <a:r>
              <a:rPr lang="en-US"/>
              <a:t>Definition of Recursion</a:t>
            </a:r>
          </a:p>
        </p:txBody>
      </p:sp>
      <p:sp>
        <p:nvSpPr>
          <p:cNvPr id="29700" name="Rectangle 3"/>
          <p:cNvSpPr>
            <a:spLocks noGrp="1" noChangeArrowheads="1"/>
          </p:cNvSpPr>
          <p:nvPr>
            <p:ph type="body" idx="1"/>
          </p:nvPr>
        </p:nvSpPr>
        <p:spPr/>
        <p:txBody>
          <a:bodyPr/>
          <a:lstStyle/>
          <a:p>
            <a:r>
              <a:rPr lang="en-US"/>
              <a:t>Form a </a:t>
            </a:r>
            <a:r>
              <a:rPr lang="en-US" i="1">
                <a:solidFill>
                  <a:srgbClr val="FF0066"/>
                </a:solidFill>
              </a:rPr>
              <a:t>dependency graph</a:t>
            </a:r>
            <a:r>
              <a:rPr lang="en-US"/>
              <a:t>  whose nodes = IDB predicates.</a:t>
            </a:r>
          </a:p>
          <a:p>
            <a:r>
              <a:rPr lang="en-US"/>
              <a:t>Arc </a:t>
            </a:r>
            <a:r>
              <a:rPr lang="en-US" i="1"/>
              <a:t>X</a:t>
            </a:r>
            <a:r>
              <a:rPr lang="en-US"/>
              <a:t> -&gt;</a:t>
            </a:r>
            <a:r>
              <a:rPr lang="en-US" i="1"/>
              <a:t>Y</a:t>
            </a:r>
            <a:r>
              <a:rPr lang="en-US"/>
              <a:t>  if and only if there is a rule with </a:t>
            </a:r>
            <a:r>
              <a:rPr lang="en-US" i="1"/>
              <a:t>X</a:t>
            </a:r>
            <a:r>
              <a:rPr lang="en-US"/>
              <a:t>  in the head and </a:t>
            </a:r>
            <a:r>
              <a:rPr lang="en-US" i="1"/>
              <a:t>Y</a:t>
            </a:r>
            <a:r>
              <a:rPr lang="en-US"/>
              <a:t>  in the body.</a:t>
            </a:r>
          </a:p>
          <a:p>
            <a:r>
              <a:rPr lang="en-US"/>
              <a:t>Cycle = recursion; no cycle = no recursion.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4E2F6213-DD0B-417E-8D18-310F0D4C2D14}" type="slidenum">
              <a:rPr lang="en-US" sz="1400" smtClean="0">
                <a:latin typeface="Times New Roman" charset="0"/>
              </a:rPr>
              <a:pPr/>
              <a:t>29</a:t>
            </a:fld>
            <a:endParaRPr lang="en-US" sz="1400">
              <a:latin typeface="Times New Roman" charset="0"/>
            </a:endParaRPr>
          </a:p>
        </p:txBody>
      </p:sp>
      <p:sp>
        <p:nvSpPr>
          <p:cNvPr id="30723" name="Rectangle 2"/>
          <p:cNvSpPr>
            <a:spLocks noGrp="1" noChangeArrowheads="1"/>
          </p:cNvSpPr>
          <p:nvPr>
            <p:ph type="title"/>
          </p:nvPr>
        </p:nvSpPr>
        <p:spPr/>
        <p:txBody>
          <a:bodyPr/>
          <a:lstStyle/>
          <a:p>
            <a:r>
              <a:rPr lang="en-US">
                <a:solidFill>
                  <a:srgbClr val="33CC33"/>
                </a:solidFill>
              </a:rPr>
              <a:t>Example</a:t>
            </a:r>
            <a:r>
              <a:rPr lang="en-US"/>
              <a:t>: Dependency Graphs</a:t>
            </a:r>
          </a:p>
        </p:txBody>
      </p:sp>
      <p:sp>
        <p:nvSpPr>
          <p:cNvPr id="30724" name="AutoShape 5"/>
          <p:cNvSpPr>
            <a:spLocks noChangeArrowheads="1"/>
          </p:cNvSpPr>
          <p:nvPr/>
        </p:nvSpPr>
        <p:spPr bwMode="auto">
          <a:xfrm>
            <a:off x="2057400" y="2514600"/>
            <a:ext cx="914400" cy="60960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Cousin</a:t>
            </a:r>
          </a:p>
        </p:txBody>
      </p:sp>
      <p:cxnSp>
        <p:nvCxnSpPr>
          <p:cNvPr id="30725" name="AutoShape 7"/>
          <p:cNvCxnSpPr>
            <a:cxnSpLocks noChangeShapeType="1"/>
            <a:stCxn id="30724" idx="2"/>
            <a:endCxn id="30724" idx="0"/>
          </p:cNvCxnSpPr>
          <p:nvPr/>
        </p:nvCxnSpPr>
        <p:spPr bwMode="auto">
          <a:xfrm rot="5400000" flipH="1" flipV="1">
            <a:off x="2210594" y="2818606"/>
            <a:ext cx="609600" cy="1588"/>
          </a:xfrm>
          <a:prstGeom prst="curvedConnector5">
            <a:avLst>
              <a:gd name="adj1" fmla="val -37500"/>
              <a:gd name="adj2" fmla="val 43200000"/>
              <a:gd name="adj3" fmla="val 1375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26" name="AutoShape 8"/>
          <p:cNvSpPr>
            <a:spLocks noChangeArrowheads="1"/>
          </p:cNvSpPr>
          <p:nvPr/>
        </p:nvSpPr>
        <p:spPr bwMode="auto">
          <a:xfrm>
            <a:off x="2057400" y="3810000"/>
            <a:ext cx="914400" cy="53340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Sib</a:t>
            </a:r>
          </a:p>
        </p:txBody>
      </p:sp>
      <p:cxnSp>
        <p:nvCxnSpPr>
          <p:cNvPr id="30727" name="AutoShape 10"/>
          <p:cNvCxnSpPr>
            <a:cxnSpLocks noChangeShapeType="1"/>
            <a:stCxn id="30724" idx="2"/>
            <a:endCxn id="30726" idx="0"/>
          </p:cNvCxnSpPr>
          <p:nvPr/>
        </p:nvCxnSpPr>
        <p:spPr bwMode="auto">
          <a:xfrm>
            <a:off x="2514600" y="3124200"/>
            <a:ext cx="0" cy="685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28" name="AutoShape 11"/>
          <p:cNvSpPr>
            <a:spLocks noChangeArrowheads="1"/>
          </p:cNvSpPr>
          <p:nvPr/>
        </p:nvSpPr>
        <p:spPr bwMode="auto">
          <a:xfrm>
            <a:off x="5410200" y="2514600"/>
            <a:ext cx="1143000" cy="609600"/>
          </a:xfrm>
          <a:prstGeom prst="flowChartAlternateProcess">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Answer</a:t>
            </a:r>
          </a:p>
        </p:txBody>
      </p:sp>
      <p:sp>
        <p:nvSpPr>
          <p:cNvPr id="30729" name="AutoShape 12"/>
          <p:cNvSpPr>
            <a:spLocks noChangeArrowheads="1"/>
          </p:cNvSpPr>
          <p:nvPr/>
        </p:nvSpPr>
        <p:spPr bwMode="auto">
          <a:xfrm>
            <a:off x="5410200" y="3810000"/>
            <a:ext cx="1143000" cy="609600"/>
          </a:xfrm>
          <a:prstGeom prst="flowChartAlternateProcess">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JoeSells</a:t>
            </a:r>
          </a:p>
        </p:txBody>
      </p:sp>
      <p:cxnSp>
        <p:nvCxnSpPr>
          <p:cNvPr id="30730" name="AutoShape 15"/>
          <p:cNvCxnSpPr>
            <a:cxnSpLocks noChangeShapeType="1"/>
            <a:stCxn id="30728" idx="2"/>
            <a:endCxn id="30729" idx="0"/>
          </p:cNvCxnSpPr>
          <p:nvPr/>
        </p:nvCxnSpPr>
        <p:spPr bwMode="auto">
          <a:xfrm>
            <a:off x="5981700" y="3124200"/>
            <a:ext cx="0" cy="685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31" name="Text Box 16"/>
          <p:cNvSpPr txBox="1">
            <a:spLocks noChangeArrowheads="1"/>
          </p:cNvSpPr>
          <p:nvPr/>
        </p:nvSpPr>
        <p:spPr bwMode="auto">
          <a:xfrm>
            <a:off x="1828800" y="4800600"/>
            <a:ext cx="5151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r>
              <a:rPr lang="en-US" sz="2400"/>
              <a:t>Recursive		     Nonrecursive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3E870C15-E8A2-45BF-BB99-3C8614ACFA3D}" type="slidenum">
              <a:rPr lang="en-US" sz="1400" smtClean="0">
                <a:latin typeface="Times New Roman" charset="0"/>
              </a:rPr>
              <a:pPr/>
              <a:t>3</a:t>
            </a:fld>
            <a:endParaRPr lang="en-US" sz="1400">
              <a:latin typeface="Times New Roman" charset="0"/>
            </a:endParaRPr>
          </a:p>
        </p:txBody>
      </p:sp>
      <p:sp>
        <p:nvSpPr>
          <p:cNvPr id="4099" name="Rectangle 2"/>
          <p:cNvSpPr>
            <a:spLocks noGrp="1" noChangeArrowheads="1"/>
          </p:cNvSpPr>
          <p:nvPr>
            <p:ph type="title"/>
          </p:nvPr>
        </p:nvSpPr>
        <p:spPr>
          <a:xfrm>
            <a:off x="0" y="609600"/>
            <a:ext cx="9144000" cy="1143000"/>
          </a:xfrm>
        </p:spPr>
        <p:txBody>
          <a:bodyPr/>
          <a:lstStyle/>
          <a:p>
            <a:r>
              <a:rPr lang="en-US">
                <a:solidFill>
                  <a:srgbClr val="33CC33"/>
                </a:solidFill>
              </a:rPr>
              <a:t>Example</a:t>
            </a:r>
            <a:r>
              <a:rPr lang="en-US"/>
              <a:t>: Enterprise Integration</a:t>
            </a:r>
          </a:p>
        </p:txBody>
      </p:sp>
      <p:sp>
        <p:nvSpPr>
          <p:cNvPr id="4100" name="Rectangle 3"/>
          <p:cNvSpPr>
            <a:spLocks noGrp="1" noChangeArrowheads="1"/>
          </p:cNvSpPr>
          <p:nvPr>
            <p:ph type="body" idx="1"/>
          </p:nvPr>
        </p:nvSpPr>
        <p:spPr/>
        <p:txBody>
          <a:bodyPr/>
          <a:lstStyle/>
          <a:p>
            <a:r>
              <a:rPr lang="en-US">
                <a:solidFill>
                  <a:schemeClr val="accent2"/>
                </a:solidFill>
              </a:rPr>
              <a:t>Goal</a:t>
            </a:r>
            <a:r>
              <a:rPr lang="en-US"/>
              <a:t>: integrated view of the menus at many bars </a:t>
            </a:r>
            <a:r>
              <a:rPr lang="en-US">
                <a:solidFill>
                  <a:srgbClr val="CC00CC"/>
                </a:solidFill>
              </a:rPr>
              <a:t>Sells(bar, beer, price)</a:t>
            </a:r>
            <a:r>
              <a:rPr lang="en-US"/>
              <a:t>.</a:t>
            </a:r>
          </a:p>
          <a:p>
            <a:r>
              <a:rPr lang="en-US"/>
              <a:t>Joe has data </a:t>
            </a:r>
            <a:r>
              <a:rPr lang="en-US">
                <a:solidFill>
                  <a:srgbClr val="CC00CC"/>
                </a:solidFill>
              </a:rPr>
              <a:t>JoeMenu(beer, price)</a:t>
            </a:r>
            <a:r>
              <a:rPr lang="en-US"/>
              <a:t>.</a:t>
            </a:r>
          </a:p>
          <a:p>
            <a:r>
              <a:rPr lang="en-US">
                <a:solidFill>
                  <a:schemeClr val="accent2"/>
                </a:solidFill>
              </a:rPr>
              <a:t>Approach 1</a:t>
            </a:r>
            <a:r>
              <a:rPr lang="en-US"/>
              <a:t>: Describe </a:t>
            </a:r>
            <a:r>
              <a:rPr lang="en-US">
                <a:solidFill>
                  <a:srgbClr val="CC00CC"/>
                </a:solidFill>
              </a:rPr>
              <a:t>Sells</a:t>
            </a:r>
            <a:r>
              <a:rPr lang="en-US"/>
              <a:t> in terms of </a:t>
            </a:r>
            <a:r>
              <a:rPr lang="en-US">
                <a:solidFill>
                  <a:srgbClr val="CC00CC"/>
                </a:solidFill>
              </a:rPr>
              <a:t>JoeMenu</a:t>
            </a:r>
            <a:r>
              <a:rPr lang="en-US"/>
              <a:t> and other local data sources.</a:t>
            </a:r>
          </a:p>
          <a:p>
            <a:pPr>
              <a:buFont typeface="Monotype Sorts" pitchFamily="2" charset="2"/>
              <a:buNone/>
            </a:pPr>
            <a:r>
              <a:rPr lang="en-US">
                <a:solidFill>
                  <a:srgbClr val="990000"/>
                </a:solidFill>
              </a:rPr>
              <a:t>Sells(’Joe’’s Bar’, b, p) &lt;- JoeMenu(b, 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964F4113-6E15-49E2-95EC-1697294C494A}" type="slidenum">
              <a:rPr lang="en-US" sz="1400" smtClean="0">
                <a:latin typeface="Times New Roman" charset="0"/>
              </a:rPr>
              <a:pPr/>
              <a:t>30</a:t>
            </a:fld>
            <a:endParaRPr lang="en-US" sz="1400">
              <a:latin typeface="Times New Roman" charset="0"/>
            </a:endParaRPr>
          </a:p>
        </p:txBody>
      </p:sp>
      <p:sp>
        <p:nvSpPr>
          <p:cNvPr id="31747" name="Rectangle 2"/>
          <p:cNvSpPr>
            <a:spLocks noGrp="1" noChangeArrowheads="1"/>
          </p:cNvSpPr>
          <p:nvPr>
            <p:ph type="title"/>
          </p:nvPr>
        </p:nvSpPr>
        <p:spPr/>
        <p:txBody>
          <a:bodyPr/>
          <a:lstStyle/>
          <a:p>
            <a:r>
              <a:rPr lang="en-US"/>
              <a:t>Evaluating Recursive Rules</a:t>
            </a:r>
          </a:p>
        </p:txBody>
      </p:sp>
      <p:sp>
        <p:nvSpPr>
          <p:cNvPr id="34819" name="Rectangle 3"/>
          <p:cNvSpPr>
            <a:spLocks noGrp="1" noChangeArrowheads="1"/>
          </p:cNvSpPr>
          <p:nvPr>
            <p:ph type="body" idx="1"/>
          </p:nvPr>
        </p:nvSpPr>
        <p:spPr>
          <a:xfrm>
            <a:off x="685800" y="1981200"/>
            <a:ext cx="7924800" cy="4114800"/>
          </a:xfrm>
        </p:spPr>
        <p:txBody>
          <a:bodyPr/>
          <a:lstStyle/>
          <a:p>
            <a:pPr marL="609600" indent="-609600"/>
            <a:r>
              <a:rPr lang="en-US"/>
              <a:t>The following works when there is no negation:</a:t>
            </a:r>
          </a:p>
          <a:p>
            <a:pPr marL="990600" lvl="1" indent="-533400">
              <a:buFont typeface="Monotype Sorts" pitchFamily="2" charset="2"/>
              <a:buAutoNum type="arabicPeriod"/>
            </a:pPr>
            <a:r>
              <a:rPr lang="en-US"/>
              <a:t>Start by assuming all IDB relations are empty.</a:t>
            </a:r>
          </a:p>
          <a:p>
            <a:pPr marL="990600" lvl="1" indent="-533400">
              <a:buFont typeface="Monotype Sorts" pitchFamily="2" charset="2"/>
              <a:buAutoNum type="arabicPeriod"/>
            </a:pPr>
            <a:r>
              <a:rPr lang="en-US"/>
              <a:t>Repeatedly evaluate the rules using the EDB and the previous IDB, to get a new IDB.</a:t>
            </a:r>
          </a:p>
          <a:p>
            <a:pPr marL="990600" lvl="1" indent="-533400">
              <a:buFont typeface="Monotype Sorts" pitchFamily="2" charset="2"/>
              <a:buAutoNum type="arabicPeriod"/>
            </a:pPr>
            <a:r>
              <a:rPr lang="en-US"/>
              <a:t>End when no change to IDB.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EFBAE8E7-1A12-413E-BCD3-6F03DF2D7B83}" type="slidenum">
              <a:rPr lang="en-US" sz="1400" smtClean="0">
                <a:latin typeface="Times New Roman" charset="0"/>
              </a:rPr>
              <a:pPr/>
              <a:t>31</a:t>
            </a:fld>
            <a:endParaRPr lang="en-US" sz="1400">
              <a:latin typeface="Times New Roman" charset="0"/>
            </a:endParaRPr>
          </a:p>
        </p:txBody>
      </p:sp>
      <p:sp>
        <p:nvSpPr>
          <p:cNvPr id="32771" name="Rectangle 2"/>
          <p:cNvSpPr>
            <a:spLocks noGrp="1" noChangeArrowheads="1"/>
          </p:cNvSpPr>
          <p:nvPr>
            <p:ph type="title"/>
          </p:nvPr>
        </p:nvSpPr>
        <p:spPr>
          <a:xfrm>
            <a:off x="0" y="609600"/>
            <a:ext cx="9144000" cy="1143000"/>
          </a:xfrm>
        </p:spPr>
        <p:txBody>
          <a:bodyPr/>
          <a:lstStyle/>
          <a:p>
            <a:r>
              <a:rPr lang="en-US"/>
              <a:t>The “Naïve” Evaluation Algorithm</a:t>
            </a:r>
          </a:p>
        </p:txBody>
      </p:sp>
      <p:sp>
        <p:nvSpPr>
          <p:cNvPr id="32772" name="AutoShape 3"/>
          <p:cNvSpPr>
            <a:spLocks noChangeArrowheads="1"/>
          </p:cNvSpPr>
          <p:nvPr/>
        </p:nvSpPr>
        <p:spPr bwMode="auto">
          <a:xfrm>
            <a:off x="3505200" y="2362200"/>
            <a:ext cx="1295400" cy="914400"/>
          </a:xfrm>
          <a:prstGeom prst="flowChartProcess">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Start:</a:t>
            </a:r>
          </a:p>
          <a:p>
            <a:pPr algn="ctr"/>
            <a:r>
              <a:rPr lang="en-US" sz="2400"/>
              <a:t>IDB = 0</a:t>
            </a:r>
          </a:p>
        </p:txBody>
      </p:sp>
      <p:sp>
        <p:nvSpPr>
          <p:cNvPr id="32773" name="AutoShape 4"/>
          <p:cNvSpPr>
            <a:spLocks noChangeArrowheads="1"/>
          </p:cNvSpPr>
          <p:nvPr/>
        </p:nvSpPr>
        <p:spPr bwMode="auto">
          <a:xfrm>
            <a:off x="3200400" y="3886200"/>
            <a:ext cx="1905000" cy="914400"/>
          </a:xfrm>
          <a:prstGeom prst="flowChartProcess">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Apply rules</a:t>
            </a:r>
          </a:p>
          <a:p>
            <a:pPr algn="ctr"/>
            <a:r>
              <a:rPr lang="en-US" sz="2400"/>
              <a:t>to IDB, EDB</a:t>
            </a:r>
          </a:p>
        </p:txBody>
      </p:sp>
      <p:sp>
        <p:nvSpPr>
          <p:cNvPr id="32774" name="Line 6"/>
          <p:cNvSpPr>
            <a:spLocks noChangeShapeType="1"/>
          </p:cNvSpPr>
          <p:nvPr/>
        </p:nvSpPr>
        <p:spPr bwMode="auto">
          <a:xfrm flipH="1">
            <a:off x="4495800" y="2895600"/>
            <a:ext cx="228600" cy="22860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5" name="AutoShape 8"/>
          <p:cNvSpPr>
            <a:spLocks noChangeArrowheads="1"/>
          </p:cNvSpPr>
          <p:nvPr/>
        </p:nvSpPr>
        <p:spPr bwMode="auto">
          <a:xfrm>
            <a:off x="3048000" y="5334000"/>
            <a:ext cx="2209800" cy="1066800"/>
          </a:xfrm>
          <a:prstGeom prst="flowChartDecision">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Change</a:t>
            </a:r>
          </a:p>
          <a:p>
            <a:pPr algn="ctr"/>
            <a:r>
              <a:rPr lang="en-US" sz="2400"/>
              <a:t>to IDB?</a:t>
            </a:r>
          </a:p>
        </p:txBody>
      </p:sp>
      <p:cxnSp>
        <p:nvCxnSpPr>
          <p:cNvPr id="32776" name="AutoShape 10"/>
          <p:cNvCxnSpPr>
            <a:cxnSpLocks noChangeShapeType="1"/>
            <a:stCxn id="32772" idx="2"/>
            <a:endCxn id="32773" idx="0"/>
          </p:cNvCxnSpPr>
          <p:nvPr/>
        </p:nvCxnSpPr>
        <p:spPr bwMode="auto">
          <a:xfrm>
            <a:off x="4152900" y="3276600"/>
            <a:ext cx="0"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77" name="AutoShape 11"/>
          <p:cNvCxnSpPr>
            <a:cxnSpLocks noChangeShapeType="1"/>
            <a:stCxn id="32773" idx="2"/>
            <a:endCxn id="32775" idx="0"/>
          </p:cNvCxnSpPr>
          <p:nvPr/>
        </p:nvCxnSpPr>
        <p:spPr bwMode="auto">
          <a:xfrm>
            <a:off x="4152900" y="4800600"/>
            <a:ext cx="0" cy="533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78" name="AutoShape 12"/>
          <p:cNvCxnSpPr>
            <a:cxnSpLocks noChangeShapeType="1"/>
            <a:stCxn id="32775" idx="1"/>
            <a:endCxn id="32773" idx="1"/>
          </p:cNvCxnSpPr>
          <p:nvPr/>
        </p:nvCxnSpPr>
        <p:spPr bwMode="auto">
          <a:xfrm rot="10800000" flipH="1">
            <a:off x="3048000" y="4343400"/>
            <a:ext cx="152400" cy="1524000"/>
          </a:xfrm>
          <a:prstGeom prst="curvedConnector3">
            <a:avLst>
              <a:gd name="adj1" fmla="val -1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779" name="Line 13"/>
          <p:cNvSpPr>
            <a:spLocks noChangeShapeType="1"/>
          </p:cNvSpPr>
          <p:nvPr/>
        </p:nvSpPr>
        <p:spPr bwMode="auto">
          <a:xfrm>
            <a:off x="5257800" y="58674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0" name="Text Box 14"/>
          <p:cNvSpPr txBox="1">
            <a:spLocks noChangeArrowheads="1"/>
          </p:cNvSpPr>
          <p:nvPr/>
        </p:nvSpPr>
        <p:spPr bwMode="auto">
          <a:xfrm>
            <a:off x="5318125" y="5291138"/>
            <a:ext cx="519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r>
              <a:rPr lang="en-US" sz="2400"/>
              <a:t>no</a:t>
            </a:r>
          </a:p>
        </p:txBody>
      </p:sp>
      <p:sp>
        <p:nvSpPr>
          <p:cNvPr id="32781" name="Text Box 15"/>
          <p:cNvSpPr txBox="1">
            <a:spLocks noChangeArrowheads="1"/>
          </p:cNvSpPr>
          <p:nvPr/>
        </p:nvSpPr>
        <p:spPr bwMode="auto">
          <a:xfrm>
            <a:off x="2057400" y="5334000"/>
            <a:ext cx="633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r>
              <a:rPr lang="en-US" sz="2400"/>
              <a:t>yes</a:t>
            </a:r>
          </a:p>
        </p:txBody>
      </p:sp>
      <p:sp>
        <p:nvSpPr>
          <p:cNvPr id="32782" name="Text Box 16"/>
          <p:cNvSpPr txBox="1">
            <a:spLocks noChangeArrowheads="1"/>
          </p:cNvSpPr>
          <p:nvPr/>
        </p:nvSpPr>
        <p:spPr bwMode="auto">
          <a:xfrm>
            <a:off x="6248400" y="5638800"/>
            <a:ext cx="847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r>
              <a:rPr lang="en-US" sz="2400"/>
              <a:t>done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5653909C-0BD6-4BC5-90EC-3585E7EE60CF}" type="slidenum">
              <a:rPr lang="en-US" sz="1400" smtClean="0">
                <a:latin typeface="Times New Roman" charset="0"/>
              </a:rPr>
              <a:pPr/>
              <a:t>32</a:t>
            </a:fld>
            <a:endParaRPr lang="en-US" sz="1400">
              <a:latin typeface="Times New Roman" charset="0"/>
            </a:endParaRPr>
          </a:p>
        </p:txBody>
      </p:sp>
      <p:sp>
        <p:nvSpPr>
          <p:cNvPr id="33795" name="Rectangle 2"/>
          <p:cNvSpPr>
            <a:spLocks noGrp="1" noChangeArrowheads="1"/>
          </p:cNvSpPr>
          <p:nvPr>
            <p:ph type="title"/>
          </p:nvPr>
        </p:nvSpPr>
        <p:spPr/>
        <p:txBody>
          <a:bodyPr/>
          <a:lstStyle/>
          <a:p>
            <a:r>
              <a:rPr lang="en-US"/>
              <a:t>Seminaive Evaluation</a:t>
            </a:r>
          </a:p>
        </p:txBody>
      </p:sp>
      <p:sp>
        <p:nvSpPr>
          <p:cNvPr id="33796" name="Rectangle 3"/>
          <p:cNvSpPr>
            <a:spLocks noGrp="1" noChangeArrowheads="1"/>
          </p:cNvSpPr>
          <p:nvPr>
            <p:ph type="body" idx="1"/>
          </p:nvPr>
        </p:nvSpPr>
        <p:spPr/>
        <p:txBody>
          <a:bodyPr/>
          <a:lstStyle/>
          <a:p>
            <a:r>
              <a:rPr lang="en-US"/>
              <a:t>Since the EDB never changes, on each round we only get new IDB tuples if we use at least one IDB tuple that was obtained on the previous round.</a:t>
            </a:r>
          </a:p>
          <a:p>
            <a:r>
              <a:rPr lang="en-US"/>
              <a:t>Saves work; lets us avoid rediscovering </a:t>
            </a:r>
            <a:r>
              <a:rPr lang="en-US" i="1"/>
              <a:t>most</a:t>
            </a:r>
            <a:r>
              <a:rPr lang="en-US"/>
              <a:t>  known facts.</a:t>
            </a:r>
          </a:p>
          <a:p>
            <a:pPr lvl="1"/>
            <a:r>
              <a:rPr lang="en-US"/>
              <a:t>A fact could still be derived in a second way.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C0B29A0D-5F79-4662-9965-742F2E5913EE}" type="slidenum">
              <a:rPr lang="en-US" sz="1400" smtClean="0">
                <a:latin typeface="Times New Roman" charset="0"/>
              </a:rPr>
              <a:pPr/>
              <a:t>33</a:t>
            </a:fld>
            <a:endParaRPr lang="en-US" sz="1400">
              <a:latin typeface="Times New Roman" charset="0"/>
            </a:endParaRPr>
          </a:p>
        </p:txBody>
      </p:sp>
      <p:sp>
        <p:nvSpPr>
          <p:cNvPr id="34819" name="Rectangle 2"/>
          <p:cNvSpPr>
            <a:spLocks noGrp="1" noChangeArrowheads="1"/>
          </p:cNvSpPr>
          <p:nvPr>
            <p:ph type="title"/>
          </p:nvPr>
        </p:nvSpPr>
        <p:spPr/>
        <p:txBody>
          <a:bodyPr/>
          <a:lstStyle/>
          <a:p>
            <a:r>
              <a:rPr lang="en-US">
                <a:solidFill>
                  <a:srgbClr val="33CC33"/>
                </a:solidFill>
              </a:rPr>
              <a:t>Example</a:t>
            </a:r>
            <a:r>
              <a:rPr lang="en-US"/>
              <a:t>: Evaluation of Cousin</a:t>
            </a:r>
          </a:p>
        </p:txBody>
      </p:sp>
      <p:sp>
        <p:nvSpPr>
          <p:cNvPr id="34820" name="Rectangle 3"/>
          <p:cNvSpPr>
            <a:spLocks noGrp="1" noChangeArrowheads="1"/>
          </p:cNvSpPr>
          <p:nvPr>
            <p:ph type="body" idx="1"/>
          </p:nvPr>
        </p:nvSpPr>
        <p:spPr/>
        <p:txBody>
          <a:bodyPr/>
          <a:lstStyle/>
          <a:p>
            <a:r>
              <a:rPr lang="en-US" sz="2800"/>
              <a:t>We’ll proceed in rounds to infer Sib facts (red) and Cousin facts (green).</a:t>
            </a:r>
          </a:p>
          <a:p>
            <a:r>
              <a:rPr lang="en-US" sz="2800"/>
              <a:t>Remember the rules:</a:t>
            </a:r>
          </a:p>
          <a:p>
            <a:pPr>
              <a:buFont typeface="Monotype Sorts" pitchFamily="2" charset="2"/>
              <a:buNone/>
            </a:pPr>
            <a:endParaRPr lang="en-US" sz="2800"/>
          </a:p>
          <a:p>
            <a:pPr>
              <a:buFont typeface="Monotype Sorts" pitchFamily="2" charset="2"/>
              <a:buNone/>
            </a:pPr>
            <a:r>
              <a:rPr lang="en-US" sz="2800">
                <a:solidFill>
                  <a:srgbClr val="990000"/>
                </a:solidFill>
              </a:rPr>
              <a:t>Sib(x,y) &lt;- Par(x,p) AND Par(y,p) AND x&lt;&gt;y</a:t>
            </a:r>
          </a:p>
          <a:p>
            <a:pPr>
              <a:buFont typeface="Monotype Sorts" pitchFamily="2" charset="2"/>
              <a:buNone/>
            </a:pPr>
            <a:r>
              <a:rPr lang="en-US" sz="2800">
                <a:solidFill>
                  <a:srgbClr val="990000"/>
                </a:solidFill>
              </a:rPr>
              <a:t>Cousin(x,y) &lt;- Sib(x,y)</a:t>
            </a:r>
          </a:p>
          <a:p>
            <a:pPr>
              <a:buFont typeface="Monotype Sorts" pitchFamily="2" charset="2"/>
              <a:buNone/>
            </a:pPr>
            <a:r>
              <a:rPr lang="en-US" sz="2800">
                <a:solidFill>
                  <a:srgbClr val="990000"/>
                </a:solidFill>
              </a:rPr>
              <a:t>Cousin(x,y) &lt;- Par(x,xp) AND Par(y,yp)</a:t>
            </a:r>
          </a:p>
          <a:p>
            <a:pPr>
              <a:buFont typeface="Monotype Sorts" pitchFamily="2" charset="2"/>
              <a:buNone/>
            </a:pPr>
            <a:r>
              <a:rPr lang="en-US" sz="2800">
                <a:solidFill>
                  <a:srgbClr val="990000"/>
                </a:solidFill>
              </a:rPr>
              <a:t>				AND Cousin(xp,yp)</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DC1AA935-0DBA-46B3-95D6-A4371D4DDF0D}" type="slidenum">
              <a:rPr lang="en-US" sz="1400" smtClean="0">
                <a:latin typeface="Times New Roman" charset="0"/>
              </a:rPr>
              <a:pPr/>
              <a:t>34</a:t>
            </a:fld>
            <a:endParaRPr lang="en-US" sz="1400">
              <a:latin typeface="Times New Roman" charset="0"/>
            </a:endParaRPr>
          </a:p>
        </p:txBody>
      </p:sp>
      <p:sp>
        <p:nvSpPr>
          <p:cNvPr id="35843" name="Rectangle 2"/>
          <p:cNvSpPr>
            <a:spLocks noGrp="1" noChangeArrowheads="1"/>
          </p:cNvSpPr>
          <p:nvPr>
            <p:ph type="title"/>
          </p:nvPr>
        </p:nvSpPr>
        <p:spPr>
          <a:xfrm>
            <a:off x="685800" y="152400"/>
            <a:ext cx="7772400" cy="1143000"/>
          </a:xfrm>
        </p:spPr>
        <p:txBody>
          <a:bodyPr/>
          <a:lstStyle/>
          <a:p>
            <a:r>
              <a:rPr lang="en-US"/>
              <a:t>Par Data: Parent Above Child</a:t>
            </a:r>
          </a:p>
        </p:txBody>
      </p:sp>
      <p:sp>
        <p:nvSpPr>
          <p:cNvPr id="35844" name="Text Box 3"/>
          <p:cNvSpPr txBox="1">
            <a:spLocks noChangeArrowheads="1"/>
          </p:cNvSpPr>
          <p:nvPr/>
        </p:nvSpPr>
        <p:spPr bwMode="auto">
          <a:xfrm>
            <a:off x="1600200" y="1981200"/>
            <a:ext cx="583882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r>
              <a:rPr lang="en-US" sz="2400"/>
              <a:t>		a				d</a:t>
            </a:r>
          </a:p>
          <a:p>
            <a:endParaRPr lang="en-US" sz="2400"/>
          </a:p>
          <a:p>
            <a:endParaRPr lang="en-US" sz="2400"/>
          </a:p>
          <a:p>
            <a:r>
              <a:rPr lang="en-US" sz="2400"/>
              <a:t>	b		c			e</a:t>
            </a:r>
          </a:p>
          <a:p>
            <a:endParaRPr lang="en-US" sz="2400"/>
          </a:p>
          <a:p>
            <a:endParaRPr lang="en-US" sz="2400"/>
          </a:p>
          <a:p>
            <a:r>
              <a:rPr lang="en-US" sz="2400"/>
              <a:t>	f		g		h</a:t>
            </a:r>
          </a:p>
          <a:p>
            <a:endParaRPr lang="en-US" sz="2400"/>
          </a:p>
          <a:p>
            <a:endParaRPr lang="en-US" sz="2400"/>
          </a:p>
          <a:p>
            <a:r>
              <a:rPr lang="en-US" sz="2400"/>
              <a:t>j		k				i</a:t>
            </a:r>
          </a:p>
        </p:txBody>
      </p:sp>
      <p:sp>
        <p:nvSpPr>
          <p:cNvPr id="35845" name="Line 4"/>
          <p:cNvSpPr>
            <a:spLocks noChangeShapeType="1"/>
          </p:cNvSpPr>
          <p:nvPr/>
        </p:nvSpPr>
        <p:spPr bwMode="auto">
          <a:xfrm flipH="1">
            <a:off x="2667000" y="2362200"/>
            <a:ext cx="762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6" name="Line 5"/>
          <p:cNvSpPr>
            <a:spLocks noChangeShapeType="1"/>
          </p:cNvSpPr>
          <p:nvPr/>
        </p:nvSpPr>
        <p:spPr bwMode="auto">
          <a:xfrm>
            <a:off x="3733800" y="2362200"/>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7" name="Line 6"/>
          <p:cNvSpPr>
            <a:spLocks noChangeShapeType="1"/>
          </p:cNvSpPr>
          <p:nvPr/>
        </p:nvSpPr>
        <p:spPr bwMode="auto">
          <a:xfrm>
            <a:off x="7239000" y="2438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8" name="Line 7"/>
          <p:cNvSpPr>
            <a:spLocks noChangeShapeType="1"/>
          </p:cNvSpPr>
          <p:nvPr/>
        </p:nvSpPr>
        <p:spPr bwMode="auto">
          <a:xfrm flipH="1">
            <a:off x="4572000" y="2438400"/>
            <a:ext cx="2514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9" name="Line 8"/>
          <p:cNvSpPr>
            <a:spLocks noChangeShapeType="1"/>
          </p:cNvSpPr>
          <p:nvPr/>
        </p:nvSpPr>
        <p:spPr bwMode="auto">
          <a:xfrm>
            <a:off x="2667000" y="3505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0" name="Line 9"/>
          <p:cNvSpPr>
            <a:spLocks noChangeShapeType="1"/>
          </p:cNvSpPr>
          <p:nvPr/>
        </p:nvSpPr>
        <p:spPr bwMode="auto">
          <a:xfrm>
            <a:off x="4495800" y="3505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1" name="Line 10"/>
          <p:cNvSpPr>
            <a:spLocks noChangeShapeType="1"/>
          </p:cNvSpPr>
          <p:nvPr/>
        </p:nvSpPr>
        <p:spPr bwMode="auto">
          <a:xfrm>
            <a:off x="4724400" y="3505200"/>
            <a:ext cx="1447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2" name="Line 11"/>
          <p:cNvSpPr>
            <a:spLocks noChangeShapeType="1"/>
          </p:cNvSpPr>
          <p:nvPr/>
        </p:nvSpPr>
        <p:spPr bwMode="auto">
          <a:xfrm flipH="1">
            <a:off x="1752600" y="4572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3" name="Line 12"/>
          <p:cNvSpPr>
            <a:spLocks noChangeShapeType="1"/>
          </p:cNvSpPr>
          <p:nvPr/>
        </p:nvSpPr>
        <p:spPr bwMode="auto">
          <a:xfrm>
            <a:off x="2743200" y="4572000"/>
            <a:ext cx="762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4" name="Line 13"/>
          <p:cNvSpPr>
            <a:spLocks noChangeShapeType="1"/>
          </p:cNvSpPr>
          <p:nvPr/>
        </p:nvSpPr>
        <p:spPr bwMode="auto">
          <a:xfrm flipH="1">
            <a:off x="3657600" y="4648200"/>
            <a:ext cx="838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5" name="Line 14"/>
          <p:cNvSpPr>
            <a:spLocks noChangeShapeType="1"/>
          </p:cNvSpPr>
          <p:nvPr/>
        </p:nvSpPr>
        <p:spPr bwMode="auto">
          <a:xfrm>
            <a:off x="6324600" y="46482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6" name="Line 15"/>
          <p:cNvSpPr>
            <a:spLocks noChangeShapeType="1"/>
          </p:cNvSpPr>
          <p:nvPr/>
        </p:nvSpPr>
        <p:spPr bwMode="auto">
          <a:xfrm>
            <a:off x="7239000" y="3505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7943" name="Group 55"/>
          <p:cNvGrpSpPr>
            <a:grpSpLocks/>
          </p:cNvGrpSpPr>
          <p:nvPr/>
        </p:nvGrpSpPr>
        <p:grpSpPr bwMode="auto">
          <a:xfrm>
            <a:off x="0" y="2971800"/>
            <a:ext cx="7086600" cy="2438400"/>
            <a:chOff x="0" y="1872"/>
            <a:chExt cx="4464" cy="1536"/>
          </a:xfrm>
        </p:grpSpPr>
        <p:sp>
          <p:nvSpPr>
            <p:cNvPr id="35876" name="Line 16"/>
            <p:cNvSpPr>
              <a:spLocks noChangeShapeType="1"/>
            </p:cNvSpPr>
            <p:nvPr/>
          </p:nvSpPr>
          <p:spPr bwMode="auto">
            <a:xfrm>
              <a:off x="1776" y="2064"/>
              <a:ext cx="912" cy="0"/>
            </a:xfrm>
            <a:prstGeom prst="line">
              <a:avLst/>
            </a:prstGeom>
            <a:noFill/>
            <a:ln w="952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77" name="Line 17"/>
            <p:cNvSpPr>
              <a:spLocks noChangeShapeType="1"/>
            </p:cNvSpPr>
            <p:nvPr/>
          </p:nvSpPr>
          <p:spPr bwMode="auto">
            <a:xfrm>
              <a:off x="2928" y="2064"/>
              <a:ext cx="1536" cy="0"/>
            </a:xfrm>
            <a:prstGeom prst="line">
              <a:avLst/>
            </a:prstGeom>
            <a:noFill/>
            <a:ln w="952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78" name="Line 18"/>
            <p:cNvSpPr>
              <a:spLocks noChangeShapeType="1"/>
            </p:cNvSpPr>
            <p:nvPr/>
          </p:nvSpPr>
          <p:spPr bwMode="auto">
            <a:xfrm>
              <a:off x="1152" y="3408"/>
              <a:ext cx="960" cy="0"/>
            </a:xfrm>
            <a:prstGeom prst="line">
              <a:avLst/>
            </a:prstGeom>
            <a:noFill/>
            <a:ln w="952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79" name="Line 19"/>
            <p:cNvSpPr>
              <a:spLocks noChangeShapeType="1"/>
            </p:cNvSpPr>
            <p:nvPr/>
          </p:nvSpPr>
          <p:spPr bwMode="auto">
            <a:xfrm>
              <a:off x="2928" y="2736"/>
              <a:ext cx="912" cy="0"/>
            </a:xfrm>
            <a:prstGeom prst="line">
              <a:avLst/>
            </a:prstGeom>
            <a:noFill/>
            <a:ln w="952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80" name="Text Box 20"/>
            <p:cNvSpPr txBox="1">
              <a:spLocks noChangeArrowheads="1"/>
            </p:cNvSpPr>
            <p:nvPr/>
          </p:nvSpPr>
          <p:spPr bwMode="auto">
            <a:xfrm>
              <a:off x="0" y="1872"/>
              <a:ext cx="7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CC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r>
                <a:rPr lang="en-US"/>
                <a:t>Round 1</a:t>
              </a:r>
            </a:p>
          </p:txBody>
        </p:sp>
      </p:grpSp>
      <p:grpSp>
        <p:nvGrpSpPr>
          <p:cNvPr id="37918" name="Group 30"/>
          <p:cNvGrpSpPr>
            <a:grpSpLocks/>
          </p:cNvGrpSpPr>
          <p:nvPr/>
        </p:nvGrpSpPr>
        <p:grpSpPr bwMode="auto">
          <a:xfrm>
            <a:off x="0" y="3352800"/>
            <a:ext cx="7086600" cy="2133600"/>
            <a:chOff x="0" y="2112"/>
            <a:chExt cx="4464" cy="1344"/>
          </a:xfrm>
        </p:grpSpPr>
        <p:sp>
          <p:nvSpPr>
            <p:cNvPr id="35871" name="Text Box 21"/>
            <p:cNvSpPr txBox="1">
              <a:spLocks noChangeArrowheads="1"/>
            </p:cNvSpPr>
            <p:nvPr/>
          </p:nvSpPr>
          <p:spPr bwMode="auto">
            <a:xfrm>
              <a:off x="0" y="2160"/>
              <a:ext cx="7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r>
                <a:rPr lang="en-US"/>
                <a:t>Round 2</a:t>
              </a:r>
            </a:p>
          </p:txBody>
        </p:sp>
        <p:sp>
          <p:nvSpPr>
            <p:cNvPr id="35872" name="Line 26"/>
            <p:cNvSpPr>
              <a:spLocks noChangeShapeType="1"/>
            </p:cNvSpPr>
            <p:nvPr/>
          </p:nvSpPr>
          <p:spPr bwMode="auto">
            <a:xfrm>
              <a:off x="1776" y="2112"/>
              <a:ext cx="912" cy="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73" name="Line 27"/>
            <p:cNvSpPr>
              <a:spLocks noChangeShapeType="1"/>
            </p:cNvSpPr>
            <p:nvPr/>
          </p:nvSpPr>
          <p:spPr bwMode="auto">
            <a:xfrm>
              <a:off x="1152" y="3456"/>
              <a:ext cx="960" cy="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74" name="Line 28"/>
            <p:cNvSpPr>
              <a:spLocks noChangeShapeType="1"/>
            </p:cNvSpPr>
            <p:nvPr/>
          </p:nvSpPr>
          <p:spPr bwMode="auto">
            <a:xfrm>
              <a:off x="2928" y="2112"/>
              <a:ext cx="1536" cy="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75" name="Line 29"/>
            <p:cNvSpPr>
              <a:spLocks noChangeShapeType="1"/>
            </p:cNvSpPr>
            <p:nvPr/>
          </p:nvSpPr>
          <p:spPr bwMode="auto">
            <a:xfrm>
              <a:off x="2928" y="2784"/>
              <a:ext cx="912" cy="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29" name="Group 41"/>
          <p:cNvGrpSpPr>
            <a:grpSpLocks/>
          </p:cNvGrpSpPr>
          <p:nvPr/>
        </p:nvGrpSpPr>
        <p:grpSpPr bwMode="auto">
          <a:xfrm>
            <a:off x="0" y="4343400"/>
            <a:ext cx="7086600" cy="2006600"/>
            <a:chOff x="0" y="2736"/>
            <a:chExt cx="4464" cy="1264"/>
          </a:xfrm>
        </p:grpSpPr>
        <p:sp>
          <p:nvSpPr>
            <p:cNvPr id="35868" name="Text Box 23"/>
            <p:cNvSpPr txBox="1">
              <a:spLocks noChangeArrowheads="1"/>
            </p:cNvSpPr>
            <p:nvPr/>
          </p:nvSpPr>
          <p:spPr bwMode="auto">
            <a:xfrm>
              <a:off x="0" y="2736"/>
              <a:ext cx="7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r>
                <a:rPr lang="en-US"/>
                <a:t>Round 4</a:t>
              </a:r>
            </a:p>
          </p:txBody>
        </p:sp>
        <p:sp>
          <p:nvSpPr>
            <p:cNvPr id="35869" name="Freeform 38"/>
            <p:cNvSpPr>
              <a:spLocks/>
            </p:cNvSpPr>
            <p:nvPr/>
          </p:nvSpPr>
          <p:spPr bwMode="auto">
            <a:xfrm>
              <a:off x="2064" y="3600"/>
              <a:ext cx="408" cy="248"/>
            </a:xfrm>
            <a:custGeom>
              <a:avLst/>
              <a:gdLst>
                <a:gd name="T0" fmla="*/ 288 w 408"/>
                <a:gd name="T1" fmla="*/ 0 h 248"/>
                <a:gd name="T2" fmla="*/ 384 w 408"/>
                <a:gd name="T3" fmla="*/ 144 h 248"/>
                <a:gd name="T4" fmla="*/ 144 w 408"/>
                <a:gd name="T5" fmla="*/ 240 h 248"/>
                <a:gd name="T6" fmla="*/ 0 w 408"/>
                <a:gd name="T7" fmla="*/ 96 h 248"/>
                <a:gd name="T8" fmla="*/ 144 w 408"/>
                <a:gd name="T9" fmla="*/ 0 h 2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 h="248">
                  <a:moveTo>
                    <a:pt x="288" y="0"/>
                  </a:moveTo>
                  <a:cubicBezTo>
                    <a:pt x="348" y="52"/>
                    <a:pt x="408" y="104"/>
                    <a:pt x="384" y="144"/>
                  </a:cubicBezTo>
                  <a:cubicBezTo>
                    <a:pt x="360" y="184"/>
                    <a:pt x="208" y="248"/>
                    <a:pt x="144" y="240"/>
                  </a:cubicBezTo>
                  <a:cubicBezTo>
                    <a:pt x="80" y="232"/>
                    <a:pt x="0" y="136"/>
                    <a:pt x="0" y="96"/>
                  </a:cubicBezTo>
                  <a:cubicBezTo>
                    <a:pt x="0" y="56"/>
                    <a:pt x="72" y="28"/>
                    <a:pt x="144" y="0"/>
                  </a:cubicBezTo>
                </a:path>
              </a:pathLst>
            </a:custGeom>
            <a:noFill/>
            <a:ln w="9525">
              <a:solidFill>
                <a:srgbClr val="33CC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70" name="Freeform 40"/>
            <p:cNvSpPr>
              <a:spLocks/>
            </p:cNvSpPr>
            <p:nvPr/>
          </p:nvSpPr>
          <p:spPr bwMode="auto">
            <a:xfrm>
              <a:off x="1152" y="3552"/>
              <a:ext cx="3312" cy="448"/>
            </a:xfrm>
            <a:custGeom>
              <a:avLst/>
              <a:gdLst>
                <a:gd name="T0" fmla="*/ 0 w 3312"/>
                <a:gd name="T1" fmla="*/ 0 h 448"/>
                <a:gd name="T2" fmla="*/ 912 w 3312"/>
                <a:gd name="T3" fmla="*/ 384 h 448"/>
                <a:gd name="T4" fmla="*/ 2208 w 3312"/>
                <a:gd name="T5" fmla="*/ 384 h 448"/>
                <a:gd name="T6" fmla="*/ 3312 w 3312"/>
                <a:gd name="T7" fmla="*/ 0 h 4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2" h="448">
                  <a:moveTo>
                    <a:pt x="0" y="0"/>
                  </a:moveTo>
                  <a:cubicBezTo>
                    <a:pt x="272" y="160"/>
                    <a:pt x="544" y="320"/>
                    <a:pt x="912" y="384"/>
                  </a:cubicBezTo>
                  <a:cubicBezTo>
                    <a:pt x="1280" y="448"/>
                    <a:pt x="1808" y="448"/>
                    <a:pt x="2208" y="384"/>
                  </a:cubicBezTo>
                  <a:cubicBezTo>
                    <a:pt x="2608" y="320"/>
                    <a:pt x="2960" y="160"/>
                    <a:pt x="3312" y="0"/>
                  </a:cubicBezTo>
                </a:path>
              </a:pathLst>
            </a:custGeom>
            <a:noFill/>
            <a:ln w="9525">
              <a:solidFill>
                <a:srgbClr val="33CC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52" name="Group 64"/>
          <p:cNvGrpSpPr>
            <a:grpSpLocks/>
          </p:cNvGrpSpPr>
          <p:nvPr/>
        </p:nvGrpSpPr>
        <p:grpSpPr bwMode="auto">
          <a:xfrm>
            <a:off x="0" y="3886200"/>
            <a:ext cx="7086600" cy="1676400"/>
            <a:chOff x="0" y="2448"/>
            <a:chExt cx="4464" cy="1056"/>
          </a:xfrm>
        </p:grpSpPr>
        <p:sp>
          <p:nvSpPr>
            <p:cNvPr id="35862" name="Line 34"/>
            <p:cNvSpPr>
              <a:spLocks noChangeShapeType="1"/>
            </p:cNvSpPr>
            <p:nvPr/>
          </p:nvSpPr>
          <p:spPr bwMode="auto">
            <a:xfrm>
              <a:off x="3936" y="2976"/>
              <a:ext cx="432" cy="384"/>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3" name="Text Box 22"/>
            <p:cNvSpPr txBox="1">
              <a:spLocks noChangeArrowheads="1"/>
            </p:cNvSpPr>
            <p:nvPr/>
          </p:nvSpPr>
          <p:spPr bwMode="auto">
            <a:xfrm>
              <a:off x="0" y="2448"/>
              <a:ext cx="7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r>
                <a:rPr lang="en-US"/>
                <a:t>Round 3</a:t>
              </a:r>
            </a:p>
          </p:txBody>
        </p:sp>
        <p:sp>
          <p:nvSpPr>
            <p:cNvPr id="35864" name="Line 31"/>
            <p:cNvSpPr>
              <a:spLocks noChangeShapeType="1"/>
            </p:cNvSpPr>
            <p:nvPr/>
          </p:nvSpPr>
          <p:spPr bwMode="auto">
            <a:xfrm>
              <a:off x="1713" y="2781"/>
              <a:ext cx="1008" cy="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5" name="Line 33"/>
            <p:cNvSpPr>
              <a:spLocks noChangeShapeType="1"/>
            </p:cNvSpPr>
            <p:nvPr/>
          </p:nvSpPr>
          <p:spPr bwMode="auto">
            <a:xfrm>
              <a:off x="2919" y="2925"/>
              <a:ext cx="1536" cy="528"/>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6" name="Line 35"/>
            <p:cNvSpPr>
              <a:spLocks noChangeShapeType="1"/>
            </p:cNvSpPr>
            <p:nvPr/>
          </p:nvSpPr>
          <p:spPr bwMode="auto">
            <a:xfrm>
              <a:off x="2352" y="3504"/>
              <a:ext cx="2112" cy="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7" name="Freeform 61"/>
            <p:cNvSpPr>
              <a:spLocks/>
            </p:cNvSpPr>
            <p:nvPr/>
          </p:nvSpPr>
          <p:spPr bwMode="auto">
            <a:xfrm>
              <a:off x="1713" y="2829"/>
              <a:ext cx="2112" cy="240"/>
            </a:xfrm>
            <a:custGeom>
              <a:avLst/>
              <a:gdLst>
                <a:gd name="T0" fmla="*/ 0 w 2112"/>
                <a:gd name="T1" fmla="*/ 0 h 240"/>
                <a:gd name="T2" fmla="*/ 1152 w 2112"/>
                <a:gd name="T3" fmla="*/ 240 h 240"/>
                <a:gd name="T4" fmla="*/ 2112 w 2112"/>
                <a:gd name="T5" fmla="*/ 0 h 240"/>
                <a:gd name="T6" fmla="*/ 0 60000 65536"/>
                <a:gd name="T7" fmla="*/ 0 60000 65536"/>
                <a:gd name="T8" fmla="*/ 0 60000 65536"/>
              </a:gdLst>
              <a:ahLst/>
              <a:cxnLst>
                <a:cxn ang="T6">
                  <a:pos x="T0" y="T1"/>
                </a:cxn>
                <a:cxn ang="T7">
                  <a:pos x="T2" y="T3"/>
                </a:cxn>
                <a:cxn ang="T8">
                  <a:pos x="T4" y="T5"/>
                </a:cxn>
              </a:cxnLst>
              <a:rect l="0" t="0" r="r" b="b"/>
              <a:pathLst>
                <a:path w="2112" h="240">
                  <a:moveTo>
                    <a:pt x="0" y="0"/>
                  </a:moveTo>
                  <a:cubicBezTo>
                    <a:pt x="400" y="120"/>
                    <a:pt x="800" y="240"/>
                    <a:pt x="1152" y="240"/>
                  </a:cubicBezTo>
                  <a:cubicBezTo>
                    <a:pt x="1504" y="240"/>
                    <a:pt x="1952" y="40"/>
                    <a:pt x="2112" y="0"/>
                  </a:cubicBezTo>
                </a:path>
              </a:pathLst>
            </a:custGeom>
            <a:noFill/>
            <a:ln w="9525">
              <a:solidFill>
                <a:srgbClr val="33CC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861" name="Text Box 66"/>
          <p:cNvSpPr txBox="1">
            <a:spLocks noChangeArrowheads="1"/>
          </p:cNvSpPr>
          <p:nvPr/>
        </p:nvSpPr>
        <p:spPr bwMode="auto">
          <a:xfrm>
            <a:off x="228600" y="1295400"/>
            <a:ext cx="4716463"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a:spcBef>
                <a:spcPct val="20000"/>
              </a:spcBef>
              <a:buClr>
                <a:srgbClr val="CC00CC"/>
              </a:buClr>
              <a:buFont typeface="Monotype Sorts" pitchFamily="2" charset="2"/>
              <a:buNone/>
            </a:pPr>
            <a:r>
              <a:rPr lang="en-US" sz="1800">
                <a:solidFill>
                  <a:srgbClr val="990000"/>
                </a:solidFill>
              </a:rPr>
              <a:t>Sib(x,y) &lt;- Par(x,p) AND Par(y,p) AND x&lt;&gt;y</a:t>
            </a:r>
          </a:p>
          <a:p>
            <a:pPr>
              <a:spcBef>
                <a:spcPct val="20000"/>
              </a:spcBef>
              <a:buClr>
                <a:srgbClr val="CC00CC"/>
              </a:buClr>
              <a:buFont typeface="Monotype Sorts" pitchFamily="2" charset="2"/>
              <a:buNone/>
            </a:pPr>
            <a:r>
              <a:rPr lang="en-US" sz="1800">
                <a:solidFill>
                  <a:srgbClr val="990000"/>
                </a:solidFill>
              </a:rPr>
              <a:t>Cousin(x,y) &lt;- Par(x,xp) AND Par(y,yp)</a:t>
            </a:r>
          </a:p>
          <a:p>
            <a:pPr>
              <a:spcBef>
                <a:spcPct val="20000"/>
              </a:spcBef>
              <a:buClr>
                <a:srgbClr val="CC00CC"/>
              </a:buClr>
              <a:buFont typeface="Monotype Sorts" pitchFamily="2" charset="2"/>
              <a:buNone/>
            </a:pPr>
            <a:r>
              <a:rPr lang="en-US" sz="1800">
                <a:solidFill>
                  <a:srgbClr val="990000"/>
                </a:solidFill>
              </a:rPr>
              <a:t>   AND Cousin(xp,yp)</a:t>
            </a:r>
          </a:p>
          <a:p>
            <a:pPr>
              <a:spcBef>
                <a:spcPct val="20000"/>
              </a:spcBef>
              <a:buClr>
                <a:srgbClr val="CC00CC"/>
              </a:buClr>
              <a:buFont typeface="Monotype Sorts" pitchFamily="2" charset="2"/>
              <a:buNone/>
            </a:pPr>
            <a:r>
              <a:rPr lang="en-US" sz="1800">
                <a:solidFill>
                  <a:srgbClr val="990000"/>
                </a:solidFill>
              </a:rPr>
              <a:t>Cousin(x,y) &lt;- Sib(x,y)</a:t>
            </a:r>
          </a:p>
          <a:p>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79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79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795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79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0ACDBB3A-25A1-48E4-91FA-DF0DFD011905}" type="slidenum">
              <a:rPr lang="en-US" sz="1400" smtClean="0">
                <a:latin typeface="Times New Roman" charset="0"/>
              </a:rPr>
              <a:pPr/>
              <a:t>35</a:t>
            </a:fld>
            <a:endParaRPr lang="en-US" sz="1400">
              <a:latin typeface="Times New Roman" charset="0"/>
            </a:endParaRPr>
          </a:p>
        </p:txBody>
      </p:sp>
      <p:sp>
        <p:nvSpPr>
          <p:cNvPr id="36867" name="Rectangle 2"/>
          <p:cNvSpPr>
            <a:spLocks noGrp="1" noChangeArrowheads="1"/>
          </p:cNvSpPr>
          <p:nvPr>
            <p:ph type="title"/>
          </p:nvPr>
        </p:nvSpPr>
        <p:spPr/>
        <p:txBody>
          <a:bodyPr/>
          <a:lstStyle/>
          <a:p>
            <a:r>
              <a:rPr lang="en-US"/>
              <a:t>SQL-99 Recursion</a:t>
            </a:r>
          </a:p>
        </p:txBody>
      </p:sp>
      <p:sp>
        <p:nvSpPr>
          <p:cNvPr id="36868" name="Rectangle 3"/>
          <p:cNvSpPr>
            <a:spLocks noGrp="1" noChangeArrowheads="1"/>
          </p:cNvSpPr>
          <p:nvPr>
            <p:ph type="body" idx="1"/>
          </p:nvPr>
        </p:nvSpPr>
        <p:spPr/>
        <p:txBody>
          <a:bodyPr/>
          <a:lstStyle/>
          <a:p>
            <a:r>
              <a:rPr lang="en-US"/>
              <a:t>Datalog recursion has inspired the addition of recursion to the SQL-99 standard.</a:t>
            </a:r>
          </a:p>
          <a:p>
            <a:r>
              <a:rPr lang="en-US"/>
              <a:t>Tricky, because SQL allows negation grouping-and-aggregation, which interact with recursion in strange ways.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1144783E-981C-4FAA-A00B-39A026202AA5}" type="slidenum">
              <a:rPr lang="en-US" sz="1400" smtClean="0">
                <a:latin typeface="Times New Roman" charset="0"/>
              </a:rPr>
              <a:pPr/>
              <a:t>36</a:t>
            </a:fld>
            <a:endParaRPr lang="en-US" sz="1400">
              <a:latin typeface="Times New Roman" charset="0"/>
            </a:endParaRPr>
          </a:p>
        </p:txBody>
      </p:sp>
      <p:sp>
        <p:nvSpPr>
          <p:cNvPr id="37891" name="Rectangle 2"/>
          <p:cNvSpPr>
            <a:spLocks noGrp="1" noChangeArrowheads="1"/>
          </p:cNvSpPr>
          <p:nvPr>
            <p:ph type="title"/>
          </p:nvPr>
        </p:nvSpPr>
        <p:spPr>
          <a:xfrm>
            <a:off x="0" y="609600"/>
            <a:ext cx="9144000" cy="1143000"/>
          </a:xfrm>
        </p:spPr>
        <p:txBody>
          <a:bodyPr/>
          <a:lstStyle/>
          <a:p>
            <a:r>
              <a:rPr lang="en-US"/>
              <a:t>Form of SQL Recursive Queries</a:t>
            </a:r>
          </a:p>
        </p:txBody>
      </p:sp>
      <p:sp>
        <p:nvSpPr>
          <p:cNvPr id="37892" name="Rectangle 3"/>
          <p:cNvSpPr>
            <a:spLocks noGrp="1" noChangeArrowheads="1"/>
          </p:cNvSpPr>
          <p:nvPr>
            <p:ph type="body" idx="1"/>
          </p:nvPr>
        </p:nvSpPr>
        <p:spPr/>
        <p:txBody>
          <a:bodyPr/>
          <a:lstStyle/>
          <a:p>
            <a:pPr>
              <a:buFont typeface="Monotype Sorts" pitchFamily="2" charset="2"/>
              <a:buNone/>
            </a:pPr>
            <a:r>
              <a:rPr lang="en-US"/>
              <a:t>WITH</a:t>
            </a:r>
          </a:p>
          <a:p>
            <a:pPr>
              <a:buFont typeface="Monotype Sorts" pitchFamily="2" charset="2"/>
              <a:buNone/>
            </a:pPr>
            <a:r>
              <a:rPr lang="en-US"/>
              <a:t>	&lt;stuff that looks like Datalog rules&gt;</a:t>
            </a:r>
          </a:p>
          <a:p>
            <a:pPr>
              <a:buFont typeface="Monotype Sorts" pitchFamily="2" charset="2"/>
              <a:buNone/>
            </a:pPr>
            <a:r>
              <a:rPr lang="en-US"/>
              <a:t>&lt;a SQL query about EDB, IDB&gt;</a:t>
            </a:r>
          </a:p>
          <a:p>
            <a:pPr>
              <a:buFont typeface="Monotype Sorts" pitchFamily="2" charset="2"/>
              <a:buNone/>
            </a:pPr>
            <a:endParaRPr lang="en-US"/>
          </a:p>
          <a:p>
            <a:pPr>
              <a:buFont typeface="Monotype Sorts" pitchFamily="2" charset="2"/>
              <a:buNone/>
            </a:pPr>
            <a:r>
              <a:rPr lang="en-US"/>
              <a:t>“Datalog rule” =</a:t>
            </a:r>
          </a:p>
          <a:p>
            <a:pPr>
              <a:buFont typeface="Monotype Sorts" pitchFamily="2" charset="2"/>
              <a:buNone/>
            </a:pPr>
            <a:r>
              <a:rPr lang="en-US"/>
              <a:t>	[RECURSIVE] &lt;name&gt;(&lt;arguments&gt;)</a:t>
            </a:r>
          </a:p>
          <a:p>
            <a:pPr>
              <a:buFont typeface="Monotype Sorts" pitchFamily="2" charset="2"/>
              <a:buNone/>
            </a:pPr>
            <a:r>
              <a:rPr lang="en-US"/>
              <a:t>	AS &lt;query&gt;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4275AE49-EC08-404C-895C-5C2FB3A33F0D}" type="slidenum">
              <a:rPr lang="en-US" sz="1400" smtClean="0">
                <a:latin typeface="Times New Roman" charset="0"/>
              </a:rPr>
              <a:pPr/>
              <a:t>37</a:t>
            </a:fld>
            <a:endParaRPr lang="en-US" sz="1400">
              <a:latin typeface="Times New Roman" charset="0"/>
            </a:endParaRPr>
          </a:p>
        </p:txBody>
      </p:sp>
      <p:sp>
        <p:nvSpPr>
          <p:cNvPr id="38915" name="Rectangle 2"/>
          <p:cNvSpPr>
            <a:spLocks noGrp="1" noChangeArrowheads="1"/>
          </p:cNvSpPr>
          <p:nvPr>
            <p:ph type="title"/>
          </p:nvPr>
        </p:nvSpPr>
        <p:spPr/>
        <p:txBody>
          <a:bodyPr/>
          <a:lstStyle/>
          <a:p>
            <a:r>
              <a:rPr lang="en-US">
                <a:solidFill>
                  <a:srgbClr val="33CC33"/>
                </a:solidFill>
              </a:rPr>
              <a:t>Example</a:t>
            </a:r>
            <a:r>
              <a:rPr lang="en-US"/>
              <a:t>: SQL Recursion – (1)</a:t>
            </a:r>
          </a:p>
        </p:txBody>
      </p:sp>
      <p:sp>
        <p:nvSpPr>
          <p:cNvPr id="38916" name="Rectangle 3"/>
          <p:cNvSpPr>
            <a:spLocks noGrp="1" noChangeArrowheads="1"/>
          </p:cNvSpPr>
          <p:nvPr>
            <p:ph type="body" idx="1"/>
          </p:nvPr>
        </p:nvSpPr>
        <p:spPr/>
        <p:txBody>
          <a:bodyPr/>
          <a:lstStyle/>
          <a:p>
            <a:r>
              <a:rPr lang="en-US" sz="2800"/>
              <a:t>Find Sally’s cousins, using SQL like the recursive Datalog example.</a:t>
            </a:r>
          </a:p>
          <a:p>
            <a:r>
              <a:rPr lang="en-US" sz="2800">
                <a:solidFill>
                  <a:srgbClr val="CC00CC"/>
                </a:solidFill>
              </a:rPr>
              <a:t>Par(child,parent)</a:t>
            </a:r>
            <a:r>
              <a:rPr lang="en-US" sz="2800"/>
              <a:t> is the EDB.</a:t>
            </a:r>
          </a:p>
          <a:p>
            <a:pPr>
              <a:buFont typeface="Monotype Sorts" pitchFamily="2" charset="2"/>
              <a:buNone/>
            </a:pPr>
            <a:r>
              <a:rPr lang="en-US" sz="2800"/>
              <a:t>WITH Sib(x,y) AS</a:t>
            </a:r>
          </a:p>
          <a:p>
            <a:pPr>
              <a:buFont typeface="Monotype Sorts" pitchFamily="2" charset="2"/>
              <a:buNone/>
            </a:pPr>
            <a:r>
              <a:rPr lang="en-US" sz="2800"/>
              <a:t>	SELECT p1.child, p2.child</a:t>
            </a:r>
          </a:p>
          <a:p>
            <a:pPr>
              <a:buFont typeface="Monotype Sorts" pitchFamily="2" charset="2"/>
              <a:buNone/>
            </a:pPr>
            <a:r>
              <a:rPr lang="en-US" sz="2800"/>
              <a:t>	FROM Par p1, Par p2</a:t>
            </a:r>
          </a:p>
          <a:p>
            <a:pPr>
              <a:buFont typeface="Monotype Sorts" pitchFamily="2" charset="2"/>
              <a:buNone/>
            </a:pPr>
            <a:r>
              <a:rPr lang="en-US" sz="2800"/>
              <a:t>	WHERE p1.parent = p2.parent AND</a:t>
            </a:r>
          </a:p>
          <a:p>
            <a:pPr>
              <a:buFont typeface="Monotype Sorts" pitchFamily="2" charset="2"/>
              <a:buNone/>
            </a:pPr>
            <a:r>
              <a:rPr lang="en-US" sz="2800"/>
              <a:t>		p1.child &lt;&gt; p2.child;</a:t>
            </a:r>
          </a:p>
        </p:txBody>
      </p:sp>
      <p:grpSp>
        <p:nvGrpSpPr>
          <p:cNvPr id="77828" name="Group 4"/>
          <p:cNvGrpSpPr>
            <a:grpSpLocks/>
          </p:cNvGrpSpPr>
          <p:nvPr/>
        </p:nvGrpSpPr>
        <p:grpSpPr bwMode="auto">
          <a:xfrm>
            <a:off x="1117600" y="2895600"/>
            <a:ext cx="8007350" cy="3041650"/>
            <a:chOff x="704" y="1824"/>
            <a:chExt cx="5044" cy="1916"/>
          </a:xfrm>
        </p:grpSpPr>
        <p:sp>
          <p:nvSpPr>
            <p:cNvPr id="38918" name="Rectangle 5"/>
            <p:cNvSpPr>
              <a:spLocks noChangeArrowheads="1"/>
            </p:cNvSpPr>
            <p:nvPr/>
          </p:nvSpPr>
          <p:spPr bwMode="auto">
            <a:xfrm>
              <a:off x="704" y="2492"/>
              <a:ext cx="3648" cy="1248"/>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9" name="Text Box 6"/>
            <p:cNvSpPr txBox="1">
              <a:spLocks noChangeArrowheads="1"/>
            </p:cNvSpPr>
            <p:nvPr/>
          </p:nvSpPr>
          <p:spPr bwMode="auto">
            <a:xfrm>
              <a:off x="4534" y="1824"/>
              <a:ext cx="1214"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r>
                <a:rPr lang="en-US"/>
                <a:t>Like Sib(x,y) &lt;-</a:t>
              </a:r>
            </a:p>
            <a:p>
              <a:r>
                <a:rPr lang="en-US"/>
                <a:t>  Par(x,p) AND</a:t>
              </a:r>
            </a:p>
            <a:p>
              <a:r>
                <a:rPr lang="en-US"/>
                <a:t>  Par(y,p) AND</a:t>
              </a:r>
            </a:p>
            <a:p>
              <a:r>
                <a:rPr lang="en-US"/>
                <a:t>  x &lt;&gt; y</a:t>
              </a:r>
            </a:p>
          </p:txBody>
        </p:sp>
        <p:sp>
          <p:nvSpPr>
            <p:cNvPr id="38920" name="Line 7"/>
            <p:cNvSpPr>
              <a:spLocks noChangeShapeType="1"/>
            </p:cNvSpPr>
            <p:nvPr/>
          </p:nvSpPr>
          <p:spPr bwMode="auto">
            <a:xfrm flipH="1">
              <a:off x="3920" y="2252"/>
              <a:ext cx="57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7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E69ED8FB-E264-43BF-B93F-C34B3CA08160}" type="slidenum">
              <a:rPr lang="en-US" sz="1400" smtClean="0">
                <a:latin typeface="Times New Roman" charset="0"/>
              </a:rPr>
              <a:pPr/>
              <a:t>38</a:t>
            </a:fld>
            <a:endParaRPr lang="en-US" sz="1400">
              <a:latin typeface="Times New Roman" charset="0"/>
            </a:endParaRPr>
          </a:p>
        </p:txBody>
      </p:sp>
      <p:sp>
        <p:nvSpPr>
          <p:cNvPr id="39939" name="Rectangle 2"/>
          <p:cNvSpPr>
            <a:spLocks noGrp="1" noChangeArrowheads="1"/>
          </p:cNvSpPr>
          <p:nvPr>
            <p:ph type="title"/>
          </p:nvPr>
        </p:nvSpPr>
        <p:spPr/>
        <p:txBody>
          <a:bodyPr/>
          <a:lstStyle/>
          <a:p>
            <a:r>
              <a:rPr lang="en-US">
                <a:solidFill>
                  <a:srgbClr val="33CC33"/>
                </a:solidFill>
              </a:rPr>
              <a:t>Example</a:t>
            </a:r>
            <a:r>
              <a:rPr lang="en-US"/>
              <a:t>: SQL Recursion – (2)</a:t>
            </a:r>
          </a:p>
        </p:txBody>
      </p:sp>
      <p:sp>
        <p:nvSpPr>
          <p:cNvPr id="39940" name="Rectangle 3"/>
          <p:cNvSpPr>
            <a:spLocks noGrp="1" noChangeArrowheads="1"/>
          </p:cNvSpPr>
          <p:nvPr>
            <p:ph type="body" idx="1"/>
          </p:nvPr>
        </p:nvSpPr>
        <p:spPr/>
        <p:txBody>
          <a:bodyPr/>
          <a:lstStyle/>
          <a:p>
            <a:pPr>
              <a:buFont typeface="Monotype Sorts" pitchFamily="2" charset="2"/>
              <a:buNone/>
            </a:pPr>
            <a:r>
              <a:rPr lang="en-US" sz="2800"/>
              <a:t>WITH …</a:t>
            </a:r>
          </a:p>
          <a:p>
            <a:pPr>
              <a:buFont typeface="Monotype Sorts" pitchFamily="2" charset="2"/>
              <a:buNone/>
            </a:pPr>
            <a:r>
              <a:rPr lang="en-US" sz="2800"/>
              <a:t>RECURSIVE Cousin(x,y) AS</a:t>
            </a:r>
          </a:p>
          <a:p>
            <a:pPr>
              <a:buFont typeface="Monotype Sorts" pitchFamily="2" charset="2"/>
              <a:buNone/>
            </a:pPr>
            <a:r>
              <a:rPr lang="en-US" sz="2800"/>
              <a:t>	(SELECT * FROM Sib)</a:t>
            </a:r>
          </a:p>
          <a:p>
            <a:pPr>
              <a:buFont typeface="Monotype Sorts" pitchFamily="2" charset="2"/>
              <a:buNone/>
            </a:pPr>
            <a:r>
              <a:rPr lang="en-US" sz="2800"/>
              <a:t>		UNION</a:t>
            </a:r>
          </a:p>
          <a:p>
            <a:pPr>
              <a:buFont typeface="Monotype Sorts" pitchFamily="2" charset="2"/>
              <a:buNone/>
            </a:pPr>
            <a:r>
              <a:rPr lang="en-US" sz="2800"/>
              <a:t>	(SELECT p1.child, p2.child</a:t>
            </a:r>
          </a:p>
          <a:p>
            <a:pPr>
              <a:buFont typeface="Monotype Sorts" pitchFamily="2" charset="2"/>
              <a:buNone/>
            </a:pPr>
            <a:r>
              <a:rPr lang="en-US" sz="2800"/>
              <a:t>	 FROM Par p1, Par p2, Cousin</a:t>
            </a:r>
          </a:p>
          <a:p>
            <a:pPr>
              <a:buFont typeface="Monotype Sorts" pitchFamily="2" charset="2"/>
              <a:buNone/>
            </a:pPr>
            <a:r>
              <a:rPr lang="en-US" sz="2800"/>
              <a:t>	 WHERE p1.parent = Cousin.x AND</a:t>
            </a:r>
          </a:p>
          <a:p>
            <a:pPr>
              <a:buFont typeface="Monotype Sorts" pitchFamily="2" charset="2"/>
              <a:buNone/>
            </a:pPr>
            <a:r>
              <a:rPr lang="en-US" sz="2800"/>
              <a:t>	 p2.parent = Cousin.y);</a:t>
            </a:r>
          </a:p>
        </p:txBody>
      </p:sp>
      <p:grpSp>
        <p:nvGrpSpPr>
          <p:cNvPr id="78852" name="Group 4"/>
          <p:cNvGrpSpPr>
            <a:grpSpLocks/>
          </p:cNvGrpSpPr>
          <p:nvPr/>
        </p:nvGrpSpPr>
        <p:grpSpPr bwMode="auto">
          <a:xfrm>
            <a:off x="1066800" y="2057400"/>
            <a:ext cx="7245350" cy="1441450"/>
            <a:chOff x="1008" y="1300"/>
            <a:chExt cx="4564" cy="908"/>
          </a:xfrm>
        </p:grpSpPr>
        <p:sp>
          <p:nvSpPr>
            <p:cNvPr id="39950" name="Rectangle 5"/>
            <p:cNvSpPr>
              <a:spLocks noChangeArrowheads="1"/>
            </p:cNvSpPr>
            <p:nvPr/>
          </p:nvSpPr>
          <p:spPr bwMode="auto">
            <a:xfrm>
              <a:off x="1008" y="1920"/>
              <a:ext cx="2256" cy="288"/>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1" name="Text Box 6"/>
            <p:cNvSpPr txBox="1">
              <a:spLocks noChangeArrowheads="1"/>
            </p:cNvSpPr>
            <p:nvPr/>
          </p:nvSpPr>
          <p:spPr bwMode="auto">
            <a:xfrm>
              <a:off x="3830" y="1300"/>
              <a:ext cx="174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r>
                <a:rPr lang="en-US"/>
                <a:t>Reflects Cousin(x,y) &lt;-</a:t>
              </a:r>
            </a:p>
            <a:p>
              <a:r>
                <a:rPr lang="en-US"/>
                <a:t>	Sib(x,y)</a:t>
              </a:r>
            </a:p>
          </p:txBody>
        </p:sp>
        <p:sp>
          <p:nvSpPr>
            <p:cNvPr id="39952" name="Line 7"/>
            <p:cNvSpPr>
              <a:spLocks noChangeShapeType="1"/>
            </p:cNvSpPr>
            <p:nvPr/>
          </p:nvSpPr>
          <p:spPr bwMode="auto">
            <a:xfrm flipH="1">
              <a:off x="3264" y="1536"/>
              <a:ext cx="528"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8856" name="Group 8"/>
          <p:cNvGrpSpPr>
            <a:grpSpLocks/>
          </p:cNvGrpSpPr>
          <p:nvPr/>
        </p:nvGrpSpPr>
        <p:grpSpPr bwMode="auto">
          <a:xfrm>
            <a:off x="1066800" y="2971800"/>
            <a:ext cx="7750175" cy="3200400"/>
            <a:chOff x="672" y="1872"/>
            <a:chExt cx="4882" cy="2016"/>
          </a:xfrm>
        </p:grpSpPr>
        <p:sp>
          <p:nvSpPr>
            <p:cNvPr id="39947" name="Rectangle 9"/>
            <p:cNvSpPr>
              <a:spLocks noChangeArrowheads="1"/>
            </p:cNvSpPr>
            <p:nvPr/>
          </p:nvSpPr>
          <p:spPr bwMode="auto">
            <a:xfrm>
              <a:off x="672" y="2544"/>
              <a:ext cx="3600" cy="1344"/>
            </a:xfrm>
            <a:prstGeom prst="rect">
              <a:avLst/>
            </a:prstGeom>
            <a:solidFill>
              <a:srgbClr val="FFFF99">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8" name="Text Box 10"/>
            <p:cNvSpPr txBox="1">
              <a:spLocks noChangeArrowheads="1"/>
            </p:cNvSpPr>
            <p:nvPr/>
          </p:nvSpPr>
          <p:spPr bwMode="auto">
            <a:xfrm>
              <a:off x="4416" y="1872"/>
              <a:ext cx="1138"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r>
                <a:rPr lang="en-US"/>
                <a:t>Reflects</a:t>
              </a:r>
            </a:p>
            <a:p>
              <a:r>
                <a:rPr lang="en-US"/>
                <a:t>Cousin(x,y) &lt;-</a:t>
              </a:r>
            </a:p>
            <a:p>
              <a:r>
                <a:rPr lang="en-US"/>
                <a:t>Par(x,xp) AND</a:t>
              </a:r>
            </a:p>
            <a:p>
              <a:r>
                <a:rPr lang="en-US"/>
                <a:t>Par(y,yp) AND</a:t>
              </a:r>
            </a:p>
            <a:p>
              <a:r>
                <a:rPr lang="en-US"/>
                <a:t>Cousin(xp,yp)</a:t>
              </a:r>
            </a:p>
          </p:txBody>
        </p:sp>
        <p:sp>
          <p:nvSpPr>
            <p:cNvPr id="39949" name="Line 11"/>
            <p:cNvSpPr>
              <a:spLocks noChangeShapeType="1"/>
            </p:cNvSpPr>
            <p:nvPr/>
          </p:nvSpPr>
          <p:spPr bwMode="auto">
            <a:xfrm flipH="1">
              <a:off x="3984" y="2400"/>
              <a:ext cx="384"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8863" name="Group 15"/>
          <p:cNvGrpSpPr>
            <a:grpSpLocks/>
          </p:cNvGrpSpPr>
          <p:nvPr/>
        </p:nvGrpSpPr>
        <p:grpSpPr bwMode="auto">
          <a:xfrm>
            <a:off x="685800" y="1682750"/>
            <a:ext cx="4186238" cy="1289050"/>
            <a:chOff x="432" y="1060"/>
            <a:chExt cx="2637" cy="812"/>
          </a:xfrm>
        </p:grpSpPr>
        <p:sp>
          <p:nvSpPr>
            <p:cNvPr id="39944" name="Rectangle 12"/>
            <p:cNvSpPr>
              <a:spLocks noChangeArrowheads="1"/>
            </p:cNvSpPr>
            <p:nvPr/>
          </p:nvSpPr>
          <p:spPr bwMode="auto">
            <a:xfrm>
              <a:off x="432" y="1632"/>
              <a:ext cx="1248" cy="240"/>
            </a:xfrm>
            <a:prstGeom prst="rect">
              <a:avLst/>
            </a:prstGeom>
            <a:solidFill>
              <a:srgbClr val="FFCC99">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5" name="Text Box 13"/>
            <p:cNvSpPr txBox="1">
              <a:spLocks noChangeArrowheads="1"/>
            </p:cNvSpPr>
            <p:nvPr/>
          </p:nvSpPr>
          <p:spPr bwMode="auto">
            <a:xfrm>
              <a:off x="1670" y="1060"/>
              <a:ext cx="139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r>
                <a:rPr lang="en-US"/>
                <a:t>Required – Cousin</a:t>
              </a:r>
            </a:p>
            <a:p>
              <a:r>
                <a:rPr lang="en-US"/>
                <a:t>is recursive</a:t>
              </a:r>
            </a:p>
          </p:txBody>
        </p:sp>
        <p:sp>
          <p:nvSpPr>
            <p:cNvPr id="39946" name="Line 14"/>
            <p:cNvSpPr>
              <a:spLocks noChangeShapeType="1"/>
            </p:cNvSpPr>
            <p:nvPr/>
          </p:nvSpPr>
          <p:spPr bwMode="auto">
            <a:xfrm flipH="1">
              <a:off x="1392" y="1296"/>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88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885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88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657DCB3D-292B-414A-BF99-076BF22DED71}" type="slidenum">
              <a:rPr lang="en-US" sz="1400" smtClean="0">
                <a:latin typeface="Times New Roman" charset="0"/>
              </a:rPr>
              <a:pPr/>
              <a:t>39</a:t>
            </a:fld>
            <a:endParaRPr lang="en-US" sz="1400">
              <a:latin typeface="Times New Roman" charset="0"/>
            </a:endParaRPr>
          </a:p>
        </p:txBody>
      </p:sp>
      <p:sp>
        <p:nvSpPr>
          <p:cNvPr id="40963" name="Rectangle 2"/>
          <p:cNvSpPr>
            <a:spLocks noGrp="1" noChangeArrowheads="1"/>
          </p:cNvSpPr>
          <p:nvPr>
            <p:ph type="title"/>
          </p:nvPr>
        </p:nvSpPr>
        <p:spPr/>
        <p:txBody>
          <a:bodyPr/>
          <a:lstStyle/>
          <a:p>
            <a:r>
              <a:rPr lang="en-US">
                <a:solidFill>
                  <a:srgbClr val="33CC33"/>
                </a:solidFill>
              </a:rPr>
              <a:t>Example</a:t>
            </a:r>
            <a:r>
              <a:rPr lang="en-US"/>
              <a:t>: SQL Recursion – (3)</a:t>
            </a:r>
          </a:p>
        </p:txBody>
      </p:sp>
      <p:sp>
        <p:nvSpPr>
          <p:cNvPr id="40964" name="Rectangle 3"/>
          <p:cNvSpPr>
            <a:spLocks noGrp="1" noChangeArrowheads="1"/>
          </p:cNvSpPr>
          <p:nvPr>
            <p:ph type="body" idx="1"/>
          </p:nvPr>
        </p:nvSpPr>
        <p:spPr/>
        <p:txBody>
          <a:bodyPr/>
          <a:lstStyle/>
          <a:p>
            <a:r>
              <a:rPr lang="en-US"/>
              <a:t>With those definitions, we can add the query, which is about the virtual view Cousin(x,y):</a:t>
            </a:r>
          </a:p>
          <a:p>
            <a:pPr>
              <a:buFont typeface="Monotype Sorts" pitchFamily="2" charset="2"/>
              <a:buNone/>
            </a:pPr>
            <a:endParaRPr lang="en-US"/>
          </a:p>
          <a:p>
            <a:pPr>
              <a:buFont typeface="Monotype Sorts" pitchFamily="2" charset="2"/>
              <a:buNone/>
            </a:pPr>
            <a:r>
              <a:rPr lang="en-US">
                <a:latin typeface="Courier New" pitchFamily="49" charset="0"/>
              </a:rPr>
              <a:t>SELECT y</a:t>
            </a:r>
          </a:p>
          <a:p>
            <a:pPr>
              <a:buFont typeface="Monotype Sorts" pitchFamily="2" charset="2"/>
              <a:buNone/>
            </a:pPr>
            <a:r>
              <a:rPr lang="en-US">
                <a:latin typeface="Courier New" pitchFamily="49" charset="0"/>
              </a:rPr>
              <a:t>FROM Cousin</a:t>
            </a:r>
          </a:p>
          <a:p>
            <a:pPr>
              <a:buFont typeface="Monotype Sorts" pitchFamily="2" charset="2"/>
              <a:buNone/>
            </a:pPr>
            <a:r>
              <a:rPr lang="en-US">
                <a:latin typeface="Courier New" pitchFamily="49" charset="0"/>
              </a:rPr>
              <a:t>WHERE x = ’Sally’;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C3760923-A922-4731-B73F-4EDBECA50762}" type="slidenum">
              <a:rPr lang="en-US" sz="1400" smtClean="0">
                <a:latin typeface="Times New Roman" charset="0"/>
              </a:rPr>
              <a:pPr/>
              <a:t>4</a:t>
            </a:fld>
            <a:endParaRPr lang="en-US" sz="1400">
              <a:latin typeface="Times New Roman" charset="0"/>
            </a:endParaRPr>
          </a:p>
        </p:txBody>
      </p:sp>
      <p:sp>
        <p:nvSpPr>
          <p:cNvPr id="5123" name="Rectangle 2"/>
          <p:cNvSpPr>
            <a:spLocks noGrp="1" noChangeArrowheads="1"/>
          </p:cNvSpPr>
          <p:nvPr>
            <p:ph type="title"/>
          </p:nvPr>
        </p:nvSpPr>
        <p:spPr/>
        <p:txBody>
          <a:bodyPr/>
          <a:lstStyle/>
          <a:p>
            <a:r>
              <a:rPr lang="en-US"/>
              <a:t>EII – (2)</a:t>
            </a:r>
          </a:p>
        </p:txBody>
      </p:sp>
      <p:sp>
        <p:nvSpPr>
          <p:cNvPr id="5124" name="Rectangle 3"/>
          <p:cNvSpPr>
            <a:spLocks noGrp="1" noChangeArrowheads="1"/>
          </p:cNvSpPr>
          <p:nvPr>
            <p:ph type="body" idx="1"/>
          </p:nvPr>
        </p:nvSpPr>
        <p:spPr/>
        <p:txBody>
          <a:bodyPr/>
          <a:lstStyle/>
          <a:p>
            <a:r>
              <a:rPr lang="en-US">
                <a:solidFill>
                  <a:schemeClr val="accent2"/>
                </a:solidFill>
              </a:rPr>
              <a:t>Approach 2</a:t>
            </a:r>
            <a:r>
              <a:rPr lang="en-US"/>
              <a:t>: Describe how </a:t>
            </a:r>
            <a:r>
              <a:rPr lang="en-US">
                <a:solidFill>
                  <a:srgbClr val="CC00CC"/>
                </a:solidFill>
              </a:rPr>
              <a:t>JoeMenu</a:t>
            </a:r>
            <a:r>
              <a:rPr lang="en-US"/>
              <a:t> can be used as a view to help answer queries about </a:t>
            </a:r>
            <a:r>
              <a:rPr lang="en-US">
                <a:solidFill>
                  <a:srgbClr val="CC00CC"/>
                </a:solidFill>
              </a:rPr>
              <a:t>Sells</a:t>
            </a:r>
            <a:r>
              <a:rPr lang="en-US"/>
              <a:t> and other relations.</a:t>
            </a:r>
          </a:p>
          <a:p>
            <a:pPr>
              <a:buFont typeface="Monotype Sorts" pitchFamily="2" charset="2"/>
              <a:buNone/>
            </a:pPr>
            <a:r>
              <a:rPr lang="en-US">
                <a:solidFill>
                  <a:srgbClr val="990000"/>
                </a:solidFill>
              </a:rPr>
              <a:t>JoeMenu(b, p) &lt;- Sells(’Joe’’s Bar’, b, p)</a:t>
            </a:r>
          </a:p>
          <a:p>
            <a:r>
              <a:rPr lang="en-US"/>
              <a:t>More about information integration later.</a:t>
            </a:r>
            <a:r>
              <a:rPr lang="en-US">
                <a:solidFill>
                  <a:srgbClr val="990000"/>
                </a:solidFill>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14523E68-552D-41C3-AF36-5F25A747019D}" type="slidenum">
              <a:rPr lang="en-US" sz="1400" smtClean="0">
                <a:latin typeface="Times New Roman" charset="0"/>
              </a:rPr>
              <a:pPr/>
              <a:t>40</a:t>
            </a:fld>
            <a:endParaRPr lang="en-US" sz="1400">
              <a:latin typeface="Times New Roman" charset="0"/>
            </a:endParaRPr>
          </a:p>
        </p:txBody>
      </p:sp>
      <p:sp>
        <p:nvSpPr>
          <p:cNvPr id="41987" name="Rectangle 2"/>
          <p:cNvSpPr>
            <a:spLocks noGrp="1" noChangeArrowheads="1"/>
          </p:cNvSpPr>
          <p:nvPr>
            <p:ph type="title"/>
          </p:nvPr>
        </p:nvSpPr>
        <p:spPr/>
        <p:txBody>
          <a:bodyPr/>
          <a:lstStyle/>
          <a:p>
            <a:r>
              <a:rPr lang="en-US"/>
              <a:t>Legal SQL Recursion</a:t>
            </a:r>
          </a:p>
        </p:txBody>
      </p:sp>
      <p:sp>
        <p:nvSpPr>
          <p:cNvPr id="41988" name="Rectangle 3"/>
          <p:cNvSpPr>
            <a:spLocks noGrp="1" noChangeArrowheads="1"/>
          </p:cNvSpPr>
          <p:nvPr>
            <p:ph type="body" idx="1"/>
          </p:nvPr>
        </p:nvSpPr>
        <p:spPr/>
        <p:txBody>
          <a:bodyPr/>
          <a:lstStyle/>
          <a:p>
            <a:r>
              <a:rPr lang="en-US"/>
              <a:t>It is possible to define SQL recursions that do not have a meaning.</a:t>
            </a:r>
          </a:p>
          <a:p>
            <a:r>
              <a:rPr lang="en-US"/>
              <a:t>The SQL standard restricts recursion so there is a meaning.</a:t>
            </a:r>
          </a:p>
          <a:p>
            <a:r>
              <a:rPr lang="en-US"/>
              <a:t>And that meaning can be obtained by seminaïve evaluation.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9EC409C4-AABA-4707-82D0-F0AEFF643C6F}" type="slidenum">
              <a:rPr lang="en-US" sz="1400" smtClean="0">
                <a:latin typeface="Times New Roman" charset="0"/>
              </a:rPr>
              <a:pPr/>
              <a:t>41</a:t>
            </a:fld>
            <a:endParaRPr lang="en-US" sz="1400">
              <a:latin typeface="Times New Roman" charset="0"/>
            </a:endParaRPr>
          </a:p>
        </p:txBody>
      </p:sp>
      <p:sp>
        <p:nvSpPr>
          <p:cNvPr id="43011" name="Rectangle 2"/>
          <p:cNvSpPr>
            <a:spLocks noGrp="1" noChangeArrowheads="1"/>
          </p:cNvSpPr>
          <p:nvPr>
            <p:ph type="title"/>
          </p:nvPr>
        </p:nvSpPr>
        <p:spPr>
          <a:xfrm>
            <a:off x="0" y="609600"/>
            <a:ext cx="9144000" cy="1143000"/>
          </a:xfrm>
        </p:spPr>
        <p:txBody>
          <a:bodyPr/>
          <a:lstStyle/>
          <a:p>
            <a:r>
              <a:rPr lang="en-US">
                <a:solidFill>
                  <a:srgbClr val="33CC33"/>
                </a:solidFill>
              </a:rPr>
              <a:t>Example</a:t>
            </a:r>
            <a:r>
              <a:rPr lang="en-US"/>
              <a:t>: Meaningless Recursion</a:t>
            </a:r>
          </a:p>
        </p:txBody>
      </p:sp>
      <p:sp>
        <p:nvSpPr>
          <p:cNvPr id="43012" name="Rectangle 3"/>
          <p:cNvSpPr>
            <a:spLocks noGrp="1" noChangeArrowheads="1"/>
          </p:cNvSpPr>
          <p:nvPr>
            <p:ph type="body" idx="1"/>
          </p:nvPr>
        </p:nvSpPr>
        <p:spPr/>
        <p:txBody>
          <a:bodyPr/>
          <a:lstStyle/>
          <a:p>
            <a:r>
              <a:rPr lang="en-US"/>
              <a:t>EDB: P(x) = {(1)}.</a:t>
            </a:r>
          </a:p>
          <a:p>
            <a:r>
              <a:rPr lang="en-US"/>
              <a:t>IDB: Q(x) &lt;- P(x) AND NOT Q(x).</a:t>
            </a:r>
          </a:p>
          <a:p>
            <a:r>
              <a:rPr lang="en-US"/>
              <a:t>Is (1) in Q(x)?</a:t>
            </a:r>
          </a:p>
          <a:p>
            <a:pPr lvl="1"/>
            <a:r>
              <a:rPr lang="en-US"/>
              <a:t>If so, the recursive rule says it is not.</a:t>
            </a:r>
          </a:p>
          <a:p>
            <a:pPr lvl="1"/>
            <a:r>
              <a:rPr lang="en-US"/>
              <a:t>If not, the recursive rule says it is.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7E85677A-06E6-4547-A85F-D7030751EAF6}" type="slidenum">
              <a:rPr lang="en-US" sz="1400" smtClean="0">
                <a:latin typeface="Times New Roman" charset="0"/>
              </a:rPr>
              <a:pPr/>
              <a:t>42</a:t>
            </a:fld>
            <a:endParaRPr lang="en-US" sz="1400">
              <a:latin typeface="Times New Roman" charset="0"/>
            </a:endParaRPr>
          </a:p>
        </p:txBody>
      </p:sp>
      <p:sp>
        <p:nvSpPr>
          <p:cNvPr id="44035" name="Rectangle 2"/>
          <p:cNvSpPr>
            <a:spLocks noGrp="1" noChangeArrowheads="1"/>
          </p:cNvSpPr>
          <p:nvPr>
            <p:ph type="title"/>
          </p:nvPr>
        </p:nvSpPr>
        <p:spPr>
          <a:xfrm>
            <a:off x="228600" y="609600"/>
            <a:ext cx="8915400" cy="1143000"/>
          </a:xfrm>
        </p:spPr>
        <p:txBody>
          <a:bodyPr/>
          <a:lstStyle/>
          <a:p>
            <a:r>
              <a:rPr lang="en-US"/>
              <a:t>Plan to Explain Legal SQL Recursion</a:t>
            </a:r>
          </a:p>
        </p:txBody>
      </p:sp>
      <p:sp>
        <p:nvSpPr>
          <p:cNvPr id="80899" name="Rectangle 3"/>
          <p:cNvSpPr>
            <a:spLocks noGrp="1" noChangeArrowheads="1"/>
          </p:cNvSpPr>
          <p:nvPr>
            <p:ph type="body" idx="1"/>
          </p:nvPr>
        </p:nvSpPr>
        <p:spPr/>
        <p:txBody>
          <a:bodyPr/>
          <a:lstStyle/>
          <a:p>
            <a:pPr marL="609600" indent="-609600">
              <a:buFont typeface="Monotype Sorts" pitchFamily="2" charset="2"/>
              <a:buAutoNum type="arabicPeriod"/>
            </a:pPr>
            <a:r>
              <a:rPr lang="en-US"/>
              <a:t>Define “monotone” recursions.</a:t>
            </a:r>
          </a:p>
          <a:p>
            <a:pPr marL="609600" indent="-609600">
              <a:buFont typeface="Monotype Sorts" pitchFamily="2" charset="2"/>
              <a:buAutoNum type="arabicPeriod"/>
            </a:pPr>
            <a:r>
              <a:rPr lang="en-US"/>
              <a:t>Define a “stratum graph” to represent the connections among subqueries.</a:t>
            </a:r>
          </a:p>
          <a:p>
            <a:pPr marL="609600" indent="-609600">
              <a:buFont typeface="Monotype Sorts" pitchFamily="2" charset="2"/>
              <a:buAutoNum type="arabicPeriod"/>
            </a:pPr>
            <a:r>
              <a:rPr lang="en-US"/>
              <a:t>Define proper SQL recursions in terms of the stratum graph.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0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08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08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4B204A6A-542B-4667-B3B3-72F95B2FB59A}" type="slidenum">
              <a:rPr lang="en-US" sz="1400" smtClean="0">
                <a:latin typeface="Times New Roman" charset="0"/>
              </a:rPr>
              <a:pPr/>
              <a:t>43</a:t>
            </a:fld>
            <a:endParaRPr lang="en-US" sz="1400">
              <a:latin typeface="Times New Roman" charset="0"/>
            </a:endParaRPr>
          </a:p>
        </p:txBody>
      </p:sp>
      <p:sp>
        <p:nvSpPr>
          <p:cNvPr id="45059" name="Rectangle 2"/>
          <p:cNvSpPr>
            <a:spLocks noGrp="1" noChangeArrowheads="1"/>
          </p:cNvSpPr>
          <p:nvPr>
            <p:ph type="title"/>
          </p:nvPr>
        </p:nvSpPr>
        <p:spPr/>
        <p:txBody>
          <a:bodyPr/>
          <a:lstStyle/>
          <a:p>
            <a:r>
              <a:rPr lang="en-US"/>
              <a:t>Monotonicity</a:t>
            </a:r>
          </a:p>
        </p:txBody>
      </p:sp>
      <p:sp>
        <p:nvSpPr>
          <p:cNvPr id="45060" name="Rectangle 3"/>
          <p:cNvSpPr>
            <a:spLocks noGrp="1" noChangeArrowheads="1"/>
          </p:cNvSpPr>
          <p:nvPr>
            <p:ph type="body" idx="1"/>
          </p:nvPr>
        </p:nvSpPr>
        <p:spPr>
          <a:xfrm>
            <a:off x="685800" y="1981200"/>
            <a:ext cx="7772400" cy="4343400"/>
          </a:xfrm>
        </p:spPr>
        <p:txBody>
          <a:bodyPr/>
          <a:lstStyle/>
          <a:p>
            <a:pPr>
              <a:lnSpc>
                <a:spcPct val="90000"/>
              </a:lnSpc>
            </a:pPr>
            <a:r>
              <a:rPr lang="en-US"/>
              <a:t>If relation </a:t>
            </a:r>
            <a:r>
              <a:rPr lang="en-US" i="1"/>
              <a:t>P</a:t>
            </a:r>
            <a:r>
              <a:rPr lang="en-US"/>
              <a:t>  is a function of relation </a:t>
            </a:r>
            <a:r>
              <a:rPr lang="en-US" i="1"/>
              <a:t>Q</a:t>
            </a:r>
            <a:r>
              <a:rPr lang="en-US"/>
              <a:t> (and perhaps other relations), we say </a:t>
            </a:r>
            <a:r>
              <a:rPr lang="en-US" i="1"/>
              <a:t>P</a:t>
            </a:r>
            <a:r>
              <a:rPr lang="en-US"/>
              <a:t>  is </a:t>
            </a:r>
            <a:r>
              <a:rPr lang="en-US" i="1">
                <a:solidFill>
                  <a:srgbClr val="FF0066"/>
                </a:solidFill>
              </a:rPr>
              <a:t>monotone</a:t>
            </a:r>
            <a:r>
              <a:rPr lang="en-US"/>
              <a:t>  in </a:t>
            </a:r>
            <a:r>
              <a:rPr lang="en-US" i="1"/>
              <a:t>Q</a:t>
            </a:r>
            <a:r>
              <a:rPr lang="en-US"/>
              <a:t>  if inserting tuples into </a:t>
            </a:r>
            <a:r>
              <a:rPr lang="en-US" i="1"/>
              <a:t>Q</a:t>
            </a:r>
            <a:r>
              <a:rPr lang="en-US"/>
              <a:t>  cannot cause any tuple to be deleted from </a:t>
            </a:r>
            <a:r>
              <a:rPr lang="en-US" i="1"/>
              <a:t>P</a:t>
            </a:r>
            <a:r>
              <a:rPr lang="en-US"/>
              <a:t>.</a:t>
            </a:r>
          </a:p>
          <a:p>
            <a:pPr>
              <a:lnSpc>
                <a:spcPct val="90000"/>
              </a:lnSpc>
            </a:pPr>
            <a:r>
              <a:rPr lang="en-US">
                <a:solidFill>
                  <a:srgbClr val="33CC33"/>
                </a:solidFill>
              </a:rPr>
              <a:t>Examples</a:t>
            </a:r>
            <a:r>
              <a:rPr lang="en-US"/>
              <a:t>:</a:t>
            </a:r>
          </a:p>
          <a:p>
            <a:pPr lvl="1">
              <a:lnSpc>
                <a:spcPct val="90000"/>
              </a:lnSpc>
            </a:pPr>
            <a:r>
              <a:rPr lang="en-US" i="1"/>
              <a:t>P</a:t>
            </a:r>
            <a:r>
              <a:rPr lang="en-US"/>
              <a:t>  = </a:t>
            </a:r>
            <a:r>
              <a:rPr lang="en-US" i="1"/>
              <a:t>Q</a:t>
            </a:r>
            <a:r>
              <a:rPr lang="en-US"/>
              <a:t>  </a:t>
            </a:r>
            <a:r>
              <a:rPr lang="en-US" sz="3200">
                <a:latin typeface="Lucida Sans Unicode" pitchFamily="34" charset="0"/>
              </a:rPr>
              <a:t>∪</a:t>
            </a:r>
            <a:r>
              <a:rPr lang="en-US"/>
              <a:t> </a:t>
            </a:r>
            <a:r>
              <a:rPr lang="en-US" i="1"/>
              <a:t>R</a:t>
            </a:r>
            <a:r>
              <a:rPr lang="en-US"/>
              <a:t>.</a:t>
            </a:r>
          </a:p>
          <a:p>
            <a:pPr lvl="1">
              <a:lnSpc>
                <a:spcPct val="90000"/>
              </a:lnSpc>
            </a:pPr>
            <a:r>
              <a:rPr lang="en-US" i="1"/>
              <a:t>P</a:t>
            </a:r>
            <a:r>
              <a:rPr lang="en-US"/>
              <a:t>  = </a:t>
            </a:r>
            <a:r>
              <a:rPr lang="en-US" sz="3600">
                <a:latin typeface="Lucida Sans Unicode" pitchFamily="34" charset="0"/>
              </a:rPr>
              <a:t>σ</a:t>
            </a:r>
            <a:r>
              <a:rPr lang="en-US" i="1" baseline="-25000"/>
              <a:t>a </a:t>
            </a:r>
            <a:r>
              <a:rPr lang="en-US" baseline="-25000"/>
              <a:t>=10</a:t>
            </a:r>
            <a:r>
              <a:rPr lang="en-US"/>
              <a:t>(</a:t>
            </a:r>
            <a:r>
              <a:rPr lang="en-US" i="1"/>
              <a:t>Q</a:t>
            </a:r>
            <a:r>
              <a:rPr lang="en-US"/>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0355D853-36EA-4BB2-91A3-94B6A5AB82DD}" type="slidenum">
              <a:rPr lang="en-US" sz="1400" smtClean="0">
                <a:latin typeface="Times New Roman" charset="0"/>
              </a:rPr>
              <a:pPr/>
              <a:t>44</a:t>
            </a:fld>
            <a:endParaRPr lang="en-US" sz="1400">
              <a:latin typeface="Times New Roman" charset="0"/>
            </a:endParaRPr>
          </a:p>
        </p:txBody>
      </p:sp>
      <p:sp>
        <p:nvSpPr>
          <p:cNvPr id="46083" name="Rectangle 2"/>
          <p:cNvSpPr>
            <a:spLocks noGrp="1" noChangeArrowheads="1"/>
          </p:cNvSpPr>
          <p:nvPr>
            <p:ph type="title"/>
          </p:nvPr>
        </p:nvSpPr>
        <p:spPr/>
        <p:txBody>
          <a:bodyPr/>
          <a:lstStyle/>
          <a:p>
            <a:r>
              <a:rPr lang="en-US">
                <a:solidFill>
                  <a:srgbClr val="33CC33"/>
                </a:solidFill>
              </a:rPr>
              <a:t>Example</a:t>
            </a:r>
            <a:r>
              <a:rPr lang="en-US"/>
              <a:t>: Nonmonotonicity</a:t>
            </a:r>
          </a:p>
        </p:txBody>
      </p:sp>
      <p:sp>
        <p:nvSpPr>
          <p:cNvPr id="46084" name="Rectangle 3"/>
          <p:cNvSpPr>
            <a:spLocks noGrp="1" noChangeArrowheads="1"/>
          </p:cNvSpPr>
          <p:nvPr>
            <p:ph type="body" idx="1"/>
          </p:nvPr>
        </p:nvSpPr>
        <p:spPr>
          <a:xfrm>
            <a:off x="685800" y="1828800"/>
            <a:ext cx="7772400" cy="4267200"/>
          </a:xfrm>
        </p:spPr>
        <p:txBody>
          <a:bodyPr/>
          <a:lstStyle/>
          <a:p>
            <a:pPr>
              <a:buFont typeface="Monotype Sorts" pitchFamily="2" charset="2"/>
              <a:buNone/>
            </a:pPr>
            <a:r>
              <a:rPr lang="en-US">
                <a:latin typeface="Courier New" pitchFamily="49" charset="0"/>
              </a:rPr>
              <a:t>SELECT AVG(price)</a:t>
            </a:r>
          </a:p>
          <a:p>
            <a:pPr>
              <a:buFont typeface="Monotype Sorts" pitchFamily="2" charset="2"/>
              <a:buNone/>
            </a:pPr>
            <a:r>
              <a:rPr lang="en-US">
                <a:latin typeface="Courier New" pitchFamily="49" charset="0"/>
              </a:rPr>
              <a:t>FROM Sells</a:t>
            </a:r>
          </a:p>
          <a:p>
            <a:pPr>
              <a:buFont typeface="Monotype Sorts" pitchFamily="2" charset="2"/>
              <a:buNone/>
            </a:pPr>
            <a:r>
              <a:rPr lang="en-US">
                <a:latin typeface="Courier New" pitchFamily="49" charset="0"/>
              </a:rPr>
              <a:t>WHERE bar = ’Joe’’s Bar’;</a:t>
            </a:r>
          </a:p>
          <a:p>
            <a:pPr>
              <a:buFont typeface="Monotype Sorts" pitchFamily="2" charset="2"/>
              <a:buNone/>
            </a:pPr>
            <a:r>
              <a:rPr lang="en-US"/>
              <a:t>is not monotone in Sells.</a:t>
            </a:r>
          </a:p>
          <a:p>
            <a:r>
              <a:rPr lang="en-US"/>
              <a:t>Inserting a Joe’s-Bar tuple into Sells usually changes the average price and thus deletes the old average price.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63339CC1-F49C-46F9-9001-DBAA1C8EC8CF}" type="slidenum">
              <a:rPr lang="en-US" sz="1400" smtClean="0">
                <a:latin typeface="Times New Roman" charset="0"/>
              </a:rPr>
              <a:pPr/>
              <a:t>45</a:t>
            </a:fld>
            <a:endParaRPr lang="en-US" sz="1400">
              <a:latin typeface="Times New Roman" charset="0"/>
            </a:endParaRPr>
          </a:p>
        </p:txBody>
      </p:sp>
      <p:sp>
        <p:nvSpPr>
          <p:cNvPr id="47107" name="Rectangle 2"/>
          <p:cNvSpPr>
            <a:spLocks noGrp="1" noChangeArrowheads="1"/>
          </p:cNvSpPr>
          <p:nvPr>
            <p:ph type="title"/>
          </p:nvPr>
        </p:nvSpPr>
        <p:spPr>
          <a:xfrm>
            <a:off x="0" y="609600"/>
            <a:ext cx="9144000" cy="1143000"/>
          </a:xfrm>
        </p:spPr>
        <p:txBody>
          <a:bodyPr/>
          <a:lstStyle/>
          <a:p>
            <a:r>
              <a:rPr lang="en-US"/>
              <a:t>Stratum Graph</a:t>
            </a:r>
          </a:p>
        </p:txBody>
      </p:sp>
      <p:sp>
        <p:nvSpPr>
          <p:cNvPr id="47108" name="Rectangle 3"/>
          <p:cNvSpPr>
            <a:spLocks noGrp="1" noChangeArrowheads="1"/>
          </p:cNvSpPr>
          <p:nvPr>
            <p:ph type="body" idx="1"/>
          </p:nvPr>
        </p:nvSpPr>
        <p:spPr>
          <a:xfrm>
            <a:off x="685800" y="1981200"/>
            <a:ext cx="7772400" cy="4419600"/>
          </a:xfrm>
        </p:spPr>
        <p:txBody>
          <a:bodyPr/>
          <a:lstStyle/>
          <a:p>
            <a:pPr marL="609600" indent="-609600"/>
            <a:r>
              <a:rPr lang="en-US"/>
              <a:t>Nodes =</a:t>
            </a:r>
          </a:p>
          <a:p>
            <a:pPr marL="990600" lvl="1" indent="-533400">
              <a:buFont typeface="Monotype Sorts" pitchFamily="2" charset="2"/>
              <a:buAutoNum type="arabicPeriod"/>
            </a:pPr>
            <a:r>
              <a:rPr lang="en-US"/>
              <a:t>IDB relations declared in WITH clause.</a:t>
            </a:r>
          </a:p>
          <a:p>
            <a:pPr marL="990600" lvl="1" indent="-533400">
              <a:buFont typeface="Monotype Sorts" pitchFamily="2" charset="2"/>
              <a:buAutoNum type="arabicPeriod"/>
            </a:pPr>
            <a:r>
              <a:rPr lang="en-US"/>
              <a:t>Subqueries in the body of the “rules.”</a:t>
            </a:r>
          </a:p>
          <a:p>
            <a:pPr marL="1371600" lvl="2" indent="-457200">
              <a:buFont typeface="Monotype Sorts" pitchFamily="2" charset="2"/>
              <a:buChar char="w"/>
            </a:pPr>
            <a:r>
              <a:rPr lang="en-US"/>
              <a:t>Includes subqueries at any level of nesting.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CABE50A8-C216-4FDA-B3C1-7A14559F100E}" type="slidenum">
              <a:rPr lang="en-US" sz="1400" smtClean="0">
                <a:latin typeface="Times New Roman" charset="0"/>
              </a:rPr>
              <a:pPr/>
              <a:t>46</a:t>
            </a:fld>
            <a:endParaRPr lang="en-US" sz="1400">
              <a:latin typeface="Times New Roman" charset="0"/>
            </a:endParaRPr>
          </a:p>
        </p:txBody>
      </p:sp>
      <p:sp>
        <p:nvSpPr>
          <p:cNvPr id="48131" name="Rectangle 2"/>
          <p:cNvSpPr>
            <a:spLocks noGrp="1" noChangeArrowheads="1"/>
          </p:cNvSpPr>
          <p:nvPr>
            <p:ph type="title"/>
          </p:nvPr>
        </p:nvSpPr>
        <p:spPr>
          <a:xfrm>
            <a:off x="0" y="609600"/>
            <a:ext cx="9144000" cy="1143000"/>
          </a:xfrm>
        </p:spPr>
        <p:txBody>
          <a:bodyPr/>
          <a:lstStyle/>
          <a:p>
            <a:r>
              <a:rPr lang="en-US"/>
              <a:t>Stratum Graph – (2)</a:t>
            </a:r>
          </a:p>
        </p:txBody>
      </p:sp>
      <p:sp>
        <p:nvSpPr>
          <p:cNvPr id="84995" name="Rectangle 3"/>
          <p:cNvSpPr>
            <a:spLocks noGrp="1" noChangeArrowheads="1"/>
          </p:cNvSpPr>
          <p:nvPr>
            <p:ph type="body" idx="1"/>
          </p:nvPr>
        </p:nvSpPr>
        <p:spPr>
          <a:xfrm>
            <a:off x="152400" y="1981200"/>
            <a:ext cx="8839200" cy="4267200"/>
          </a:xfrm>
        </p:spPr>
        <p:txBody>
          <a:bodyPr/>
          <a:lstStyle/>
          <a:p>
            <a:pPr marL="609600" indent="-609600"/>
            <a:r>
              <a:rPr lang="en-US"/>
              <a:t>Arcs </a:t>
            </a:r>
            <a:r>
              <a:rPr lang="en-US" i="1"/>
              <a:t>P</a:t>
            </a:r>
            <a:r>
              <a:rPr lang="en-US"/>
              <a:t> -&gt;</a:t>
            </a:r>
            <a:r>
              <a:rPr lang="en-US" i="1"/>
              <a:t>Q</a:t>
            </a:r>
            <a:r>
              <a:rPr lang="en-US"/>
              <a:t> :</a:t>
            </a:r>
          </a:p>
          <a:p>
            <a:pPr marL="990600" lvl="1" indent="-533400">
              <a:buFont typeface="Monotype Sorts" pitchFamily="2" charset="2"/>
              <a:buAutoNum type="arabicPeriod"/>
            </a:pPr>
            <a:r>
              <a:rPr lang="en-US" i="1"/>
              <a:t>P</a:t>
            </a:r>
            <a:r>
              <a:rPr lang="en-US"/>
              <a:t>  is a rule head and </a:t>
            </a:r>
            <a:r>
              <a:rPr lang="en-US" i="1"/>
              <a:t>Q</a:t>
            </a:r>
            <a:r>
              <a:rPr lang="en-US"/>
              <a:t>  is a relation in the FROM list (not of a subquery).</a:t>
            </a:r>
          </a:p>
          <a:p>
            <a:pPr marL="990600" lvl="1" indent="-533400">
              <a:buFont typeface="Monotype Sorts" pitchFamily="2" charset="2"/>
              <a:buAutoNum type="arabicPeriod"/>
            </a:pPr>
            <a:r>
              <a:rPr lang="en-US" i="1"/>
              <a:t>P</a:t>
            </a:r>
            <a:r>
              <a:rPr lang="en-US"/>
              <a:t>  is a rule head and </a:t>
            </a:r>
            <a:r>
              <a:rPr lang="en-US" i="1"/>
              <a:t>Q</a:t>
            </a:r>
            <a:r>
              <a:rPr lang="en-US"/>
              <a:t>  is an immediate subquery of that rule.</a:t>
            </a:r>
          </a:p>
          <a:p>
            <a:pPr marL="990600" lvl="1" indent="-533400">
              <a:buFont typeface="Monotype Sorts" pitchFamily="2" charset="2"/>
              <a:buAutoNum type="arabicPeriod"/>
            </a:pPr>
            <a:r>
              <a:rPr lang="en-US" i="1"/>
              <a:t>P</a:t>
            </a:r>
            <a:r>
              <a:rPr lang="en-US"/>
              <a:t>  is a subquery, and </a:t>
            </a:r>
            <a:r>
              <a:rPr lang="en-US" i="1"/>
              <a:t>Q</a:t>
            </a:r>
            <a:r>
              <a:rPr lang="en-US"/>
              <a:t>  is a relation in its FROM or an immediate subquery (like 1 and 2).</a:t>
            </a:r>
          </a:p>
          <a:p>
            <a:pPr marL="609600" indent="-609600"/>
            <a:r>
              <a:rPr lang="en-US"/>
              <a:t>Put “–” on an arc if </a:t>
            </a:r>
            <a:r>
              <a:rPr lang="en-US" i="1"/>
              <a:t>P</a:t>
            </a:r>
            <a:r>
              <a:rPr lang="en-US"/>
              <a:t>  is not monotone in </a:t>
            </a:r>
            <a:r>
              <a:rPr lang="en-US" i="1"/>
              <a:t>Q</a:t>
            </a:r>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49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49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49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49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bldLvl="2"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E8076C6F-BA06-4F3A-9FA3-C6622886F757}" type="slidenum">
              <a:rPr lang="en-US" sz="1400" smtClean="0">
                <a:latin typeface="Times New Roman" charset="0"/>
              </a:rPr>
              <a:pPr/>
              <a:t>47</a:t>
            </a:fld>
            <a:endParaRPr lang="en-US" sz="1400">
              <a:latin typeface="Times New Roman" charset="0"/>
            </a:endParaRPr>
          </a:p>
        </p:txBody>
      </p:sp>
      <p:sp>
        <p:nvSpPr>
          <p:cNvPr id="49155" name="Rectangle 2"/>
          <p:cNvSpPr>
            <a:spLocks noGrp="1" noChangeArrowheads="1"/>
          </p:cNvSpPr>
          <p:nvPr>
            <p:ph type="title"/>
          </p:nvPr>
        </p:nvSpPr>
        <p:spPr/>
        <p:txBody>
          <a:bodyPr/>
          <a:lstStyle/>
          <a:p>
            <a:r>
              <a:rPr lang="en-US"/>
              <a:t>Stratified SQL</a:t>
            </a:r>
          </a:p>
        </p:txBody>
      </p:sp>
      <p:sp>
        <p:nvSpPr>
          <p:cNvPr id="49156" name="Rectangle 3"/>
          <p:cNvSpPr>
            <a:spLocks noGrp="1" noChangeArrowheads="1"/>
          </p:cNvSpPr>
          <p:nvPr>
            <p:ph type="body" idx="1"/>
          </p:nvPr>
        </p:nvSpPr>
        <p:spPr/>
        <p:txBody>
          <a:bodyPr/>
          <a:lstStyle/>
          <a:p>
            <a:r>
              <a:rPr lang="en-US"/>
              <a:t>A SQL recursion is </a:t>
            </a:r>
            <a:r>
              <a:rPr lang="en-US" i="1">
                <a:solidFill>
                  <a:srgbClr val="FF0066"/>
                </a:solidFill>
              </a:rPr>
              <a:t>stratified</a:t>
            </a:r>
            <a:r>
              <a:rPr lang="en-US"/>
              <a:t>  if there is a finite bound on the number of – signs along any path in its stratum graph.</a:t>
            </a:r>
          </a:p>
          <a:p>
            <a:pPr lvl="1"/>
            <a:r>
              <a:rPr lang="en-US"/>
              <a:t>Including paths with cycles.</a:t>
            </a:r>
          </a:p>
          <a:p>
            <a:r>
              <a:rPr lang="en-US" i="1">
                <a:solidFill>
                  <a:srgbClr val="FF0066"/>
                </a:solidFill>
              </a:rPr>
              <a:t>Legal SQL recursion</a:t>
            </a:r>
            <a:r>
              <a:rPr lang="en-US"/>
              <a:t>  = recursion with a stratified stratum graph.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AC3FBF49-3031-4208-9FFD-680E0F50A702}" type="slidenum">
              <a:rPr lang="en-US" sz="1400" smtClean="0">
                <a:latin typeface="Times New Roman" charset="0"/>
              </a:rPr>
              <a:pPr/>
              <a:t>48</a:t>
            </a:fld>
            <a:endParaRPr lang="en-US" sz="1400">
              <a:latin typeface="Times New Roman" charset="0"/>
            </a:endParaRPr>
          </a:p>
        </p:txBody>
      </p:sp>
      <p:sp>
        <p:nvSpPr>
          <p:cNvPr id="50179" name="Rectangle 2"/>
          <p:cNvSpPr>
            <a:spLocks noGrp="1" noChangeArrowheads="1"/>
          </p:cNvSpPr>
          <p:nvPr>
            <p:ph type="title"/>
          </p:nvPr>
        </p:nvSpPr>
        <p:spPr/>
        <p:txBody>
          <a:bodyPr/>
          <a:lstStyle/>
          <a:p>
            <a:r>
              <a:rPr lang="en-US">
                <a:solidFill>
                  <a:srgbClr val="33CC33"/>
                </a:solidFill>
              </a:rPr>
              <a:t>Example</a:t>
            </a:r>
            <a:r>
              <a:rPr lang="en-US"/>
              <a:t>: Stratum Graph</a:t>
            </a:r>
          </a:p>
        </p:txBody>
      </p:sp>
      <p:sp>
        <p:nvSpPr>
          <p:cNvPr id="50180" name="Rectangle 3"/>
          <p:cNvSpPr>
            <a:spLocks noGrp="1" noChangeArrowheads="1"/>
          </p:cNvSpPr>
          <p:nvPr>
            <p:ph type="body" idx="1"/>
          </p:nvPr>
        </p:nvSpPr>
        <p:spPr/>
        <p:txBody>
          <a:bodyPr/>
          <a:lstStyle/>
          <a:p>
            <a:r>
              <a:rPr lang="en-US"/>
              <a:t>In our Cousin example, the structure of the rules was:</a:t>
            </a:r>
          </a:p>
          <a:p>
            <a:pPr>
              <a:buFont typeface="Monotype Sorts" pitchFamily="2" charset="2"/>
              <a:buNone/>
            </a:pPr>
            <a:endParaRPr lang="en-US"/>
          </a:p>
          <a:p>
            <a:pPr>
              <a:buFont typeface="Monotype Sorts" pitchFamily="2" charset="2"/>
              <a:buNone/>
            </a:pPr>
            <a:r>
              <a:rPr lang="en-US"/>
              <a:t>Sib = … </a:t>
            </a:r>
          </a:p>
          <a:p>
            <a:pPr>
              <a:buFont typeface="Monotype Sorts" pitchFamily="2" charset="2"/>
              <a:buNone/>
            </a:pPr>
            <a:r>
              <a:rPr lang="en-US"/>
              <a:t>Cousin = ( … FROM Sib )</a:t>
            </a:r>
          </a:p>
          <a:p>
            <a:pPr>
              <a:buFont typeface="Monotype Sorts" pitchFamily="2" charset="2"/>
              <a:buNone/>
            </a:pPr>
            <a:r>
              <a:rPr lang="en-US"/>
              <a:t>		UNION</a:t>
            </a:r>
          </a:p>
          <a:p>
            <a:pPr>
              <a:buFont typeface="Monotype Sorts" pitchFamily="2" charset="2"/>
              <a:buNone/>
            </a:pPr>
            <a:r>
              <a:rPr lang="en-US"/>
              <a:t>		      ( … FROM Cousin … )</a:t>
            </a:r>
          </a:p>
        </p:txBody>
      </p:sp>
      <p:grpSp>
        <p:nvGrpSpPr>
          <p:cNvPr id="86020" name="Group 4"/>
          <p:cNvGrpSpPr>
            <a:grpSpLocks/>
          </p:cNvGrpSpPr>
          <p:nvPr/>
        </p:nvGrpSpPr>
        <p:grpSpPr bwMode="auto">
          <a:xfrm>
            <a:off x="2362200" y="3511550"/>
            <a:ext cx="5392738" cy="2584450"/>
            <a:chOff x="1488" y="2212"/>
            <a:chExt cx="3397" cy="1628"/>
          </a:xfrm>
        </p:grpSpPr>
        <p:sp>
          <p:nvSpPr>
            <p:cNvPr id="50182" name="Rectangle 5"/>
            <p:cNvSpPr>
              <a:spLocks noChangeArrowheads="1"/>
            </p:cNvSpPr>
            <p:nvPr/>
          </p:nvSpPr>
          <p:spPr bwMode="auto">
            <a:xfrm>
              <a:off x="1488" y="2640"/>
              <a:ext cx="1872" cy="432"/>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3" name="Rectangle 6"/>
            <p:cNvSpPr>
              <a:spLocks noChangeArrowheads="1"/>
            </p:cNvSpPr>
            <p:nvPr/>
          </p:nvSpPr>
          <p:spPr bwMode="auto">
            <a:xfrm>
              <a:off x="1488" y="3408"/>
              <a:ext cx="2544" cy="432"/>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4" name="Text Box 7"/>
            <p:cNvSpPr txBox="1">
              <a:spLocks noChangeArrowheads="1"/>
            </p:cNvSpPr>
            <p:nvPr/>
          </p:nvSpPr>
          <p:spPr bwMode="auto">
            <a:xfrm>
              <a:off x="3878" y="2212"/>
              <a:ext cx="1007"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r>
                <a:rPr lang="en-US"/>
                <a:t>Subquery S1</a:t>
              </a:r>
            </a:p>
            <a:p>
              <a:endParaRPr lang="en-US"/>
            </a:p>
            <a:p>
              <a:endParaRPr lang="en-US"/>
            </a:p>
            <a:p>
              <a:endParaRPr lang="en-US"/>
            </a:p>
            <a:p>
              <a:r>
                <a:rPr lang="en-US"/>
                <a:t>Subquery S2</a:t>
              </a:r>
            </a:p>
          </p:txBody>
        </p:sp>
        <p:sp>
          <p:nvSpPr>
            <p:cNvPr id="50185" name="Line 8"/>
            <p:cNvSpPr>
              <a:spLocks noChangeShapeType="1"/>
            </p:cNvSpPr>
            <p:nvPr/>
          </p:nvSpPr>
          <p:spPr bwMode="auto">
            <a:xfrm flipH="1">
              <a:off x="3360" y="2304"/>
              <a:ext cx="48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6" name="Line 9"/>
            <p:cNvSpPr>
              <a:spLocks noChangeShapeType="1"/>
            </p:cNvSpPr>
            <p:nvPr/>
          </p:nvSpPr>
          <p:spPr bwMode="auto">
            <a:xfrm flipH="1">
              <a:off x="3456" y="3120"/>
              <a:ext cx="43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60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896FBBE9-9A63-41A2-91DA-55A1DCB484B1}" type="slidenum">
              <a:rPr lang="en-US" sz="1400" smtClean="0">
                <a:latin typeface="Times New Roman" charset="0"/>
              </a:rPr>
              <a:pPr/>
              <a:t>49</a:t>
            </a:fld>
            <a:endParaRPr lang="en-US" sz="1400">
              <a:latin typeface="Times New Roman" charset="0"/>
            </a:endParaRPr>
          </a:p>
        </p:txBody>
      </p:sp>
      <p:sp>
        <p:nvSpPr>
          <p:cNvPr id="51203" name="Rectangle 2"/>
          <p:cNvSpPr>
            <a:spLocks noGrp="1" noChangeArrowheads="1"/>
          </p:cNvSpPr>
          <p:nvPr>
            <p:ph type="title"/>
          </p:nvPr>
        </p:nvSpPr>
        <p:spPr/>
        <p:txBody>
          <a:bodyPr/>
          <a:lstStyle/>
          <a:p>
            <a:r>
              <a:rPr lang="en-US"/>
              <a:t>The Graph</a:t>
            </a:r>
          </a:p>
        </p:txBody>
      </p:sp>
      <p:sp>
        <p:nvSpPr>
          <p:cNvPr id="51204" name="AutoShape 3"/>
          <p:cNvSpPr>
            <a:spLocks noChangeArrowheads="1"/>
          </p:cNvSpPr>
          <p:nvPr/>
        </p:nvSpPr>
        <p:spPr bwMode="auto">
          <a:xfrm>
            <a:off x="3657600" y="2438400"/>
            <a:ext cx="1219200" cy="685800"/>
          </a:xfrm>
          <a:prstGeom prst="flowChartAlternateProcess">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Sib</a:t>
            </a:r>
          </a:p>
        </p:txBody>
      </p:sp>
      <p:sp>
        <p:nvSpPr>
          <p:cNvPr id="51205" name="AutoShape 4"/>
          <p:cNvSpPr>
            <a:spLocks noChangeArrowheads="1"/>
          </p:cNvSpPr>
          <p:nvPr/>
        </p:nvSpPr>
        <p:spPr bwMode="auto">
          <a:xfrm>
            <a:off x="4724400" y="5181600"/>
            <a:ext cx="1219200" cy="685800"/>
          </a:xfrm>
          <a:prstGeom prst="flowChartAlternateProcess">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S2</a:t>
            </a:r>
          </a:p>
        </p:txBody>
      </p:sp>
      <p:sp>
        <p:nvSpPr>
          <p:cNvPr id="51206" name="AutoShape 5"/>
          <p:cNvSpPr>
            <a:spLocks noChangeArrowheads="1"/>
          </p:cNvSpPr>
          <p:nvPr/>
        </p:nvSpPr>
        <p:spPr bwMode="auto">
          <a:xfrm>
            <a:off x="2590800" y="5181600"/>
            <a:ext cx="1219200" cy="685800"/>
          </a:xfrm>
          <a:prstGeom prst="flowChartAlternateProcess">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S1</a:t>
            </a:r>
          </a:p>
        </p:txBody>
      </p:sp>
      <p:sp>
        <p:nvSpPr>
          <p:cNvPr id="51207" name="AutoShape 6"/>
          <p:cNvSpPr>
            <a:spLocks noChangeArrowheads="1"/>
          </p:cNvSpPr>
          <p:nvPr/>
        </p:nvSpPr>
        <p:spPr bwMode="auto">
          <a:xfrm>
            <a:off x="3657600" y="3810000"/>
            <a:ext cx="1219200" cy="685800"/>
          </a:xfrm>
          <a:prstGeom prst="flowChartAlternateProcess">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Cousin</a:t>
            </a:r>
          </a:p>
        </p:txBody>
      </p:sp>
      <p:cxnSp>
        <p:nvCxnSpPr>
          <p:cNvPr id="51208" name="AutoShape 8"/>
          <p:cNvCxnSpPr>
            <a:cxnSpLocks noChangeShapeType="1"/>
            <a:stCxn id="51207" idx="2"/>
            <a:endCxn id="51205" idx="0"/>
          </p:cNvCxnSpPr>
          <p:nvPr/>
        </p:nvCxnSpPr>
        <p:spPr bwMode="auto">
          <a:xfrm>
            <a:off x="4267200" y="4495800"/>
            <a:ext cx="1066800" cy="685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09" name="AutoShape 9"/>
          <p:cNvCxnSpPr>
            <a:cxnSpLocks noChangeShapeType="1"/>
            <a:stCxn id="51205" idx="3"/>
            <a:endCxn id="51207" idx="3"/>
          </p:cNvCxnSpPr>
          <p:nvPr/>
        </p:nvCxnSpPr>
        <p:spPr bwMode="auto">
          <a:xfrm flipH="1" flipV="1">
            <a:off x="4876800" y="4152900"/>
            <a:ext cx="1066800" cy="1371600"/>
          </a:xfrm>
          <a:prstGeom prst="curvedConnector3">
            <a:avLst>
              <a:gd name="adj1" fmla="val -2143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10" name="AutoShape 10"/>
          <p:cNvCxnSpPr>
            <a:cxnSpLocks noChangeShapeType="1"/>
            <a:stCxn id="51207" idx="2"/>
            <a:endCxn id="51206" idx="0"/>
          </p:cNvCxnSpPr>
          <p:nvPr/>
        </p:nvCxnSpPr>
        <p:spPr bwMode="auto">
          <a:xfrm flipH="1">
            <a:off x="3200400" y="4495800"/>
            <a:ext cx="1066800" cy="685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11" name="AutoShape 11"/>
          <p:cNvCxnSpPr>
            <a:cxnSpLocks noChangeShapeType="1"/>
            <a:stCxn id="51206" idx="1"/>
            <a:endCxn id="51204" idx="1"/>
          </p:cNvCxnSpPr>
          <p:nvPr/>
        </p:nvCxnSpPr>
        <p:spPr bwMode="auto">
          <a:xfrm rot="10800000" flipH="1">
            <a:off x="2590800" y="2781300"/>
            <a:ext cx="1066800" cy="2743200"/>
          </a:xfrm>
          <a:prstGeom prst="curvedConnector3">
            <a:avLst>
              <a:gd name="adj1" fmla="val -2143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212" name="Text Box 12"/>
          <p:cNvSpPr txBox="1">
            <a:spLocks noChangeArrowheads="1"/>
          </p:cNvSpPr>
          <p:nvPr/>
        </p:nvSpPr>
        <p:spPr bwMode="auto">
          <a:xfrm>
            <a:off x="6080125" y="2419350"/>
            <a:ext cx="219233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r>
              <a:rPr lang="en-US" sz="2800"/>
              <a:t>No “–” at all,</a:t>
            </a:r>
          </a:p>
          <a:p>
            <a:r>
              <a:rPr lang="en-US" sz="2800"/>
              <a:t>so surely</a:t>
            </a:r>
          </a:p>
          <a:p>
            <a:r>
              <a:rPr lang="en-US" sz="2800"/>
              <a:t>stratified.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B1CE7809-8443-4A75-9DC8-33FDE367463E}" type="slidenum">
              <a:rPr lang="en-US" sz="1400" smtClean="0">
                <a:latin typeface="Times New Roman" charset="0"/>
              </a:rPr>
              <a:pPr/>
              <a:t>5</a:t>
            </a:fld>
            <a:endParaRPr lang="en-US" sz="1400">
              <a:latin typeface="Times New Roman" charset="0"/>
            </a:endParaRPr>
          </a:p>
        </p:txBody>
      </p:sp>
      <p:sp>
        <p:nvSpPr>
          <p:cNvPr id="6147" name="Rectangle 2"/>
          <p:cNvSpPr>
            <a:spLocks noGrp="1" noChangeArrowheads="1"/>
          </p:cNvSpPr>
          <p:nvPr>
            <p:ph type="title"/>
          </p:nvPr>
        </p:nvSpPr>
        <p:spPr/>
        <p:txBody>
          <a:bodyPr/>
          <a:lstStyle/>
          <a:p>
            <a:r>
              <a:rPr lang="en-US"/>
              <a:t>A Logical Rule</a:t>
            </a:r>
          </a:p>
        </p:txBody>
      </p:sp>
      <p:sp>
        <p:nvSpPr>
          <p:cNvPr id="6148" name="Rectangle 3"/>
          <p:cNvSpPr>
            <a:spLocks noGrp="1" noChangeArrowheads="1"/>
          </p:cNvSpPr>
          <p:nvPr>
            <p:ph type="body" idx="1"/>
          </p:nvPr>
        </p:nvSpPr>
        <p:spPr/>
        <p:txBody>
          <a:bodyPr/>
          <a:lstStyle/>
          <a:p>
            <a:r>
              <a:rPr lang="en-US"/>
              <a:t>Our first example of a rule uses the relations </a:t>
            </a:r>
            <a:r>
              <a:rPr lang="en-US">
                <a:solidFill>
                  <a:srgbClr val="CC00CC"/>
                </a:solidFill>
              </a:rPr>
              <a:t>Frequents(drinker, bar)</a:t>
            </a:r>
            <a:r>
              <a:rPr lang="en-US"/>
              <a:t>, </a:t>
            </a:r>
            <a:r>
              <a:rPr lang="en-US">
                <a:solidFill>
                  <a:srgbClr val="CC00CC"/>
                </a:solidFill>
              </a:rPr>
              <a:t>Likes(drinker, beer)</a:t>
            </a:r>
            <a:r>
              <a:rPr lang="en-US"/>
              <a:t>, and          </a:t>
            </a:r>
            <a:r>
              <a:rPr lang="en-US">
                <a:solidFill>
                  <a:srgbClr val="CC00CC"/>
                </a:solidFill>
              </a:rPr>
              <a:t>Sells(bar, beer, price)</a:t>
            </a:r>
            <a:r>
              <a:rPr lang="en-US"/>
              <a:t>.</a:t>
            </a:r>
          </a:p>
          <a:p>
            <a:r>
              <a:rPr lang="en-US"/>
              <a:t>The rule is a query asking for “happy” drinkers --- those that frequent a bar that serves a beer that they like.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12A6EC44-09BC-4CA4-8F4A-E717070F4D49}" type="slidenum">
              <a:rPr lang="en-US" sz="1400" smtClean="0">
                <a:latin typeface="Times New Roman" charset="0"/>
              </a:rPr>
              <a:pPr/>
              <a:t>50</a:t>
            </a:fld>
            <a:endParaRPr lang="en-US" sz="1400">
              <a:latin typeface="Times New Roman" charset="0"/>
            </a:endParaRPr>
          </a:p>
        </p:txBody>
      </p:sp>
      <p:sp>
        <p:nvSpPr>
          <p:cNvPr id="52227" name="Rectangle 2"/>
          <p:cNvSpPr>
            <a:spLocks noGrp="1" noChangeArrowheads="1"/>
          </p:cNvSpPr>
          <p:nvPr>
            <p:ph type="title"/>
          </p:nvPr>
        </p:nvSpPr>
        <p:spPr/>
        <p:txBody>
          <a:bodyPr/>
          <a:lstStyle/>
          <a:p>
            <a:r>
              <a:rPr lang="en-US"/>
              <a:t>Nonmonotone </a:t>
            </a:r>
            <a:r>
              <a:rPr lang="en-US">
                <a:solidFill>
                  <a:srgbClr val="33CC33"/>
                </a:solidFill>
              </a:rPr>
              <a:t>Example</a:t>
            </a:r>
          </a:p>
        </p:txBody>
      </p:sp>
      <p:sp>
        <p:nvSpPr>
          <p:cNvPr id="52228" name="Rectangle 3"/>
          <p:cNvSpPr>
            <a:spLocks noGrp="1" noChangeArrowheads="1"/>
          </p:cNvSpPr>
          <p:nvPr>
            <p:ph type="body" idx="1"/>
          </p:nvPr>
        </p:nvSpPr>
        <p:spPr/>
        <p:txBody>
          <a:bodyPr/>
          <a:lstStyle/>
          <a:p>
            <a:r>
              <a:rPr lang="en-US"/>
              <a:t>Change the UNION in the Cousin example to EXCEPT:</a:t>
            </a:r>
          </a:p>
          <a:p>
            <a:pPr>
              <a:buFont typeface="Monotype Sorts" pitchFamily="2" charset="2"/>
              <a:buNone/>
            </a:pPr>
            <a:r>
              <a:rPr lang="en-US"/>
              <a:t>Sib = … </a:t>
            </a:r>
          </a:p>
          <a:p>
            <a:pPr>
              <a:buFont typeface="Monotype Sorts" pitchFamily="2" charset="2"/>
              <a:buNone/>
            </a:pPr>
            <a:r>
              <a:rPr lang="en-US"/>
              <a:t>Cousin = ( … FROM Sib )</a:t>
            </a:r>
          </a:p>
          <a:p>
            <a:pPr>
              <a:buFont typeface="Monotype Sorts" pitchFamily="2" charset="2"/>
              <a:buNone/>
            </a:pPr>
            <a:r>
              <a:rPr lang="en-US"/>
              <a:t>		EXCEPT</a:t>
            </a:r>
          </a:p>
          <a:p>
            <a:pPr>
              <a:buFont typeface="Monotype Sorts" pitchFamily="2" charset="2"/>
              <a:buNone/>
            </a:pPr>
            <a:r>
              <a:rPr lang="en-US"/>
              <a:t>		      ( … FROM Cousin … )</a:t>
            </a:r>
          </a:p>
        </p:txBody>
      </p:sp>
      <p:sp>
        <p:nvSpPr>
          <p:cNvPr id="52229" name="Text Box 4"/>
          <p:cNvSpPr txBox="1">
            <a:spLocks noChangeArrowheads="1"/>
          </p:cNvSpPr>
          <p:nvPr/>
        </p:nvSpPr>
        <p:spPr bwMode="auto">
          <a:xfrm>
            <a:off x="6172200" y="3048000"/>
            <a:ext cx="159861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r>
              <a:rPr lang="en-US"/>
              <a:t>Subquery S1</a:t>
            </a:r>
          </a:p>
          <a:p>
            <a:endParaRPr lang="en-US"/>
          </a:p>
          <a:p>
            <a:endParaRPr lang="en-US"/>
          </a:p>
          <a:p>
            <a:r>
              <a:rPr lang="en-US"/>
              <a:t>Subquery S2</a:t>
            </a:r>
          </a:p>
        </p:txBody>
      </p:sp>
      <p:sp>
        <p:nvSpPr>
          <p:cNvPr id="52230" name="Line 5"/>
          <p:cNvSpPr>
            <a:spLocks noChangeShapeType="1"/>
          </p:cNvSpPr>
          <p:nvPr/>
        </p:nvSpPr>
        <p:spPr bwMode="auto">
          <a:xfrm flipH="1">
            <a:off x="5334000" y="3429000"/>
            <a:ext cx="762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1" name="Line 6"/>
          <p:cNvSpPr>
            <a:spLocks noChangeShapeType="1"/>
          </p:cNvSpPr>
          <p:nvPr/>
        </p:nvSpPr>
        <p:spPr bwMode="auto">
          <a:xfrm flipH="1">
            <a:off x="5410200" y="4343400"/>
            <a:ext cx="685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8071" name="Group 7"/>
          <p:cNvGrpSpPr>
            <a:grpSpLocks/>
          </p:cNvGrpSpPr>
          <p:nvPr/>
        </p:nvGrpSpPr>
        <p:grpSpPr bwMode="auto">
          <a:xfrm>
            <a:off x="2362200" y="4800600"/>
            <a:ext cx="5106988" cy="1539875"/>
            <a:chOff x="1488" y="3024"/>
            <a:chExt cx="3217" cy="970"/>
          </a:xfrm>
        </p:grpSpPr>
        <p:sp>
          <p:nvSpPr>
            <p:cNvPr id="52236" name="Rectangle 8"/>
            <p:cNvSpPr>
              <a:spLocks noChangeArrowheads="1"/>
            </p:cNvSpPr>
            <p:nvPr/>
          </p:nvSpPr>
          <p:spPr bwMode="auto">
            <a:xfrm>
              <a:off x="1488" y="3024"/>
              <a:ext cx="2544" cy="432"/>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7" name="Text Box 9"/>
            <p:cNvSpPr txBox="1">
              <a:spLocks noChangeArrowheads="1"/>
            </p:cNvSpPr>
            <p:nvPr/>
          </p:nvSpPr>
          <p:spPr bwMode="auto">
            <a:xfrm>
              <a:off x="2880" y="3744"/>
              <a:ext cx="18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r>
                <a:rPr lang="en-US"/>
                <a:t>Inserting a tuple into S2</a:t>
              </a:r>
            </a:p>
          </p:txBody>
        </p:sp>
        <p:sp>
          <p:nvSpPr>
            <p:cNvPr id="52238" name="Line 10"/>
            <p:cNvSpPr>
              <a:spLocks noChangeShapeType="1"/>
            </p:cNvSpPr>
            <p:nvPr/>
          </p:nvSpPr>
          <p:spPr bwMode="auto">
            <a:xfrm flipH="1" flipV="1">
              <a:off x="3072" y="3456"/>
              <a:ext cx="38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8075" name="Group 11"/>
          <p:cNvGrpSpPr>
            <a:grpSpLocks/>
          </p:cNvGrpSpPr>
          <p:nvPr/>
        </p:nvGrpSpPr>
        <p:grpSpPr bwMode="auto">
          <a:xfrm>
            <a:off x="228600" y="4191000"/>
            <a:ext cx="3652838" cy="2149475"/>
            <a:chOff x="144" y="2640"/>
            <a:chExt cx="2301" cy="1354"/>
          </a:xfrm>
        </p:grpSpPr>
        <p:sp>
          <p:nvSpPr>
            <p:cNvPr id="52234" name="Text Box 12"/>
            <p:cNvSpPr txBox="1">
              <a:spLocks noChangeArrowheads="1"/>
            </p:cNvSpPr>
            <p:nvPr/>
          </p:nvSpPr>
          <p:spPr bwMode="auto">
            <a:xfrm>
              <a:off x="144" y="3744"/>
              <a:ext cx="230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r>
                <a:rPr lang="en-US"/>
                <a:t>Can delete a tuple from Cousin</a:t>
              </a:r>
            </a:p>
          </p:txBody>
        </p:sp>
        <p:sp>
          <p:nvSpPr>
            <p:cNvPr id="52235" name="Line 13"/>
            <p:cNvSpPr>
              <a:spLocks noChangeShapeType="1"/>
            </p:cNvSpPr>
            <p:nvPr/>
          </p:nvSpPr>
          <p:spPr bwMode="auto">
            <a:xfrm flipH="1" flipV="1">
              <a:off x="720" y="2640"/>
              <a:ext cx="144"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80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8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BE61790B-109B-45F7-863F-1D5344726FAC}" type="slidenum">
              <a:rPr lang="en-US" sz="1400" smtClean="0">
                <a:latin typeface="Times New Roman" charset="0"/>
              </a:rPr>
              <a:pPr/>
              <a:t>51</a:t>
            </a:fld>
            <a:endParaRPr lang="en-US" sz="1400">
              <a:latin typeface="Times New Roman" charset="0"/>
            </a:endParaRPr>
          </a:p>
        </p:txBody>
      </p:sp>
      <p:sp>
        <p:nvSpPr>
          <p:cNvPr id="53251" name="Rectangle 2"/>
          <p:cNvSpPr>
            <a:spLocks noGrp="1" noChangeArrowheads="1"/>
          </p:cNvSpPr>
          <p:nvPr>
            <p:ph type="title"/>
          </p:nvPr>
        </p:nvSpPr>
        <p:spPr/>
        <p:txBody>
          <a:bodyPr/>
          <a:lstStyle/>
          <a:p>
            <a:r>
              <a:rPr lang="en-US"/>
              <a:t>The Graph</a:t>
            </a:r>
          </a:p>
        </p:txBody>
      </p:sp>
      <p:sp>
        <p:nvSpPr>
          <p:cNvPr id="53252" name="AutoShape 3"/>
          <p:cNvSpPr>
            <a:spLocks noChangeArrowheads="1"/>
          </p:cNvSpPr>
          <p:nvPr/>
        </p:nvSpPr>
        <p:spPr bwMode="auto">
          <a:xfrm>
            <a:off x="3657600" y="2438400"/>
            <a:ext cx="1219200" cy="685800"/>
          </a:xfrm>
          <a:prstGeom prst="flowChartAlternateProcess">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Sib</a:t>
            </a:r>
          </a:p>
        </p:txBody>
      </p:sp>
      <p:sp>
        <p:nvSpPr>
          <p:cNvPr id="53253" name="AutoShape 4"/>
          <p:cNvSpPr>
            <a:spLocks noChangeArrowheads="1"/>
          </p:cNvSpPr>
          <p:nvPr/>
        </p:nvSpPr>
        <p:spPr bwMode="auto">
          <a:xfrm>
            <a:off x="4724400" y="5181600"/>
            <a:ext cx="1219200" cy="685800"/>
          </a:xfrm>
          <a:prstGeom prst="flowChartAlternateProcess">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S2</a:t>
            </a:r>
          </a:p>
        </p:txBody>
      </p:sp>
      <p:sp>
        <p:nvSpPr>
          <p:cNvPr id="53254" name="AutoShape 5"/>
          <p:cNvSpPr>
            <a:spLocks noChangeArrowheads="1"/>
          </p:cNvSpPr>
          <p:nvPr/>
        </p:nvSpPr>
        <p:spPr bwMode="auto">
          <a:xfrm>
            <a:off x="2590800" y="5181600"/>
            <a:ext cx="1219200" cy="685800"/>
          </a:xfrm>
          <a:prstGeom prst="flowChartAlternateProcess">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S1</a:t>
            </a:r>
          </a:p>
        </p:txBody>
      </p:sp>
      <p:sp>
        <p:nvSpPr>
          <p:cNvPr id="53255" name="AutoShape 6"/>
          <p:cNvSpPr>
            <a:spLocks noChangeArrowheads="1"/>
          </p:cNvSpPr>
          <p:nvPr/>
        </p:nvSpPr>
        <p:spPr bwMode="auto">
          <a:xfrm>
            <a:off x="3657600" y="3810000"/>
            <a:ext cx="1219200" cy="685800"/>
          </a:xfrm>
          <a:prstGeom prst="flowChartAlternateProcess">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Cousin</a:t>
            </a:r>
          </a:p>
        </p:txBody>
      </p:sp>
      <p:cxnSp>
        <p:nvCxnSpPr>
          <p:cNvPr id="53256" name="AutoShape 8"/>
          <p:cNvCxnSpPr>
            <a:cxnSpLocks noChangeShapeType="1"/>
            <a:stCxn id="53255" idx="2"/>
            <a:endCxn id="53253" idx="0"/>
          </p:cNvCxnSpPr>
          <p:nvPr/>
        </p:nvCxnSpPr>
        <p:spPr bwMode="auto">
          <a:xfrm>
            <a:off x="4267200" y="4495800"/>
            <a:ext cx="1066800" cy="685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57" name="AutoShape 9"/>
          <p:cNvCxnSpPr>
            <a:cxnSpLocks noChangeShapeType="1"/>
            <a:stCxn id="53253" idx="3"/>
            <a:endCxn id="53255" idx="3"/>
          </p:cNvCxnSpPr>
          <p:nvPr/>
        </p:nvCxnSpPr>
        <p:spPr bwMode="auto">
          <a:xfrm flipH="1" flipV="1">
            <a:off x="4876800" y="4152900"/>
            <a:ext cx="1066800" cy="1371600"/>
          </a:xfrm>
          <a:prstGeom prst="curvedConnector3">
            <a:avLst>
              <a:gd name="adj1" fmla="val -2143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58" name="AutoShape 10"/>
          <p:cNvCxnSpPr>
            <a:cxnSpLocks noChangeShapeType="1"/>
            <a:stCxn id="53255" idx="2"/>
            <a:endCxn id="53254" idx="0"/>
          </p:cNvCxnSpPr>
          <p:nvPr/>
        </p:nvCxnSpPr>
        <p:spPr bwMode="auto">
          <a:xfrm flipH="1">
            <a:off x="3200400" y="4495800"/>
            <a:ext cx="1066800" cy="685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59" name="AutoShape 11"/>
          <p:cNvCxnSpPr>
            <a:cxnSpLocks noChangeShapeType="1"/>
            <a:stCxn id="53254" idx="1"/>
            <a:endCxn id="53252" idx="1"/>
          </p:cNvCxnSpPr>
          <p:nvPr/>
        </p:nvCxnSpPr>
        <p:spPr bwMode="auto">
          <a:xfrm rot="10800000" flipH="1">
            <a:off x="2590800" y="2781300"/>
            <a:ext cx="1066800" cy="2743200"/>
          </a:xfrm>
          <a:prstGeom prst="curvedConnector3">
            <a:avLst>
              <a:gd name="adj1" fmla="val -2143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260" name="Text Box 12"/>
          <p:cNvSpPr txBox="1">
            <a:spLocks noChangeArrowheads="1"/>
          </p:cNvSpPr>
          <p:nvPr/>
        </p:nvSpPr>
        <p:spPr bwMode="auto">
          <a:xfrm>
            <a:off x="4953000" y="44196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r>
              <a:rPr lang="en-US" sz="2400"/>
              <a:t>_</a:t>
            </a:r>
          </a:p>
        </p:txBody>
      </p:sp>
      <p:sp>
        <p:nvSpPr>
          <p:cNvPr id="53261" name="Text Box 13"/>
          <p:cNvSpPr txBox="1">
            <a:spLocks noChangeArrowheads="1"/>
          </p:cNvSpPr>
          <p:nvPr/>
        </p:nvSpPr>
        <p:spPr bwMode="auto">
          <a:xfrm>
            <a:off x="6232525" y="2978150"/>
            <a:ext cx="225583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r>
              <a:rPr lang="en-US"/>
              <a:t>An infinite number</a:t>
            </a:r>
          </a:p>
          <a:p>
            <a:r>
              <a:rPr lang="en-US"/>
              <a:t>of –’s exist on</a:t>
            </a:r>
          </a:p>
          <a:p>
            <a:r>
              <a:rPr lang="en-US"/>
              <a:t>cycles involving</a:t>
            </a:r>
          </a:p>
          <a:p>
            <a:r>
              <a:rPr lang="en-US"/>
              <a:t>Cousin and S2.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1FFADE44-DDF2-47CC-B2F4-7979301F0477}" type="slidenum">
              <a:rPr lang="en-US" sz="1400" smtClean="0">
                <a:latin typeface="Times New Roman" charset="0"/>
              </a:rPr>
              <a:pPr/>
              <a:t>6</a:t>
            </a:fld>
            <a:endParaRPr lang="en-US" sz="1400">
              <a:latin typeface="Times New Roman" charset="0"/>
            </a:endParaRPr>
          </a:p>
        </p:txBody>
      </p:sp>
      <p:sp>
        <p:nvSpPr>
          <p:cNvPr id="7171" name="Rectangle 2"/>
          <p:cNvSpPr>
            <a:spLocks noGrp="1" noChangeArrowheads="1"/>
          </p:cNvSpPr>
          <p:nvPr>
            <p:ph type="title"/>
          </p:nvPr>
        </p:nvSpPr>
        <p:spPr/>
        <p:txBody>
          <a:bodyPr/>
          <a:lstStyle/>
          <a:p>
            <a:r>
              <a:rPr lang="en-US"/>
              <a:t>Anatomy of a Rule</a:t>
            </a:r>
          </a:p>
        </p:txBody>
      </p:sp>
      <p:sp>
        <p:nvSpPr>
          <p:cNvPr id="7172" name="Rectangle 3"/>
          <p:cNvSpPr>
            <a:spLocks noGrp="1" noChangeArrowheads="1"/>
          </p:cNvSpPr>
          <p:nvPr>
            <p:ph type="body" idx="1"/>
          </p:nvPr>
        </p:nvSpPr>
        <p:spPr/>
        <p:txBody>
          <a:bodyPr/>
          <a:lstStyle/>
          <a:p>
            <a:pPr>
              <a:buFont typeface="Monotype Sorts" pitchFamily="2" charset="2"/>
              <a:buNone/>
            </a:pPr>
            <a:r>
              <a:rPr lang="en-US">
                <a:solidFill>
                  <a:srgbClr val="990000"/>
                </a:solidFill>
              </a:rPr>
              <a:t>Happy(d) &lt;- Frequents(d,bar) AND</a:t>
            </a:r>
          </a:p>
          <a:p>
            <a:pPr>
              <a:buFont typeface="Monotype Sorts" pitchFamily="2" charset="2"/>
              <a:buNone/>
            </a:pPr>
            <a:r>
              <a:rPr lang="en-US">
                <a:solidFill>
                  <a:srgbClr val="990000"/>
                </a:solidFill>
              </a:rPr>
              <a:t>		Likes(d,beer) AND Sells(bar,beer,p)</a:t>
            </a:r>
          </a:p>
        </p:txBody>
      </p:sp>
      <p:grpSp>
        <p:nvGrpSpPr>
          <p:cNvPr id="11273" name="Group 9"/>
          <p:cNvGrpSpPr>
            <a:grpSpLocks/>
          </p:cNvGrpSpPr>
          <p:nvPr/>
        </p:nvGrpSpPr>
        <p:grpSpPr bwMode="auto">
          <a:xfrm>
            <a:off x="2133600" y="1981200"/>
            <a:ext cx="6172200" cy="2454275"/>
            <a:chOff x="1344" y="1248"/>
            <a:chExt cx="3888" cy="1546"/>
          </a:xfrm>
        </p:grpSpPr>
        <p:sp>
          <p:nvSpPr>
            <p:cNvPr id="7182" name="AutoShape 4"/>
            <p:cNvSpPr>
              <a:spLocks noChangeArrowheads="1"/>
            </p:cNvSpPr>
            <p:nvPr/>
          </p:nvSpPr>
          <p:spPr bwMode="auto">
            <a:xfrm flipV="1">
              <a:off x="1344" y="1248"/>
              <a:ext cx="3888" cy="720"/>
            </a:xfrm>
            <a:custGeom>
              <a:avLst/>
              <a:gdLst>
                <a:gd name="T0" fmla="*/ 633 w 21600"/>
                <a:gd name="T1" fmla="*/ 12 h 21600"/>
                <a:gd name="T2" fmla="*/ 350 w 21600"/>
                <a:gd name="T3" fmla="*/ 24 h 21600"/>
                <a:gd name="T4" fmla="*/ 67 w 21600"/>
                <a:gd name="T5" fmla="*/ 12 h 21600"/>
                <a:gd name="T6" fmla="*/ 350 w 21600"/>
                <a:gd name="T7" fmla="*/ 0 h 21600"/>
                <a:gd name="T8" fmla="*/ 0 60000 65536"/>
                <a:gd name="T9" fmla="*/ 0 60000 65536"/>
                <a:gd name="T10" fmla="*/ 0 60000 65536"/>
                <a:gd name="T11" fmla="*/ 0 60000 65536"/>
                <a:gd name="T12" fmla="*/ 3867 w 21600"/>
                <a:gd name="T13" fmla="*/ 3870 h 21600"/>
                <a:gd name="T14" fmla="*/ 17733 w 21600"/>
                <a:gd name="T15" fmla="*/ 17730 h 21600"/>
              </a:gdLst>
              <a:ahLst/>
              <a:cxnLst>
                <a:cxn ang="T8">
                  <a:pos x="T0" y="T1"/>
                </a:cxn>
                <a:cxn ang="T9">
                  <a:pos x="T2" y="T3"/>
                </a:cxn>
                <a:cxn ang="T10">
                  <a:pos x="T4" y="T5"/>
                </a:cxn>
                <a:cxn ang="T11">
                  <a:pos x="T6" y="T7"/>
                </a:cxn>
              </a:cxnLst>
              <a:rect l="T12" t="T13" r="T14" b="T15"/>
              <a:pathLst>
                <a:path w="21600" h="21600">
                  <a:moveTo>
                    <a:pt x="0" y="0"/>
                  </a:moveTo>
                  <a:lnTo>
                    <a:pt x="4129" y="21600"/>
                  </a:lnTo>
                  <a:lnTo>
                    <a:pt x="17471" y="21600"/>
                  </a:lnTo>
                  <a:lnTo>
                    <a:pt x="21600" y="0"/>
                  </a:lnTo>
                  <a:lnTo>
                    <a:pt x="0" y="0"/>
                  </a:lnTo>
                  <a:close/>
                </a:path>
              </a:pathLst>
            </a:cu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3" name="Text Box 5"/>
            <p:cNvSpPr txBox="1">
              <a:spLocks noChangeArrowheads="1"/>
            </p:cNvSpPr>
            <p:nvPr/>
          </p:nvSpPr>
          <p:spPr bwMode="auto">
            <a:xfrm>
              <a:off x="3264" y="2352"/>
              <a:ext cx="163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r>
                <a:rPr lang="en-US" i="1">
                  <a:solidFill>
                    <a:srgbClr val="FF0066"/>
                  </a:solidFill>
                </a:rPr>
                <a:t>Body</a:t>
              </a:r>
              <a:r>
                <a:rPr lang="en-US"/>
                <a:t> = antecedent =</a:t>
              </a:r>
            </a:p>
            <a:p>
              <a:r>
                <a:rPr lang="en-US"/>
                <a:t>AND of </a:t>
              </a:r>
              <a:r>
                <a:rPr lang="en-US" i="1">
                  <a:solidFill>
                    <a:srgbClr val="FF0066"/>
                  </a:solidFill>
                </a:rPr>
                <a:t>subgoals</a:t>
              </a:r>
              <a:r>
                <a:rPr lang="en-US"/>
                <a:t>.</a:t>
              </a:r>
            </a:p>
          </p:txBody>
        </p:sp>
        <p:sp>
          <p:nvSpPr>
            <p:cNvPr id="7184" name="Line 6"/>
            <p:cNvSpPr>
              <a:spLocks noChangeShapeType="1"/>
            </p:cNvSpPr>
            <p:nvPr/>
          </p:nvSpPr>
          <p:spPr bwMode="auto">
            <a:xfrm flipH="1" flipV="1">
              <a:off x="3888" y="1968"/>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276" name="Group 12"/>
          <p:cNvGrpSpPr>
            <a:grpSpLocks/>
          </p:cNvGrpSpPr>
          <p:nvPr/>
        </p:nvGrpSpPr>
        <p:grpSpPr bwMode="auto">
          <a:xfrm>
            <a:off x="685800" y="2057400"/>
            <a:ext cx="2601913" cy="2308225"/>
            <a:chOff x="432" y="1296"/>
            <a:chExt cx="1639" cy="1454"/>
          </a:xfrm>
        </p:grpSpPr>
        <p:sp>
          <p:nvSpPr>
            <p:cNvPr id="7179" name="Rectangle 8"/>
            <p:cNvSpPr>
              <a:spLocks noChangeArrowheads="1"/>
            </p:cNvSpPr>
            <p:nvPr/>
          </p:nvSpPr>
          <p:spPr bwMode="auto">
            <a:xfrm>
              <a:off x="432" y="1296"/>
              <a:ext cx="1152" cy="336"/>
            </a:xfrm>
            <a:prstGeom prst="rect">
              <a:avLst/>
            </a:prstGeom>
            <a:solidFill>
              <a:srgbClr val="FFFF99">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0" name="Text Box 10"/>
            <p:cNvSpPr txBox="1">
              <a:spLocks noChangeArrowheads="1"/>
            </p:cNvSpPr>
            <p:nvPr/>
          </p:nvSpPr>
          <p:spPr bwMode="auto">
            <a:xfrm>
              <a:off x="518" y="2308"/>
              <a:ext cx="155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r>
                <a:rPr lang="en-US" i="1">
                  <a:solidFill>
                    <a:srgbClr val="FF0066"/>
                  </a:solidFill>
                </a:rPr>
                <a:t>Head</a:t>
              </a:r>
              <a:r>
                <a:rPr lang="en-US"/>
                <a:t> = consequent,</a:t>
              </a:r>
            </a:p>
            <a:p>
              <a:r>
                <a:rPr lang="en-US"/>
                <a:t>a single subgoal</a:t>
              </a:r>
            </a:p>
          </p:txBody>
        </p:sp>
        <p:sp>
          <p:nvSpPr>
            <p:cNvPr id="7181" name="Line 11"/>
            <p:cNvSpPr>
              <a:spLocks noChangeShapeType="1"/>
            </p:cNvSpPr>
            <p:nvPr/>
          </p:nvSpPr>
          <p:spPr bwMode="auto">
            <a:xfrm flipV="1">
              <a:off x="864" y="1632"/>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280" name="Group 16"/>
          <p:cNvGrpSpPr>
            <a:grpSpLocks/>
          </p:cNvGrpSpPr>
          <p:nvPr/>
        </p:nvGrpSpPr>
        <p:grpSpPr bwMode="auto">
          <a:xfrm>
            <a:off x="2590800" y="2057400"/>
            <a:ext cx="2065338" cy="3298825"/>
            <a:chOff x="1632" y="1296"/>
            <a:chExt cx="1301" cy="2078"/>
          </a:xfrm>
        </p:grpSpPr>
        <p:sp>
          <p:nvSpPr>
            <p:cNvPr id="7176" name="Rectangle 13"/>
            <p:cNvSpPr>
              <a:spLocks noChangeArrowheads="1"/>
            </p:cNvSpPr>
            <p:nvPr/>
          </p:nvSpPr>
          <p:spPr bwMode="auto">
            <a:xfrm>
              <a:off x="1632" y="1296"/>
              <a:ext cx="288" cy="336"/>
            </a:xfrm>
            <a:prstGeom prst="rect">
              <a:avLst/>
            </a:prstGeom>
            <a:solidFill>
              <a:srgbClr val="FF99CC">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7" name="Text Box 14"/>
            <p:cNvSpPr txBox="1">
              <a:spLocks noChangeArrowheads="1"/>
            </p:cNvSpPr>
            <p:nvPr/>
          </p:nvSpPr>
          <p:spPr bwMode="auto">
            <a:xfrm>
              <a:off x="2054" y="2932"/>
              <a:ext cx="87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r>
                <a:rPr lang="en-US"/>
                <a:t>Read this</a:t>
              </a:r>
            </a:p>
            <a:p>
              <a:r>
                <a:rPr lang="en-US"/>
                <a:t>symbol “if”</a:t>
              </a:r>
            </a:p>
          </p:txBody>
        </p:sp>
        <p:sp>
          <p:nvSpPr>
            <p:cNvPr id="7178" name="Line 15"/>
            <p:cNvSpPr>
              <a:spLocks noChangeShapeType="1"/>
            </p:cNvSpPr>
            <p:nvPr/>
          </p:nvSpPr>
          <p:spPr bwMode="auto">
            <a:xfrm flipH="1" flipV="1">
              <a:off x="1776" y="1632"/>
              <a:ext cx="720" cy="12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2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12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12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C5DE6A99-D8AD-4D68-AF69-E5A8C074EB1F}" type="slidenum">
              <a:rPr lang="en-US" sz="1400" smtClean="0">
                <a:latin typeface="Times New Roman" charset="0"/>
              </a:rPr>
              <a:pPr/>
              <a:t>7</a:t>
            </a:fld>
            <a:endParaRPr lang="en-US" sz="1400">
              <a:latin typeface="Times New Roman" charset="0"/>
            </a:endParaRPr>
          </a:p>
        </p:txBody>
      </p:sp>
      <p:sp>
        <p:nvSpPr>
          <p:cNvPr id="8195" name="Rectangle 2"/>
          <p:cNvSpPr>
            <a:spLocks noGrp="1" noChangeArrowheads="1"/>
          </p:cNvSpPr>
          <p:nvPr>
            <p:ph type="title"/>
          </p:nvPr>
        </p:nvSpPr>
        <p:spPr/>
        <p:txBody>
          <a:bodyPr/>
          <a:lstStyle/>
          <a:p>
            <a:r>
              <a:rPr lang="en-US"/>
              <a:t>Subgoals Are Atoms</a:t>
            </a:r>
          </a:p>
        </p:txBody>
      </p:sp>
      <p:sp>
        <p:nvSpPr>
          <p:cNvPr id="13315" name="Rectangle 3"/>
          <p:cNvSpPr>
            <a:spLocks noGrp="1" noChangeArrowheads="1"/>
          </p:cNvSpPr>
          <p:nvPr>
            <p:ph type="body" idx="1"/>
          </p:nvPr>
        </p:nvSpPr>
        <p:spPr/>
        <p:txBody>
          <a:bodyPr/>
          <a:lstStyle/>
          <a:p>
            <a:r>
              <a:rPr lang="en-US"/>
              <a:t>An </a:t>
            </a:r>
            <a:r>
              <a:rPr lang="en-US" i="1">
                <a:solidFill>
                  <a:srgbClr val="FF0066"/>
                </a:solidFill>
              </a:rPr>
              <a:t>atom</a:t>
            </a:r>
            <a:r>
              <a:rPr lang="en-US"/>
              <a:t>  is a </a:t>
            </a:r>
            <a:r>
              <a:rPr lang="en-US" i="1">
                <a:solidFill>
                  <a:srgbClr val="FF0066"/>
                </a:solidFill>
              </a:rPr>
              <a:t>predicate</a:t>
            </a:r>
            <a:r>
              <a:rPr lang="en-US"/>
              <a:t>, or relation name with variables or constants as arguments.</a:t>
            </a:r>
          </a:p>
          <a:p>
            <a:r>
              <a:rPr lang="en-US"/>
              <a:t>The head is an atom; the body is the AND of one or more atoms.</a:t>
            </a:r>
          </a:p>
          <a:p>
            <a:r>
              <a:rPr lang="en-US">
                <a:solidFill>
                  <a:schemeClr val="accent2"/>
                </a:solidFill>
              </a:rPr>
              <a:t>Convention</a:t>
            </a:r>
            <a:r>
              <a:rPr lang="en-US"/>
              <a:t>: Predicates begin with a capital, variables begin with lower-case.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3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71BB631D-1D99-40A5-B222-C38823B5DDE7}" type="slidenum">
              <a:rPr lang="en-US" sz="1400" smtClean="0">
                <a:latin typeface="Times New Roman" charset="0"/>
              </a:rPr>
              <a:pPr/>
              <a:t>8</a:t>
            </a:fld>
            <a:endParaRPr lang="en-US" sz="1400">
              <a:latin typeface="Times New Roman" charset="0"/>
            </a:endParaRPr>
          </a:p>
        </p:txBody>
      </p:sp>
      <p:sp>
        <p:nvSpPr>
          <p:cNvPr id="9219" name="Rectangle 2"/>
          <p:cNvSpPr>
            <a:spLocks noGrp="1" noChangeArrowheads="1"/>
          </p:cNvSpPr>
          <p:nvPr>
            <p:ph type="title"/>
          </p:nvPr>
        </p:nvSpPr>
        <p:spPr/>
        <p:txBody>
          <a:bodyPr/>
          <a:lstStyle/>
          <a:p>
            <a:r>
              <a:rPr lang="en-US">
                <a:solidFill>
                  <a:srgbClr val="33CC33"/>
                </a:solidFill>
              </a:rPr>
              <a:t>Example</a:t>
            </a:r>
            <a:r>
              <a:rPr lang="en-US"/>
              <a:t>: Atom</a:t>
            </a:r>
          </a:p>
        </p:txBody>
      </p:sp>
      <p:sp>
        <p:nvSpPr>
          <p:cNvPr id="9220" name="Rectangle 3"/>
          <p:cNvSpPr>
            <a:spLocks noGrp="1" noChangeArrowheads="1"/>
          </p:cNvSpPr>
          <p:nvPr>
            <p:ph type="body" idx="1"/>
          </p:nvPr>
        </p:nvSpPr>
        <p:spPr/>
        <p:txBody>
          <a:bodyPr/>
          <a:lstStyle/>
          <a:p>
            <a:pPr>
              <a:buFont typeface="Monotype Sorts" pitchFamily="2" charset="2"/>
              <a:buNone/>
            </a:pPr>
            <a:r>
              <a:rPr lang="en-US"/>
              <a:t>		Sells(bar, beer, p)</a:t>
            </a:r>
          </a:p>
        </p:txBody>
      </p:sp>
      <p:grpSp>
        <p:nvGrpSpPr>
          <p:cNvPr id="14343" name="Group 7"/>
          <p:cNvGrpSpPr>
            <a:grpSpLocks/>
          </p:cNvGrpSpPr>
          <p:nvPr/>
        </p:nvGrpSpPr>
        <p:grpSpPr bwMode="auto">
          <a:xfrm>
            <a:off x="1431925" y="2057400"/>
            <a:ext cx="1719263" cy="2308225"/>
            <a:chOff x="902" y="1296"/>
            <a:chExt cx="1083" cy="1454"/>
          </a:xfrm>
        </p:grpSpPr>
        <p:sp>
          <p:nvSpPr>
            <p:cNvPr id="9230" name="Rectangle 4"/>
            <p:cNvSpPr>
              <a:spLocks noChangeArrowheads="1"/>
            </p:cNvSpPr>
            <p:nvPr/>
          </p:nvSpPr>
          <p:spPr bwMode="auto">
            <a:xfrm>
              <a:off x="1008" y="1296"/>
              <a:ext cx="528" cy="288"/>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1" name="Text Box 5"/>
            <p:cNvSpPr txBox="1">
              <a:spLocks noChangeArrowheads="1"/>
            </p:cNvSpPr>
            <p:nvPr/>
          </p:nvSpPr>
          <p:spPr bwMode="auto">
            <a:xfrm>
              <a:off x="902" y="2116"/>
              <a:ext cx="1083"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r>
                <a:rPr lang="en-US"/>
                <a:t>The predicate</a:t>
              </a:r>
            </a:p>
            <a:p>
              <a:r>
                <a:rPr lang="en-US"/>
                <a:t>= name of a</a:t>
              </a:r>
            </a:p>
            <a:p>
              <a:r>
                <a:rPr lang="en-US"/>
                <a:t>relation</a:t>
              </a:r>
            </a:p>
          </p:txBody>
        </p:sp>
        <p:sp>
          <p:nvSpPr>
            <p:cNvPr id="9232" name="Line 6"/>
            <p:cNvSpPr>
              <a:spLocks noChangeShapeType="1"/>
            </p:cNvSpPr>
            <p:nvPr/>
          </p:nvSpPr>
          <p:spPr bwMode="auto">
            <a:xfrm flipH="1" flipV="1">
              <a:off x="1248" y="1584"/>
              <a:ext cx="192"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351" name="Group 15"/>
          <p:cNvGrpSpPr>
            <a:grpSpLocks/>
          </p:cNvGrpSpPr>
          <p:nvPr/>
        </p:nvGrpSpPr>
        <p:grpSpPr bwMode="auto">
          <a:xfrm>
            <a:off x="2667000" y="2057400"/>
            <a:ext cx="5018088" cy="2003425"/>
            <a:chOff x="1680" y="1296"/>
            <a:chExt cx="3161" cy="1262"/>
          </a:xfrm>
        </p:grpSpPr>
        <p:sp>
          <p:nvSpPr>
            <p:cNvPr id="9223" name="Text Box 8"/>
            <p:cNvSpPr txBox="1">
              <a:spLocks noChangeArrowheads="1"/>
            </p:cNvSpPr>
            <p:nvPr/>
          </p:nvSpPr>
          <p:spPr bwMode="auto">
            <a:xfrm>
              <a:off x="3014" y="2116"/>
              <a:ext cx="1827"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r>
                <a:rPr lang="en-US"/>
                <a:t>Arguments are</a:t>
              </a:r>
            </a:p>
            <a:p>
              <a:r>
                <a:rPr lang="en-US"/>
                <a:t>variables (or constants).</a:t>
              </a:r>
            </a:p>
          </p:txBody>
        </p:sp>
        <p:sp>
          <p:nvSpPr>
            <p:cNvPr id="9224" name="Line 9"/>
            <p:cNvSpPr>
              <a:spLocks noChangeShapeType="1"/>
            </p:cNvSpPr>
            <p:nvPr/>
          </p:nvSpPr>
          <p:spPr bwMode="auto">
            <a:xfrm flipH="1" flipV="1">
              <a:off x="1968" y="1584"/>
              <a:ext cx="120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5" name="Line 10"/>
            <p:cNvSpPr>
              <a:spLocks noChangeShapeType="1"/>
            </p:cNvSpPr>
            <p:nvPr/>
          </p:nvSpPr>
          <p:spPr bwMode="auto">
            <a:xfrm flipH="1" flipV="1">
              <a:off x="2496" y="1584"/>
              <a:ext cx="912"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6" name="Line 11"/>
            <p:cNvSpPr>
              <a:spLocks noChangeShapeType="1"/>
            </p:cNvSpPr>
            <p:nvPr/>
          </p:nvSpPr>
          <p:spPr bwMode="auto">
            <a:xfrm flipH="1" flipV="1">
              <a:off x="2928" y="1584"/>
              <a:ext cx="72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7" name="Rectangle 12"/>
            <p:cNvSpPr>
              <a:spLocks noChangeArrowheads="1"/>
            </p:cNvSpPr>
            <p:nvPr/>
          </p:nvSpPr>
          <p:spPr bwMode="auto">
            <a:xfrm>
              <a:off x="1680" y="1296"/>
              <a:ext cx="336" cy="288"/>
            </a:xfrm>
            <a:prstGeom prst="rect">
              <a:avLst/>
            </a:prstGeom>
            <a:solidFill>
              <a:srgbClr val="FFFF99">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8" name="Rectangle 13"/>
            <p:cNvSpPr>
              <a:spLocks noChangeArrowheads="1"/>
            </p:cNvSpPr>
            <p:nvPr/>
          </p:nvSpPr>
          <p:spPr bwMode="auto">
            <a:xfrm>
              <a:off x="2160" y="1296"/>
              <a:ext cx="528" cy="288"/>
            </a:xfrm>
            <a:prstGeom prst="rect">
              <a:avLst/>
            </a:prstGeom>
            <a:solidFill>
              <a:srgbClr val="FFFF99">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9" name="Rectangle 14"/>
            <p:cNvSpPr>
              <a:spLocks noChangeArrowheads="1"/>
            </p:cNvSpPr>
            <p:nvPr/>
          </p:nvSpPr>
          <p:spPr bwMode="auto">
            <a:xfrm>
              <a:off x="2832" y="1296"/>
              <a:ext cx="192" cy="288"/>
            </a:xfrm>
            <a:prstGeom prst="rect">
              <a:avLst/>
            </a:prstGeom>
            <a:solidFill>
              <a:srgbClr val="FFFF99">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3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3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a:defRPr sz="2000">
                <a:solidFill>
                  <a:schemeClr val="tx1"/>
                </a:solidFill>
                <a:latin typeface="Tahoma" pitchFamily="34" charset="0"/>
              </a:defRPr>
            </a:lvl1pPr>
            <a:lvl2pPr marL="742950" indent="-285750">
              <a:defRPr sz="20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fld id="{AE39823A-1940-4162-950A-C7C0DD081165}" type="slidenum">
              <a:rPr lang="en-US" sz="1400" smtClean="0">
                <a:latin typeface="Times New Roman" charset="0"/>
              </a:rPr>
              <a:pPr/>
              <a:t>9</a:t>
            </a:fld>
            <a:endParaRPr lang="en-US" sz="1400">
              <a:latin typeface="Times New Roman" charset="0"/>
            </a:endParaRPr>
          </a:p>
        </p:txBody>
      </p:sp>
      <p:sp>
        <p:nvSpPr>
          <p:cNvPr id="10243" name="Rectangle 2"/>
          <p:cNvSpPr>
            <a:spLocks noGrp="1" noChangeArrowheads="1"/>
          </p:cNvSpPr>
          <p:nvPr>
            <p:ph type="title"/>
          </p:nvPr>
        </p:nvSpPr>
        <p:spPr>
          <a:xfrm>
            <a:off x="685800" y="304800"/>
            <a:ext cx="7772400" cy="1143000"/>
          </a:xfrm>
        </p:spPr>
        <p:txBody>
          <a:bodyPr/>
          <a:lstStyle/>
          <a:p>
            <a:r>
              <a:rPr lang="en-US"/>
              <a:t>Interpreting Rules</a:t>
            </a:r>
          </a:p>
        </p:txBody>
      </p:sp>
      <p:sp>
        <p:nvSpPr>
          <p:cNvPr id="15363" name="Rectangle 3"/>
          <p:cNvSpPr>
            <a:spLocks noGrp="1" noChangeArrowheads="1"/>
          </p:cNvSpPr>
          <p:nvPr>
            <p:ph type="body" idx="1"/>
          </p:nvPr>
        </p:nvSpPr>
        <p:spPr>
          <a:xfrm>
            <a:off x="457200" y="1828800"/>
            <a:ext cx="8153400" cy="4343400"/>
          </a:xfrm>
        </p:spPr>
        <p:txBody>
          <a:bodyPr/>
          <a:lstStyle/>
          <a:p>
            <a:r>
              <a:rPr lang="en-US"/>
              <a:t>A variable appearing in the head is </a:t>
            </a:r>
            <a:r>
              <a:rPr lang="en-US" i="1">
                <a:solidFill>
                  <a:srgbClr val="FF0066"/>
                </a:solidFill>
              </a:rPr>
              <a:t>distinguished</a:t>
            </a:r>
            <a:r>
              <a:rPr lang="en-US">
                <a:solidFill>
                  <a:srgbClr val="FF0066"/>
                </a:solidFill>
              </a:rPr>
              <a:t> </a:t>
            </a:r>
            <a:r>
              <a:rPr lang="en-US"/>
              <a:t>; otherwise it is </a:t>
            </a:r>
            <a:r>
              <a:rPr lang="en-US" i="1">
                <a:solidFill>
                  <a:srgbClr val="FF0066"/>
                </a:solidFill>
              </a:rPr>
              <a:t>nondistinguished</a:t>
            </a:r>
            <a:r>
              <a:rPr lang="en-US"/>
              <a:t>.</a:t>
            </a:r>
          </a:p>
          <a:p>
            <a:r>
              <a:rPr lang="en-US">
                <a:solidFill>
                  <a:schemeClr val="accent2"/>
                </a:solidFill>
              </a:rPr>
              <a:t>Rule meaning</a:t>
            </a:r>
            <a:r>
              <a:rPr lang="en-US"/>
              <a:t>: The head is true for given values of the distinguished variables if there exist values of the nondistinguished variables that make all subgoals of the body true.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1450</TotalTime>
  <Words>2373</Words>
  <Application>Microsoft Office PowerPoint</Application>
  <PresentationFormat>On-screen Show (4:3)</PresentationFormat>
  <Paragraphs>380</Paragraphs>
  <Slides>51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Monotype Sorts</vt:lpstr>
      <vt:lpstr>Courier New</vt:lpstr>
      <vt:lpstr>Lucida Sans Unicode</vt:lpstr>
      <vt:lpstr>Tahoma</vt:lpstr>
      <vt:lpstr>Times New Roman</vt:lpstr>
      <vt:lpstr>Wingdings</vt:lpstr>
      <vt:lpstr>Default Design</vt:lpstr>
      <vt:lpstr>Datalog</vt:lpstr>
      <vt:lpstr>Logic As a Query Language</vt:lpstr>
      <vt:lpstr>Example: Enterprise Integration</vt:lpstr>
      <vt:lpstr>EII – (2)</vt:lpstr>
      <vt:lpstr>A Logical Rule</vt:lpstr>
      <vt:lpstr>Anatomy of a Rule</vt:lpstr>
      <vt:lpstr>Subgoals Are Atoms</vt:lpstr>
      <vt:lpstr>Example: Atom</vt:lpstr>
      <vt:lpstr>Interpreting Rules</vt:lpstr>
      <vt:lpstr>Example: Interpretation</vt:lpstr>
      <vt:lpstr>Applying a Rule</vt:lpstr>
      <vt:lpstr>Example: Rule Evaluation</vt:lpstr>
      <vt:lpstr>A Glitch (Fixed Later)</vt:lpstr>
      <vt:lpstr>Applying a Rule – (2)</vt:lpstr>
      <vt:lpstr>Example: Rule Evaluation – (2)</vt:lpstr>
      <vt:lpstr>Arithmetic Subgoals</vt:lpstr>
      <vt:lpstr>Example: Arithmetic</vt:lpstr>
      <vt:lpstr>Negated Subgoals</vt:lpstr>
      <vt:lpstr>Safe Rules</vt:lpstr>
      <vt:lpstr>Example: Unsafe Rules</vt:lpstr>
      <vt:lpstr>An Advantage of Safe Rules</vt:lpstr>
      <vt:lpstr>Datalog Programs</vt:lpstr>
      <vt:lpstr>Evaluating Datalog Programs</vt:lpstr>
      <vt:lpstr>Example: Datalog Program</vt:lpstr>
      <vt:lpstr>Example: Evaluation</vt:lpstr>
      <vt:lpstr>Expressive Power of Datalog</vt:lpstr>
      <vt:lpstr>Recursive Example</vt:lpstr>
      <vt:lpstr>Definition of Recursion</vt:lpstr>
      <vt:lpstr>Example: Dependency Graphs</vt:lpstr>
      <vt:lpstr>Evaluating Recursive Rules</vt:lpstr>
      <vt:lpstr>The “Naïve” Evaluation Algorithm</vt:lpstr>
      <vt:lpstr>Seminaive Evaluation</vt:lpstr>
      <vt:lpstr>Example: Evaluation of Cousin</vt:lpstr>
      <vt:lpstr>Par Data: Parent Above Child</vt:lpstr>
      <vt:lpstr>SQL-99 Recursion</vt:lpstr>
      <vt:lpstr>Form of SQL Recursive Queries</vt:lpstr>
      <vt:lpstr>Example: SQL Recursion – (1)</vt:lpstr>
      <vt:lpstr>Example: SQL Recursion – (2)</vt:lpstr>
      <vt:lpstr>Example: SQL Recursion – (3)</vt:lpstr>
      <vt:lpstr>Legal SQL Recursion</vt:lpstr>
      <vt:lpstr>Example: Meaningless Recursion</vt:lpstr>
      <vt:lpstr>Plan to Explain Legal SQL Recursion</vt:lpstr>
      <vt:lpstr>Monotonicity</vt:lpstr>
      <vt:lpstr>Example: Nonmonotonicity</vt:lpstr>
      <vt:lpstr>Stratum Graph</vt:lpstr>
      <vt:lpstr>Stratum Graph – (2)</vt:lpstr>
      <vt:lpstr>Stratified SQL</vt:lpstr>
      <vt:lpstr>Example: Stratum Graph</vt:lpstr>
      <vt:lpstr>The Graph</vt:lpstr>
      <vt:lpstr>Nonmonotone Example</vt:lpstr>
      <vt:lpstr>The Graph</vt:lpstr>
    </vt:vector>
  </TitlesOfParts>
  <Company>Stanford University, CS Dept.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CS206 --- Electronic Commerce</dc:title>
  <dc:creator>Jeff Ullman</dc:creator>
  <cp:lastModifiedBy>Li Yang</cp:lastModifiedBy>
  <cp:revision>147</cp:revision>
  <dcterms:created xsi:type="dcterms:W3CDTF">2002-03-23T20:14:09Z</dcterms:created>
  <dcterms:modified xsi:type="dcterms:W3CDTF">2017-05-15T18:52:08Z</dcterms:modified>
</cp:coreProperties>
</file>