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7" r:id="rId3"/>
    <p:sldId id="269" r:id="rId4"/>
    <p:sldId id="277" r:id="rId5"/>
    <p:sldId id="278" r:id="rId6"/>
    <p:sldId id="279" r:id="rId7"/>
    <p:sldId id="280" r:id="rId8"/>
    <p:sldId id="271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72" r:id="rId17"/>
    <p:sldId id="288" r:id="rId18"/>
    <p:sldId id="290" r:id="rId19"/>
    <p:sldId id="289" r:id="rId20"/>
    <p:sldId id="291" r:id="rId21"/>
    <p:sldId id="292" r:id="rId22"/>
    <p:sldId id="293" r:id="rId23"/>
    <p:sldId id="294" r:id="rId24"/>
    <p:sldId id="273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274" r:id="rId43"/>
    <p:sldId id="315" r:id="rId44"/>
    <p:sldId id="312" r:id="rId45"/>
    <p:sldId id="313" r:id="rId46"/>
    <p:sldId id="314" r:id="rId47"/>
    <p:sldId id="317" r:id="rId48"/>
    <p:sldId id="316" r:id="rId49"/>
    <p:sldId id="318" r:id="rId50"/>
    <p:sldId id="319" r:id="rId51"/>
    <p:sldId id="320" r:id="rId52"/>
    <p:sldId id="321" r:id="rId53"/>
    <p:sldId id="322" r:id="rId54"/>
    <p:sldId id="275" r:id="rId55"/>
    <p:sldId id="323" r:id="rId56"/>
    <p:sldId id="324" r:id="rId57"/>
    <p:sldId id="325" r:id="rId58"/>
    <p:sldId id="326" r:id="rId59"/>
    <p:sldId id="327" r:id="rId60"/>
    <p:sldId id="328" r:id="rId61"/>
    <p:sldId id="330" r:id="rId62"/>
    <p:sldId id="329" r:id="rId63"/>
    <p:sldId id="331" r:id="rId64"/>
    <p:sldId id="332" r:id="rId65"/>
    <p:sldId id="333" r:id="rId66"/>
    <p:sldId id="334" r:id="rId67"/>
    <p:sldId id="335" r:id="rId68"/>
    <p:sldId id="276" r:id="rId6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17FC52B-6EAC-44C3-A3B1-AF3F566CF018}">
          <p14:sldIdLst>
            <p14:sldId id="256"/>
            <p14:sldId id="267"/>
          </p14:sldIdLst>
        </p14:section>
        <p14:section name="What are Errors and Exceptions? " id="{21B38AA1-03D0-47E8-A210-63D88BA819E7}">
          <p14:sldIdLst>
            <p14:sldId id="269"/>
            <p14:sldId id="277"/>
            <p14:sldId id="278"/>
            <p14:sldId id="279"/>
            <p14:sldId id="280"/>
          </p14:sldIdLst>
        </p14:section>
        <p14:section name="PHP Error Reporting" id="{7C7B2839-F29E-484B-88A4-6A8676CA4251}">
          <p14:sldIdLst>
            <p14:sldId id="271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PHP ERROR and Exception Handling" id="{E6C546AA-AAD4-6A47-A7A2-CC041AD8E6FD}">
          <p14:sldIdLst>
            <p14:sldId id="272"/>
            <p14:sldId id="288"/>
            <p14:sldId id="290"/>
            <p14:sldId id="289"/>
            <p14:sldId id="291"/>
            <p14:sldId id="292"/>
            <p14:sldId id="293"/>
            <p14:sldId id="294"/>
          </p14:sldIdLst>
        </p14:section>
        <p14:section name="Regular Expressions" id="{30B492BB-2E59-B74F-A392-EF1D6D031C62}">
          <p14:sldIdLst>
            <p14:sldId id="27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Validating User Input" id="{8CBFDFBC-D560-C54D-864C-EDDA35B9BDB7}">
          <p14:sldIdLst>
            <p14:sldId id="274"/>
            <p14:sldId id="315"/>
            <p14:sldId id="312"/>
            <p14:sldId id="313"/>
            <p14:sldId id="314"/>
            <p14:sldId id="317"/>
            <p14:sldId id="316"/>
            <p14:sldId id="318"/>
            <p14:sldId id="319"/>
            <p14:sldId id="320"/>
            <p14:sldId id="321"/>
            <p14:sldId id="322"/>
          </p14:sldIdLst>
        </p14:section>
        <p14:section name="Where to Perform Validation" id="{AAC40114-5FB6-A349-9382-4C72880B73C2}">
          <p14:sldIdLst>
            <p14:sldId id="275"/>
            <p14:sldId id="323"/>
            <p14:sldId id="324"/>
            <p14:sldId id="325"/>
            <p14:sldId id="326"/>
            <p14:sldId id="327"/>
            <p14:sldId id="328"/>
            <p14:sldId id="330"/>
            <p14:sldId id="329"/>
            <p14:sldId id="331"/>
            <p14:sldId id="332"/>
            <p14:sldId id="333"/>
            <p14:sldId id="334"/>
            <p14:sldId id="335"/>
          </p14:sldIdLst>
        </p14:section>
        <p14:section name="What You’ve Learned" id="{D1453C29-32EE-E84B-8F2B-E90C5636CCB5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orient="horz">
          <p15:clr>
            <a:srgbClr val="A4A3A4"/>
          </p15:clr>
        </p15:guide>
        <p15:guide id="4" pos="3840">
          <p15:clr>
            <a:srgbClr val="A4A3A4"/>
          </p15:clr>
        </p15:guide>
        <p15:guide id="5" pos="1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3F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108" autoAdjust="0"/>
    <p:restoredTop sz="99598" autoAdjust="0"/>
  </p:normalViewPr>
  <p:slideViewPr>
    <p:cSldViewPr showGuides="1">
      <p:cViewPr varScale="1">
        <p:scale>
          <a:sx n="91" d="100"/>
          <a:sy n="91" d="100"/>
        </p:scale>
        <p:origin x="1302" y="66"/>
      </p:cViewPr>
      <p:guideLst>
        <p:guide orient="horz" pos="2880"/>
        <p:guide orient="horz" pos="1440"/>
        <p:guide orient="horz"/>
        <p:guide pos="38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593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85800"/>
            <a:ext cx="5486400" cy="2819400"/>
          </a:xfrm>
        </p:spPr>
        <p:txBody>
          <a:bodyPr>
            <a:noAutofit/>
          </a:bodyPr>
          <a:lstStyle>
            <a:lvl1pPr algn="l">
              <a:lnSpc>
                <a:spcPts val="6200"/>
              </a:lnSpc>
              <a:defRPr sz="5400"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25160"/>
            <a:ext cx="5486400" cy="5334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800" y="645300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Textbook</a:t>
            </a:r>
            <a:r>
              <a:rPr lang="en-US" sz="1200" baseline="0" dirty="0" smtClean="0">
                <a:solidFill>
                  <a:schemeClr val="bg1"/>
                </a:solidFill>
                <a:latin typeface="+mj-lt"/>
              </a:rPr>
              <a:t> to be published by 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Pearson Ed in early 2014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http://www.funwebdev.com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486400" y="645300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Pearson</a:t>
            </a:r>
          </a:p>
          <a:p>
            <a:pPr algn="r"/>
            <a:r>
              <a: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http://www.funwebdev.com</a:t>
            </a:r>
            <a:endParaRPr lang="en-US" sz="1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0"/>
            <a:ext cx="8037513" cy="838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Rockwell Condensed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066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553200"/>
            <a:ext cx="2286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6581001"/>
            <a:ext cx="2684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200" baseline="0" dirty="0" smtClean="0">
                <a:latin typeface="Rockwell" pitchFamily="18" charset="0"/>
              </a:rPr>
              <a:t> of Web Development</a:t>
            </a:r>
            <a:endParaRPr lang="en-US" sz="1200" dirty="0">
              <a:latin typeface="Rockwell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483" y="6581001"/>
            <a:ext cx="257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200" baseline="0" dirty="0" smtClean="0">
                <a:solidFill>
                  <a:schemeClr val="tx1"/>
                </a:solidFill>
                <a:latin typeface="Rockwell" pitchFamily="18" charset="0"/>
              </a:rPr>
              <a:t>and</a:t>
            </a:r>
            <a:r>
              <a:rPr lang="en-US" sz="1200" baseline="0" dirty="0" smtClean="0">
                <a:latin typeface="Rockwell" pitchFamily="18" charset="0"/>
              </a:rPr>
              <a:t> </a:t>
            </a:r>
            <a:r>
              <a:rPr lang="en-US" sz="12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2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5867400" y="6581001"/>
            <a:ext cx="2684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200" baseline="0" dirty="0" smtClean="0">
                <a:latin typeface="Rockwell" pitchFamily="18" charset="0"/>
              </a:rPr>
              <a:t> of Web Development</a:t>
            </a:r>
            <a:endParaRPr lang="en-US" sz="1200" dirty="0">
              <a:latin typeface="Rockwell" pitchFamily="18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363483" y="6581001"/>
            <a:ext cx="257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200" baseline="0" dirty="0" smtClean="0">
                <a:solidFill>
                  <a:schemeClr val="tx1"/>
                </a:solidFill>
                <a:latin typeface="Rockwell" pitchFamily="18" charset="0"/>
              </a:rPr>
              <a:t>and</a:t>
            </a:r>
            <a:r>
              <a:rPr lang="en-US" sz="1200" baseline="0" dirty="0" smtClean="0">
                <a:latin typeface="Rockwell" pitchFamily="18" charset="0"/>
              </a:rPr>
              <a:t> </a:t>
            </a:r>
            <a:r>
              <a:rPr lang="en-US" sz="12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200" dirty="0">
              <a:solidFill>
                <a:schemeClr val="accent1"/>
              </a:solidFill>
              <a:latin typeface="Rockwell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0" r:id="rId13"/>
    <p:sldLayoutId id="2147483660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2819400"/>
          </a:xfrm>
        </p:spPr>
        <p:txBody>
          <a:bodyPr/>
          <a:lstStyle/>
          <a:p>
            <a:r>
              <a:rPr lang="en-US" dirty="0" smtClean="0"/>
              <a:t>Error Handling and Validation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9696"/>
            <a:ext cx="5486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Chapter 12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error_reporting</a:t>
            </a:r>
            <a:r>
              <a:rPr lang="en-US" dirty="0" smtClean="0"/>
              <a:t> setting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an error?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error_reporting</a:t>
            </a:r>
            <a:r>
              <a:rPr lang="en-US" dirty="0"/>
              <a:t> setting specifies which type of errors are to be </a:t>
            </a:r>
            <a:r>
              <a:rPr lang="en-US" dirty="0" smtClean="0"/>
              <a:t>reported.</a:t>
            </a:r>
          </a:p>
          <a:p>
            <a:r>
              <a:rPr lang="en-US" dirty="0" smtClean="0"/>
              <a:t>It can </a:t>
            </a:r>
            <a:r>
              <a:rPr lang="en-US" dirty="0"/>
              <a:t>be set programmatically inside </a:t>
            </a:r>
            <a:r>
              <a:rPr lang="en-US" b="1" dirty="0"/>
              <a:t>any</a:t>
            </a:r>
            <a:r>
              <a:rPr lang="en-US" dirty="0"/>
              <a:t> PHP </a:t>
            </a:r>
            <a:r>
              <a:rPr lang="en-US" dirty="0" smtClean="0"/>
              <a:t>file:</a:t>
            </a:r>
          </a:p>
          <a:p>
            <a:pPr lvl="1"/>
            <a:r>
              <a:rPr lang="en-US" dirty="0" err="1"/>
              <a:t>error_reporting</a:t>
            </a:r>
            <a:r>
              <a:rPr lang="en-US" dirty="0"/>
              <a:t>(E_ALL)</a:t>
            </a:r>
            <a:r>
              <a:rPr lang="en-US" dirty="0" smtClean="0"/>
              <a:t>;</a:t>
            </a:r>
          </a:p>
          <a:p>
            <a:r>
              <a:rPr lang="en-US" dirty="0"/>
              <a:t>It can also be set within the </a:t>
            </a:r>
            <a:r>
              <a:rPr lang="en-US" b="1" dirty="0" err="1"/>
              <a:t>php.ini</a:t>
            </a:r>
            <a:r>
              <a:rPr lang="en-US" b="1" dirty="0"/>
              <a:t> </a:t>
            </a:r>
            <a:r>
              <a:rPr lang="en-US" dirty="0"/>
              <a:t>file:</a:t>
            </a:r>
          </a:p>
          <a:p>
            <a:pPr lvl="1"/>
            <a:r>
              <a:rPr lang="en-US" dirty="0" err="1"/>
              <a:t>error_reporting</a:t>
            </a:r>
            <a:r>
              <a:rPr lang="en-US" dirty="0"/>
              <a:t> = E_ALL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2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error_reporting</a:t>
            </a:r>
            <a:r>
              <a:rPr lang="en-US" dirty="0" smtClean="0"/>
              <a:t> setting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error reporting constants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1524000"/>
          <a:ext cx="6553200" cy="204710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 smtClean="0"/>
                        <a:t>Constant </a:t>
                      </a:r>
                      <a:r>
                        <a:rPr lang="en-US" sz="1200" dirty="0"/>
                        <a:t>Name</a:t>
                      </a:r>
                      <a:endParaRPr lang="en-CA" sz="1200" b="1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/>
                        <a:t>Value</a:t>
                      </a:r>
                      <a:endParaRPr lang="en-CA" sz="1200" b="1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Description</a:t>
                      </a:r>
                      <a:endParaRPr lang="en-CA" sz="1200" b="1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0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 smtClean="0"/>
                        <a:t>E_ALL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 smtClean="0"/>
                        <a:t>8191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Report all errors and warnings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0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/>
                        <a:t>E_ERROR</a:t>
                      </a:r>
                      <a:endParaRPr lang="en-CA" sz="12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/>
                        <a:t>1</a:t>
                      </a:r>
                      <a:endParaRPr lang="en-CA" sz="12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/>
                        <a:t>Report all fatal runtime errors</a:t>
                      </a:r>
                      <a:endParaRPr lang="en-CA" sz="12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0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 smtClean="0"/>
                        <a:t>E_WARNING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/>
                        <a:t>2</a:t>
                      </a:r>
                      <a:endParaRPr lang="en-CA" sz="12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/>
                        <a:t>Report all nonfatal runtime errors (that is, warnings)</a:t>
                      </a:r>
                      <a:endParaRPr lang="en-CA" sz="12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81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endParaRPr lang="en-CA" sz="12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/>
                        <a:t>0</a:t>
                      </a:r>
                      <a:endParaRPr lang="en-CA" sz="12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No </a:t>
                      </a:r>
                      <a:r>
                        <a:rPr lang="en-US" sz="1200" dirty="0" smtClean="0"/>
                        <a:t>reporting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3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display_errors</a:t>
            </a:r>
            <a:r>
              <a:rPr lang="en-US" dirty="0" smtClean="0"/>
              <a:t> setting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show or not to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 err="1"/>
              <a:t>display_error</a:t>
            </a:r>
            <a:r>
              <a:rPr lang="en-US" b="1" dirty="0"/>
              <a:t> </a:t>
            </a:r>
            <a:r>
              <a:rPr lang="en-US" dirty="0"/>
              <a:t>setting specifies whether error messages should or should not </a:t>
            </a:r>
            <a:r>
              <a:rPr lang="en-US" dirty="0" smtClean="0"/>
              <a:t>be displayed </a:t>
            </a:r>
            <a:r>
              <a:rPr lang="en-US" dirty="0"/>
              <a:t>in the </a:t>
            </a:r>
            <a:r>
              <a:rPr lang="en-US" dirty="0" smtClean="0"/>
              <a:t>browser.</a:t>
            </a:r>
          </a:p>
          <a:p>
            <a:r>
              <a:rPr lang="en-US" dirty="0"/>
              <a:t>It can be set programmatically via the </a:t>
            </a:r>
            <a:r>
              <a:rPr lang="en-US" dirty="0" err="1"/>
              <a:t>ini_set</a:t>
            </a:r>
            <a:r>
              <a:rPr lang="en-US" dirty="0"/>
              <a:t>() function:</a:t>
            </a:r>
          </a:p>
          <a:p>
            <a:pPr lvl="1"/>
            <a:r>
              <a:rPr lang="en-US" dirty="0" err="1"/>
              <a:t>ini_set</a:t>
            </a:r>
            <a:r>
              <a:rPr lang="en-US" dirty="0"/>
              <a:t>('display_errors','0');</a:t>
            </a:r>
          </a:p>
          <a:p>
            <a:r>
              <a:rPr lang="en-US" dirty="0"/>
              <a:t>It can also be set within the </a:t>
            </a:r>
            <a:r>
              <a:rPr lang="en-US" b="1" dirty="0" err="1"/>
              <a:t>php.ini</a:t>
            </a:r>
            <a:r>
              <a:rPr lang="en-US" b="1" dirty="0"/>
              <a:t> </a:t>
            </a:r>
            <a:r>
              <a:rPr lang="en-US" dirty="0"/>
              <a:t>file:</a:t>
            </a:r>
          </a:p>
          <a:p>
            <a:pPr lvl="1"/>
            <a:r>
              <a:rPr lang="en-US" dirty="0" err="1"/>
              <a:t>display_errors</a:t>
            </a:r>
            <a:r>
              <a:rPr lang="en-US" dirty="0"/>
              <a:t> = Off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78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log_error</a:t>
            </a:r>
            <a:r>
              <a:rPr lang="en-US" dirty="0" smtClean="0"/>
              <a:t> setting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record or not to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log_error</a:t>
            </a:r>
            <a:r>
              <a:rPr lang="en-US" dirty="0"/>
              <a:t> setting specifies whether error messages should or should not be </a:t>
            </a:r>
            <a:r>
              <a:rPr lang="en-US" dirty="0" smtClean="0"/>
              <a:t>sent to </a:t>
            </a:r>
            <a:r>
              <a:rPr lang="en-US" dirty="0"/>
              <a:t>the server error log.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set programmatically via the </a:t>
            </a:r>
            <a:r>
              <a:rPr lang="en-US" dirty="0" err="1"/>
              <a:t>ini_set</a:t>
            </a:r>
            <a:r>
              <a:rPr lang="en-US" dirty="0"/>
              <a:t>() function:</a:t>
            </a:r>
          </a:p>
          <a:p>
            <a:pPr lvl="1"/>
            <a:r>
              <a:rPr lang="en-US" dirty="0" err="1"/>
              <a:t>ini_set</a:t>
            </a:r>
            <a:r>
              <a:rPr lang="en-US" dirty="0"/>
              <a:t>('log_errors','1');</a:t>
            </a:r>
          </a:p>
          <a:p>
            <a:r>
              <a:rPr lang="en-US" dirty="0"/>
              <a:t>It can also be set within the </a:t>
            </a:r>
            <a:r>
              <a:rPr lang="en-US" b="1" dirty="0" err="1"/>
              <a:t>php.ini</a:t>
            </a:r>
            <a:r>
              <a:rPr lang="en-US" b="1" dirty="0"/>
              <a:t> </a:t>
            </a:r>
            <a:r>
              <a:rPr lang="en-US" dirty="0"/>
              <a:t>file:</a:t>
            </a:r>
          </a:p>
          <a:p>
            <a:pPr lvl="1"/>
            <a:r>
              <a:rPr lang="en-US" dirty="0" err="1"/>
              <a:t>log_errors</a:t>
            </a:r>
            <a:r>
              <a:rPr lang="en-US" dirty="0"/>
              <a:t> = 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35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log_error</a:t>
            </a:r>
            <a:r>
              <a:rPr lang="en-US" dirty="0" smtClean="0"/>
              <a:t> setting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Where to store.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location to store logs in can be set </a:t>
            </a:r>
            <a:r>
              <a:rPr lang="en-US" dirty="0" err="1" smtClean="0"/>
              <a:t>programatically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ini_set</a:t>
            </a:r>
            <a:r>
              <a:rPr lang="en-US" dirty="0"/>
              <a:t>('</a:t>
            </a:r>
            <a:r>
              <a:rPr lang="en-US" dirty="0" err="1"/>
              <a:t>error_log</a:t>
            </a:r>
            <a:r>
              <a:rPr lang="en-US" dirty="0"/>
              <a:t>', '/restricted/my-</a:t>
            </a:r>
            <a:r>
              <a:rPr lang="en-US" dirty="0" err="1"/>
              <a:t>errors.log</a:t>
            </a:r>
            <a:r>
              <a:rPr lang="en-US" dirty="0"/>
              <a:t>');</a:t>
            </a:r>
          </a:p>
          <a:p>
            <a:r>
              <a:rPr lang="en-US" dirty="0"/>
              <a:t>It can also be set within the </a:t>
            </a:r>
            <a:r>
              <a:rPr lang="en-US" b="1" dirty="0" err="1"/>
              <a:t>php.ini</a:t>
            </a:r>
            <a:r>
              <a:rPr lang="en-US" b="1" dirty="0"/>
              <a:t> </a:t>
            </a:r>
            <a:r>
              <a:rPr lang="en-US" dirty="0"/>
              <a:t>file:</a:t>
            </a:r>
          </a:p>
          <a:p>
            <a:pPr lvl="1"/>
            <a:r>
              <a:rPr lang="en-US" dirty="0" err="1"/>
              <a:t>error_log</a:t>
            </a:r>
            <a:r>
              <a:rPr lang="en-US" dirty="0"/>
              <a:t> = /restricted/my-</a:t>
            </a:r>
            <a:r>
              <a:rPr lang="en-US" dirty="0" err="1"/>
              <a:t>errors.log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064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log_error</a:t>
            </a:r>
            <a:r>
              <a:rPr lang="en-US" dirty="0" smtClean="0"/>
              <a:t> setting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Error_log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programmatically send messages to the error log at any time </a:t>
            </a:r>
            <a:r>
              <a:rPr lang="en-US" dirty="0" smtClean="0"/>
              <a:t>via the </a:t>
            </a:r>
            <a:r>
              <a:rPr lang="en-US" dirty="0" err="1"/>
              <a:t>error_log</a:t>
            </a:r>
            <a:r>
              <a:rPr lang="en-US" dirty="0"/>
              <a:t>() function</a:t>
            </a:r>
            <a:endParaRPr lang="en-US" dirty="0" smtClean="0"/>
          </a:p>
        </p:txBody>
      </p:sp>
      <p:pic>
        <p:nvPicPr>
          <p:cNvPr id="5" name="Picture 4" descr="Screen Shot 2014-02-15 at 4.14.3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76600"/>
            <a:ext cx="6554979" cy="229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9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04040"/>
                </a:solidFill>
              </a:rPr>
              <a:t>PHP ERROR and Exception </a:t>
            </a:r>
            <a:r>
              <a:rPr lang="en-US" dirty="0" smtClean="0">
                <a:solidFill>
                  <a:srgbClr val="467082"/>
                </a:solidFill>
              </a:rPr>
              <a:t>Handling</a:t>
            </a:r>
            <a:endParaRPr lang="en-US" dirty="0">
              <a:solidFill>
                <a:srgbClr val="46708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3</a:t>
            </a:r>
            <a:r>
              <a:rPr lang="en-US" dirty="0" smtClean="0"/>
              <a:t> of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5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Error Handling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connecting to a database, that there may be an error…</a:t>
            </a:r>
          </a:p>
        </p:txBody>
      </p:sp>
      <p:pic>
        <p:nvPicPr>
          <p:cNvPr id="6" name="Picture 5" descr="Screen Shot 2014-02-15 at 4.15.3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4200"/>
            <a:ext cx="7967894" cy="25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70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Exception Handling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Try, catch, 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runtime error occurs, PHP </a:t>
            </a:r>
            <a:r>
              <a:rPr lang="en-US" i="1" dirty="0"/>
              <a:t>throws </a:t>
            </a:r>
            <a:r>
              <a:rPr lang="en-US" dirty="0"/>
              <a:t>an </a:t>
            </a:r>
            <a:r>
              <a:rPr lang="en-US" i="1" dirty="0"/>
              <a:t>exception</a:t>
            </a:r>
            <a:r>
              <a:rPr lang="en-US" dirty="0" smtClean="0"/>
              <a:t>.</a:t>
            </a:r>
          </a:p>
          <a:p>
            <a:r>
              <a:rPr lang="en-US" dirty="0"/>
              <a:t>This exception can </a:t>
            </a:r>
            <a:r>
              <a:rPr lang="en-US" dirty="0" smtClean="0"/>
              <a:t>be </a:t>
            </a:r>
            <a:r>
              <a:rPr lang="en-US" i="1" dirty="0" smtClean="0"/>
              <a:t>caught </a:t>
            </a:r>
            <a:r>
              <a:rPr lang="en-US" dirty="0"/>
              <a:t>and handled either by the function, class, or page that generated </a:t>
            </a:r>
            <a:r>
              <a:rPr lang="en-US" dirty="0" smtClean="0"/>
              <a:t>the exception </a:t>
            </a:r>
            <a:r>
              <a:rPr lang="en-US" dirty="0"/>
              <a:t>or by the code that called the function or </a:t>
            </a:r>
            <a:r>
              <a:rPr lang="en-US" dirty="0" smtClean="0"/>
              <a:t>class.</a:t>
            </a:r>
          </a:p>
          <a:p>
            <a:r>
              <a:rPr lang="en-US" dirty="0"/>
              <a:t>If an exception is </a:t>
            </a:r>
            <a:r>
              <a:rPr lang="en-US" dirty="0" smtClean="0"/>
              <a:t>not caught</a:t>
            </a:r>
            <a:r>
              <a:rPr lang="en-US" dirty="0"/>
              <a:t>, then eventually the PHP environment will handle it by terminating </a:t>
            </a:r>
            <a:r>
              <a:rPr lang="en-US" dirty="0" smtClean="0"/>
              <a:t>execution with </a:t>
            </a:r>
            <a:r>
              <a:rPr lang="en-US" dirty="0"/>
              <a:t>an “Uncaught Exception” </a:t>
            </a:r>
            <a:r>
              <a:rPr lang="en-US" dirty="0" smtClean="0"/>
              <a:t>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34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Exception Handling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Try, catch, finally</a:t>
            </a:r>
            <a:endParaRPr lang="en-US" dirty="0"/>
          </a:p>
        </p:txBody>
      </p:sp>
      <p:pic>
        <p:nvPicPr>
          <p:cNvPr id="7" name="Content Placeholder 6" descr="Screen Shot 2014-02-15 at 4.16.34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76" b="-50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624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107698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What are </a:t>
            </a:r>
            <a:r>
              <a:rPr lang="en-US" sz="2400" dirty="0" smtClean="0">
                <a:solidFill>
                  <a:srgbClr val="FF6600"/>
                </a:solidFill>
                <a:latin typeface="Rockwell Condensed" pitchFamily="18" charset="0"/>
              </a:rPr>
              <a:t>Errors</a:t>
            </a:r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 and </a:t>
            </a:r>
            <a:r>
              <a:rPr lang="en-US" sz="2400" dirty="0" smtClean="0">
                <a:solidFill>
                  <a:srgbClr val="FF6600"/>
                </a:solidFill>
                <a:latin typeface="Rockwell Condensed" pitchFamily="18" charset="0"/>
              </a:rPr>
              <a:t>Exceptions</a:t>
            </a:r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?</a:t>
            </a:r>
            <a:endParaRPr lang="en-US" sz="2400" dirty="0">
              <a:solidFill>
                <a:schemeClr val="bg2"/>
              </a:solidFill>
              <a:latin typeface="Rockwell Condense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107698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PHP Error </a:t>
            </a:r>
            <a:r>
              <a:rPr lang="en-US" sz="2400" dirty="0" smtClean="0">
                <a:solidFill>
                  <a:srgbClr val="FF6600"/>
                </a:solidFill>
                <a:latin typeface="Rockwell Condensed" pitchFamily="18" charset="0"/>
              </a:rPr>
              <a:t>Reporting</a:t>
            </a:r>
            <a:endParaRPr lang="en-US" sz="2400" dirty="0">
              <a:solidFill>
                <a:srgbClr val="FF6600"/>
              </a:solidFill>
              <a:latin typeface="Rockwell Condensed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23368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2524780"/>
            <a:ext cx="289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PHP Error and Exception </a:t>
            </a:r>
            <a:r>
              <a:rPr lang="en-US" sz="2400" dirty="0" smtClean="0">
                <a:solidFill>
                  <a:srgbClr val="FF6600"/>
                </a:solidFill>
                <a:latin typeface="Rockwell Condensed" pitchFamily="18" charset="0"/>
              </a:rPr>
              <a:t>Handling</a:t>
            </a:r>
            <a:endParaRPr lang="en-US" sz="2400" dirty="0">
              <a:solidFill>
                <a:srgbClr val="FF6600"/>
              </a:solidFill>
              <a:latin typeface="Rockwell Condense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1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2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2286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3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14400" y="375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76401" y="39725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  <a:latin typeface="Rockwell Condensed" pitchFamily="18" charset="0"/>
              </a:rPr>
              <a:t>Validating</a:t>
            </a:r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 User Input</a:t>
            </a:r>
            <a:endParaRPr lang="en-US" sz="2400" dirty="0">
              <a:solidFill>
                <a:srgbClr val="F3703A"/>
              </a:solidFill>
              <a:latin typeface="Rockwell Condensed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3733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5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648200" y="23368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10201" y="25247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Regular Expressions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8200" y="2286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4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648200" y="375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10201" y="39725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  <a:latin typeface="Rockwell Condensed" pitchFamily="18" charset="0"/>
              </a:rPr>
              <a:t>Where</a:t>
            </a:r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 to Perform Validation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8200" y="3733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6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Exception Handling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finally block is optional. Any code within it will always be executed </a:t>
            </a:r>
            <a:r>
              <a:rPr lang="en-US" i="1" dirty="0" smtClean="0"/>
              <a:t>after </a:t>
            </a:r>
            <a:r>
              <a:rPr lang="en-US" dirty="0" smtClean="0"/>
              <a:t>the </a:t>
            </a:r>
            <a:r>
              <a:rPr lang="en-US" dirty="0"/>
              <a:t>code in the try or in the catch blocks, even if that code contains a return </a:t>
            </a:r>
            <a:r>
              <a:rPr lang="en-US" dirty="0" smtClean="0"/>
              <a:t>statement.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finally block is only available in PHP 5.5 and later</a:t>
            </a:r>
          </a:p>
        </p:txBody>
      </p:sp>
    </p:spTree>
    <p:extLst>
      <p:ext uri="{BB962C8B-B14F-4D97-AF65-F5344CB8AC3E}">
        <p14:creationId xmlns:p14="http://schemas.microsoft.com/office/powerpoint/2010/main" val="2857810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your own exception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oriented way of dealing with the unexpected</a:t>
            </a:r>
            <a:endParaRPr lang="en-US" dirty="0"/>
          </a:p>
        </p:txBody>
      </p:sp>
      <p:pic>
        <p:nvPicPr>
          <p:cNvPr id="7" name="Picture 6" descr="Screen Shot 2014-02-15 at 4.21.4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38600"/>
            <a:ext cx="6099492" cy="227428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Screen Shot 2014-02-15 at 4.21.4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613091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37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Handlers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Error and Exception Handlers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should a custom error or exception handler do?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should provide </a:t>
            </a:r>
            <a:r>
              <a:rPr lang="en-US" dirty="0" smtClean="0"/>
              <a:t>the </a:t>
            </a:r>
            <a:r>
              <a:rPr lang="en-US" i="1" dirty="0" smtClean="0"/>
              <a:t>developer </a:t>
            </a:r>
            <a:r>
              <a:rPr lang="en-US" dirty="0"/>
              <a:t>with detailed information about the state of the application when </a:t>
            </a:r>
            <a:r>
              <a:rPr lang="en-US" dirty="0" smtClean="0"/>
              <a:t>the exception </a:t>
            </a:r>
            <a:r>
              <a:rPr lang="en-US" dirty="0"/>
              <a:t>occurred, information about the exception, and when it happened. </a:t>
            </a:r>
            <a:endParaRPr lang="en-US" dirty="0" smtClean="0"/>
          </a:p>
          <a:p>
            <a:r>
              <a:rPr lang="en-US" dirty="0" smtClean="0"/>
              <a:t>It should </a:t>
            </a:r>
            <a:r>
              <a:rPr lang="en-US" dirty="0"/>
              <a:t>hide any of those details from the regular end user, and instead </a:t>
            </a:r>
            <a:r>
              <a:rPr lang="en-US" dirty="0" smtClean="0"/>
              <a:t>provide the </a:t>
            </a:r>
            <a:r>
              <a:rPr lang="en-US" dirty="0"/>
              <a:t>user with a generic message such as “Sorry but there was a </a:t>
            </a:r>
            <a:r>
              <a:rPr lang="en-US" dirty="0" smtClean="0"/>
              <a:t>problem”</a:t>
            </a:r>
          </a:p>
          <a:p>
            <a:r>
              <a:rPr lang="en-US" dirty="0"/>
              <a:t>Once </a:t>
            </a:r>
            <a:r>
              <a:rPr lang="en-US" dirty="0" smtClean="0"/>
              <a:t>a handler </a:t>
            </a:r>
            <a:r>
              <a:rPr lang="en-US" dirty="0"/>
              <a:t>function is defined, it must be registered, </a:t>
            </a:r>
            <a:r>
              <a:rPr lang="en-US" dirty="0" smtClean="0"/>
              <a:t>using </a:t>
            </a:r>
            <a:r>
              <a:rPr lang="en-US" dirty="0"/>
              <a:t>the following code:</a:t>
            </a:r>
          </a:p>
          <a:p>
            <a:r>
              <a:rPr lang="en-US" dirty="0" err="1"/>
              <a:t>set_exception_handler</a:t>
            </a:r>
            <a:r>
              <a:rPr lang="en-US" dirty="0"/>
              <a:t>('</a:t>
            </a:r>
            <a:r>
              <a:rPr lang="en-US" dirty="0" err="1"/>
              <a:t>my_exception_handler</a:t>
            </a:r>
            <a:r>
              <a:rPr lang="en-US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52545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Handlers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Error and Exception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4-02-15 at 4.33.4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10000"/>
            <a:ext cx="5715000" cy="1712554"/>
          </a:xfrm>
          <a:prstGeom prst="rect">
            <a:avLst/>
          </a:prstGeom>
        </p:spPr>
      </p:pic>
      <p:pic>
        <p:nvPicPr>
          <p:cNvPr id="5" name="Picture 4" descr="Screen Shot 2014-02-15 at 4.33.15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5715000" cy="22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77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404040"/>
                </a:solidFill>
              </a:rPr>
              <a:t>Regular Expressions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>
                <a:solidFill>
                  <a:schemeClr val="accent1"/>
                </a:solidFill>
              </a:rPr>
              <a:t>4</a:t>
            </a:r>
            <a:r>
              <a:rPr lang="en-US" dirty="0" smtClean="0"/>
              <a:t> of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May seem irregular at first glance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regular expression </a:t>
            </a:r>
            <a:r>
              <a:rPr lang="en-US" dirty="0"/>
              <a:t>is a set of special characters that define a pattern</a:t>
            </a:r>
            <a:r>
              <a:rPr lang="en-US" dirty="0" smtClean="0"/>
              <a:t>.</a:t>
            </a:r>
          </a:p>
          <a:p>
            <a:r>
              <a:rPr lang="en-US" dirty="0"/>
              <a:t>They are </a:t>
            </a:r>
            <a:r>
              <a:rPr lang="en-US" dirty="0" smtClean="0"/>
              <a:t>a type </a:t>
            </a:r>
            <a:r>
              <a:rPr lang="en-US" dirty="0"/>
              <a:t>of language that is intended for the matching and manipulation of text</a:t>
            </a:r>
            <a:r>
              <a:rPr lang="en-US" dirty="0" smtClean="0"/>
              <a:t>.</a:t>
            </a:r>
          </a:p>
          <a:p>
            <a:r>
              <a:rPr lang="en-US" dirty="0"/>
              <a:t>Regular expressions are a concise way to eliminate the conditional logic </a:t>
            </a:r>
            <a:r>
              <a:rPr lang="en-US" dirty="0" smtClean="0"/>
              <a:t>that would </a:t>
            </a:r>
            <a:r>
              <a:rPr lang="en-US" dirty="0"/>
              <a:t>be necessary to ensure that input data follows a specific format.</a:t>
            </a:r>
          </a:p>
        </p:txBody>
      </p:sp>
    </p:spTree>
    <p:extLst>
      <p:ext uri="{BB962C8B-B14F-4D97-AF65-F5344CB8AC3E}">
        <p14:creationId xmlns:p14="http://schemas.microsoft.com/office/powerpoint/2010/main" val="2155127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regular expression consists of two types of characters: </a:t>
            </a:r>
            <a:r>
              <a:rPr lang="en-US" b="1" dirty="0"/>
              <a:t>literals</a:t>
            </a:r>
            <a:r>
              <a:rPr lang="en-US" dirty="0"/>
              <a:t> and </a:t>
            </a:r>
            <a:r>
              <a:rPr lang="en-US" b="1" dirty="0" err="1"/>
              <a:t>metacharacters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</a:t>
            </a:r>
            <a:r>
              <a:rPr lang="en-US" b="1" dirty="0"/>
              <a:t>literal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dirty="0"/>
              <a:t>character you wish to match in the </a:t>
            </a:r>
            <a:r>
              <a:rPr lang="en-US" dirty="0" smtClean="0"/>
              <a:t>target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</a:t>
            </a:r>
            <a:r>
              <a:rPr lang="en-US" b="1" dirty="0" err="1"/>
              <a:t>metacharacter</a:t>
            </a:r>
            <a:r>
              <a:rPr lang="en-US" b="1" dirty="0"/>
              <a:t> </a:t>
            </a:r>
            <a:r>
              <a:rPr lang="en-US" dirty="0"/>
              <a:t>is a special symbol that acts as a </a:t>
            </a:r>
            <a:r>
              <a:rPr lang="en-US" dirty="0" smtClean="0"/>
              <a:t>command to </a:t>
            </a:r>
            <a:r>
              <a:rPr lang="en-US" dirty="0"/>
              <a:t>the regular expression </a:t>
            </a:r>
            <a:r>
              <a:rPr lang="en-US" dirty="0" smtClean="0"/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1547889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with Special Meaning</a:t>
            </a:r>
            <a:endParaRPr lang="en-US" dirty="0"/>
          </a:p>
        </p:txBody>
      </p:sp>
      <p:pic>
        <p:nvPicPr>
          <p:cNvPr id="7" name="Picture 6" descr="Screen Shot 2014-02-15 at 4.39.0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7772400" cy="9512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1" y="3352800"/>
            <a:ext cx="7620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To use a </a:t>
            </a:r>
            <a:r>
              <a:rPr lang="en-US" sz="2200" dirty="0" err="1"/>
              <a:t>metacharacter</a:t>
            </a:r>
            <a:r>
              <a:rPr lang="en-US" sz="2200" dirty="0"/>
              <a:t> as a literal, you will need to escape it by prefacing it with a backslash (\)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87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Table of typical patterns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1295400"/>
          <a:ext cx="7010400" cy="473756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99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286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 dirty="0" smtClean="0"/>
                        <a:t>Expression</a:t>
                      </a:r>
                      <a:endParaRPr lang="en-CA" sz="900" b="1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 dirty="0"/>
                        <a:t>Description</a:t>
                      </a:r>
                      <a:endParaRPr lang="en-CA" sz="900" b="1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57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 dirty="0" smtClean="0"/>
                        <a:t>^ </a:t>
                      </a:r>
                      <a:r>
                        <a:rPr lang="en-US" sz="900" dirty="0"/>
                        <a:t>… $</a:t>
                      </a:r>
                      <a:endParaRPr lang="en-CA" sz="900" dirty="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 dirty="0" smtClean="0"/>
                        <a:t>If </a:t>
                      </a:r>
                      <a:r>
                        <a:rPr lang="en-US" sz="900" dirty="0"/>
                        <a:t>used at the very start and end of the regular expression, it means that the entire string (and not just a substring) must match the rest of the regular expression contained between the ^ and the $ symbols.</a:t>
                      </a:r>
                      <a:endParaRPr lang="en-CA" sz="9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\t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 tab character.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\n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 new line character.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.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character other than \n.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[qwerty]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single character of the set contained within the brackets.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[^qwerty]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single character not contained within the brackets.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[a-z]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single character within range of characters.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\w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word character. Equivalent to [a-zA-Z0-9].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\W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nonword character.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\s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white-space character.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\S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nonwhite-space character.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\d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digit.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\D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nondigit.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*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Indicates zero or more matches. 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+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Indicates one or more matches.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?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Indicates zero or one match.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{n}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Indicates exactly n matches.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{n,}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Indicates n or more matches.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14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{n,m}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Indicates at least n but no more than m matches.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/>
                        <a:t>|</a:t>
                      </a:r>
                      <a:endParaRPr lang="en-CA" sz="9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/>
                        <a:t>Matches any one of the terms separated by the | character. Equivalent to Boolean OR.</a:t>
                      </a:r>
                      <a:endParaRPr lang="en-CA" sz="90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9028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900" dirty="0" smtClean="0"/>
                        <a:t>()</a:t>
                      </a:r>
                      <a:endParaRPr lang="en-CA" sz="900" dirty="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900" dirty="0"/>
                        <a:t>Groups a </a:t>
                      </a:r>
                      <a:r>
                        <a:rPr lang="en-US" sz="900" dirty="0" err="1"/>
                        <a:t>subexpression</a:t>
                      </a:r>
                      <a:r>
                        <a:rPr lang="en-US" sz="900" dirty="0"/>
                        <a:t>. Grouping can make a regular expression easier to understand</a:t>
                      </a:r>
                      <a:r>
                        <a:rPr lang="en-US" sz="900" dirty="0" smtClean="0"/>
                        <a:t>.</a:t>
                      </a:r>
                      <a:endParaRPr lang="en-CA" sz="9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8986" marR="48986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541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Building one example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</a:t>
            </a:r>
            <a:r>
              <a:rPr lang="en-US" dirty="0"/>
              <a:t>regular expression that </a:t>
            </a:r>
            <a:r>
              <a:rPr lang="en-US" dirty="0" smtClean="0"/>
              <a:t>would match </a:t>
            </a:r>
            <a:r>
              <a:rPr lang="en-US" dirty="0"/>
              <a:t>a North American phone number without the area </a:t>
            </a:r>
            <a:r>
              <a:rPr lang="en-US" dirty="0" smtClean="0"/>
              <a:t>code.</a:t>
            </a:r>
          </a:p>
          <a:p>
            <a:r>
              <a:rPr lang="en-US" dirty="0" smtClean="0"/>
              <a:t>A valid number contains </a:t>
            </a:r>
            <a:r>
              <a:rPr lang="en-US" dirty="0"/>
              <a:t>three numbers, followed by a dash, followed </a:t>
            </a:r>
            <a:r>
              <a:rPr lang="en-US" dirty="0" smtClean="0"/>
              <a:t>by four </a:t>
            </a:r>
            <a:r>
              <a:rPr lang="en-US" dirty="0"/>
              <a:t>numbers without any other character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regular </a:t>
            </a:r>
            <a:r>
              <a:rPr lang="en-US" dirty="0"/>
              <a:t>expression for this would be: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^</a:t>
            </a:r>
            <a:r>
              <a:rPr lang="en-US" sz="2400" b="1" dirty="0">
                <a:solidFill>
                  <a:schemeClr val="accent1"/>
                </a:solidFill>
              </a:rPr>
              <a:t>\d{3}</a:t>
            </a:r>
            <a:r>
              <a:rPr lang="en-US" sz="2400" b="1" dirty="0"/>
              <a:t>–</a:t>
            </a:r>
            <a:r>
              <a:rPr lang="en-US" sz="2400" b="1" dirty="0">
                <a:solidFill>
                  <a:schemeClr val="accent2"/>
                </a:solidFill>
              </a:rPr>
              <a:t>\d{4}</a:t>
            </a:r>
            <a:r>
              <a:rPr lang="en-US" sz="2400" b="1" dirty="0">
                <a:solidFill>
                  <a:srgbClr val="009FDA"/>
                </a:solidFill>
              </a:rPr>
              <a:t>$</a:t>
            </a:r>
            <a:endParaRPr lang="en-US" sz="2400" b="1" dirty="0" smtClean="0">
              <a:solidFill>
                <a:srgbClr val="009F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8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are Errors and Exceptions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of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</a:t>
            </a:r>
            <a:r>
              <a:rPr lang="en-US" dirty="0"/>
              <a:t>numbers, followed by a dash, followed by four numbers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^</a:t>
            </a:r>
            <a:r>
              <a:rPr lang="en-US" sz="2400" b="1" dirty="0">
                <a:solidFill>
                  <a:schemeClr val="accent1"/>
                </a:solidFill>
              </a:rPr>
              <a:t>\d{3}</a:t>
            </a:r>
            <a:r>
              <a:rPr lang="en-US" sz="2400" b="1" dirty="0"/>
              <a:t>–</a:t>
            </a:r>
            <a:r>
              <a:rPr lang="en-US" sz="2400" b="1" dirty="0">
                <a:solidFill>
                  <a:schemeClr val="accent2"/>
                </a:solidFill>
              </a:rPr>
              <a:t>\d{4}</a:t>
            </a:r>
            <a:r>
              <a:rPr lang="en-US" sz="2400" b="1" dirty="0" smtClean="0">
                <a:solidFill>
                  <a:srgbClr val="009FDA"/>
                </a:solidFill>
              </a:rPr>
              <a:t>$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dash is a literal character; the </a:t>
            </a:r>
            <a:r>
              <a:rPr lang="en-US" sz="2400" dirty="0" smtClean="0"/>
              <a:t>rest are </a:t>
            </a:r>
            <a:r>
              <a:rPr lang="en-US" sz="2400" dirty="0"/>
              <a:t>all </a:t>
            </a:r>
            <a:r>
              <a:rPr lang="en-US" sz="2400" dirty="0" err="1" smtClean="0"/>
              <a:t>metacharacters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^</a:t>
            </a:r>
            <a:r>
              <a:rPr lang="en-US" sz="2400" dirty="0"/>
              <a:t> and </a:t>
            </a:r>
            <a:r>
              <a:rPr lang="en-US" sz="2400" b="1" dirty="0"/>
              <a:t>$</a:t>
            </a:r>
            <a:r>
              <a:rPr lang="en-US" sz="2400" dirty="0"/>
              <a:t> symbol indicate the beginning and end of </a:t>
            </a:r>
            <a:r>
              <a:rPr lang="en-US" sz="2400" dirty="0" smtClean="0"/>
              <a:t>the string</a:t>
            </a:r>
            <a:r>
              <a:rPr lang="en-US" sz="2400" dirty="0"/>
              <a:t>, </a:t>
            </a:r>
            <a:r>
              <a:rPr lang="en-US" sz="2400" dirty="0" smtClean="0"/>
              <a:t>respectively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metacharacter</a:t>
            </a:r>
            <a:r>
              <a:rPr lang="en-US" sz="2400" dirty="0"/>
              <a:t> \d </a:t>
            </a:r>
            <a:r>
              <a:rPr lang="en-US" sz="2400" dirty="0" smtClean="0"/>
              <a:t>indicates a </a:t>
            </a:r>
            <a:r>
              <a:rPr lang="en-US" sz="2400" dirty="0"/>
              <a:t>digit, while the </a:t>
            </a:r>
            <a:r>
              <a:rPr lang="en-US" sz="2400" dirty="0" err="1"/>
              <a:t>metacharacters</a:t>
            </a:r>
            <a:r>
              <a:rPr lang="en-US" sz="2400" dirty="0"/>
              <a:t> {3} and {4} indicate three and four </a:t>
            </a:r>
            <a:r>
              <a:rPr lang="en-US" sz="2400" dirty="0" smtClean="0"/>
              <a:t>repetitions of </a:t>
            </a:r>
            <a:r>
              <a:rPr lang="en-US" sz="2400" dirty="0"/>
              <a:t>the previous match (i.e., a digit), respectively</a:t>
            </a:r>
            <a:endParaRPr lang="en-US" sz="2400" b="1" dirty="0" smtClean="0">
              <a:solidFill>
                <a:srgbClr val="009F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988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</a:t>
            </a:r>
            <a:r>
              <a:rPr lang="en-US" dirty="0"/>
              <a:t>numbers, followed by a dash, followed by four numbers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more sophisticated regular expression for a phone number would not </a:t>
            </a:r>
            <a:r>
              <a:rPr lang="en-US" sz="2400" dirty="0" smtClean="0"/>
              <a:t>allow the </a:t>
            </a:r>
            <a:r>
              <a:rPr lang="en-US" sz="2400" dirty="0"/>
              <a:t>first digit in the phone number to be a zero ("0") or a one ("1"). </a:t>
            </a:r>
            <a:endParaRPr lang="en-US" sz="2400" dirty="0" smtClean="0"/>
          </a:p>
          <a:p>
            <a:r>
              <a:rPr lang="en-US" sz="2400" dirty="0" smtClean="0"/>
              <a:t>The modified regular </a:t>
            </a:r>
            <a:r>
              <a:rPr lang="en-US" sz="2400" dirty="0"/>
              <a:t>expression for this would be:</a:t>
            </a:r>
          </a:p>
          <a:p>
            <a:r>
              <a:rPr lang="en-US" sz="2400" b="1" dirty="0">
                <a:solidFill>
                  <a:srgbClr val="CE2933"/>
                </a:solidFill>
              </a:rPr>
              <a:t>^</a:t>
            </a:r>
            <a:r>
              <a:rPr lang="en-US" sz="2400" b="1" dirty="0">
                <a:solidFill>
                  <a:schemeClr val="accent1"/>
                </a:solidFill>
              </a:rPr>
              <a:t>[2-9]</a:t>
            </a:r>
            <a:r>
              <a:rPr lang="en-US" sz="2400" b="1" dirty="0">
                <a:solidFill>
                  <a:srgbClr val="CE2933"/>
                </a:solidFill>
              </a:rPr>
              <a:t>\d{2}</a:t>
            </a:r>
            <a:r>
              <a:rPr lang="en-US" sz="2400" b="1" dirty="0"/>
              <a:t>–</a:t>
            </a:r>
            <a:r>
              <a:rPr lang="en-US" sz="2400" b="1" dirty="0">
                <a:solidFill>
                  <a:srgbClr val="009FDA"/>
                </a:solidFill>
              </a:rPr>
              <a:t>\d{4}</a:t>
            </a:r>
            <a:r>
              <a:rPr lang="en-US" sz="2400" b="1" dirty="0">
                <a:solidFill>
                  <a:srgbClr val="CE2933"/>
                </a:solidFill>
              </a:rPr>
              <a:t>$</a:t>
            </a:r>
            <a:endParaRPr lang="en-US" sz="2400" b="1" dirty="0" smtClean="0">
              <a:solidFill>
                <a:srgbClr val="CE2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916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number (but 0,1), then 2 more, a dash and 4 more.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E2933"/>
                </a:solidFill>
              </a:rPr>
              <a:t>^</a:t>
            </a:r>
            <a:r>
              <a:rPr lang="en-US" sz="2400" b="1" dirty="0">
                <a:solidFill>
                  <a:schemeClr val="accent1"/>
                </a:solidFill>
              </a:rPr>
              <a:t>[2-9]</a:t>
            </a:r>
            <a:r>
              <a:rPr lang="en-US" sz="2400" b="1" dirty="0">
                <a:solidFill>
                  <a:srgbClr val="CE2933"/>
                </a:solidFill>
              </a:rPr>
              <a:t>\d{2}</a:t>
            </a:r>
            <a:r>
              <a:rPr lang="en-US" sz="2400" b="1" dirty="0"/>
              <a:t>–</a:t>
            </a:r>
            <a:r>
              <a:rPr lang="en-US" sz="2400" b="1" dirty="0">
                <a:solidFill>
                  <a:srgbClr val="009FDA"/>
                </a:solidFill>
              </a:rPr>
              <a:t>\d{4}</a:t>
            </a:r>
            <a:r>
              <a:rPr lang="en-US" sz="2400" b="1" dirty="0" smtClean="0">
                <a:solidFill>
                  <a:srgbClr val="CE2933"/>
                </a:solidFill>
              </a:rPr>
              <a:t>$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The [2-9] </a:t>
            </a:r>
            <a:r>
              <a:rPr lang="en-US" sz="2400" dirty="0" err="1"/>
              <a:t>metacharacter</a:t>
            </a:r>
            <a:r>
              <a:rPr lang="en-US" sz="2400" dirty="0"/>
              <a:t> indicates that the first character must be a digit </a:t>
            </a:r>
            <a:r>
              <a:rPr lang="en-US" sz="2400" dirty="0" smtClean="0"/>
              <a:t>within the </a:t>
            </a:r>
            <a:r>
              <a:rPr lang="en-US" sz="2400" dirty="0"/>
              <a:t>range 2 through </a:t>
            </a:r>
            <a:r>
              <a:rPr lang="en-US" sz="2400" dirty="0" smtClean="0"/>
              <a:t>9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Since only two more numbers are needed the pattern </a:t>
            </a:r>
            <a:r>
              <a:rPr lang="en-US" sz="2400" b="1" dirty="0" smtClean="0"/>
              <a:t>\d{3} </a:t>
            </a:r>
            <a:r>
              <a:rPr lang="en-US" sz="2400" dirty="0" smtClean="0"/>
              <a:t>becomes </a:t>
            </a:r>
            <a:r>
              <a:rPr lang="en-US" sz="2400" b="1" dirty="0" smtClean="0"/>
              <a:t>\d{2}</a:t>
            </a:r>
          </a:p>
        </p:txBody>
      </p:sp>
    </p:spTree>
    <p:extLst>
      <p:ext uri="{BB962C8B-B14F-4D97-AF65-F5344CB8AC3E}">
        <p14:creationId xmlns:p14="http://schemas.microsoft.com/office/powerpoint/2010/main" val="387687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 a space, period, or dash in the number.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We can make our regular expression a bit more flexible by allowing either </a:t>
            </a:r>
            <a:r>
              <a:rPr lang="en-US" sz="2400" dirty="0" smtClean="0"/>
              <a:t>a single </a:t>
            </a:r>
            <a:r>
              <a:rPr lang="en-US" sz="2400" dirty="0"/>
              <a:t>space (440 6061), a period (440.6061), or a dash (440-6061) between the </a:t>
            </a:r>
            <a:r>
              <a:rPr lang="en-US" sz="2400" dirty="0" smtClean="0"/>
              <a:t>two sets </a:t>
            </a:r>
            <a:r>
              <a:rPr lang="en-US" sz="2400" dirty="0"/>
              <a:t>of numbers.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can do this via the [] </a:t>
            </a:r>
            <a:r>
              <a:rPr lang="en-US" sz="2400" dirty="0" err="1"/>
              <a:t>metacharacter</a:t>
            </a:r>
            <a:r>
              <a:rPr lang="en-US" sz="2400" dirty="0" smtClean="0"/>
              <a:t>:</a:t>
            </a:r>
          </a:p>
          <a:p>
            <a:r>
              <a:rPr lang="en-US" sz="2400" b="1" dirty="0">
                <a:solidFill>
                  <a:srgbClr val="CE2933"/>
                </a:solidFill>
              </a:rPr>
              <a:t>^</a:t>
            </a:r>
            <a:r>
              <a:rPr lang="en-US" sz="2400" b="1" dirty="0">
                <a:solidFill>
                  <a:srgbClr val="009FDA"/>
                </a:solidFill>
              </a:rPr>
              <a:t>[2-9]</a:t>
            </a:r>
            <a:r>
              <a:rPr lang="en-US" sz="2400" b="1" dirty="0">
                <a:solidFill>
                  <a:schemeClr val="accent2"/>
                </a:solidFill>
              </a:rPr>
              <a:t>\d{2}</a:t>
            </a:r>
            <a:r>
              <a:rPr lang="en-US" sz="2400" b="1" dirty="0">
                <a:solidFill>
                  <a:srgbClr val="009FDA"/>
                </a:solidFill>
              </a:rPr>
              <a:t>[–\s\.]</a:t>
            </a:r>
            <a:r>
              <a:rPr lang="en-US" sz="2400" b="1" dirty="0">
                <a:solidFill>
                  <a:srgbClr val="CE2933"/>
                </a:solidFill>
              </a:rPr>
              <a:t>\d{4}</a:t>
            </a:r>
            <a:r>
              <a:rPr lang="en-US" sz="2400" b="1" dirty="0">
                <a:solidFill>
                  <a:srgbClr val="009FDA"/>
                </a:solidFill>
              </a:rPr>
              <a:t>$</a:t>
            </a:r>
            <a:endParaRPr lang="en-US" sz="2400" b="1" dirty="0" smtClean="0">
              <a:solidFill>
                <a:srgbClr val="009F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78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 a space, period, or dash in the number.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E2933"/>
                </a:solidFill>
              </a:rPr>
              <a:t>^</a:t>
            </a:r>
            <a:r>
              <a:rPr lang="en-US" sz="2400" b="1" dirty="0">
                <a:solidFill>
                  <a:srgbClr val="009FDA"/>
                </a:solidFill>
              </a:rPr>
              <a:t>[2-9]</a:t>
            </a:r>
            <a:r>
              <a:rPr lang="en-US" sz="2400" b="1" dirty="0">
                <a:solidFill>
                  <a:schemeClr val="accent2"/>
                </a:solidFill>
              </a:rPr>
              <a:t>\d{2}</a:t>
            </a:r>
            <a:r>
              <a:rPr lang="en-US" sz="2400" b="1" dirty="0">
                <a:solidFill>
                  <a:srgbClr val="009FDA"/>
                </a:solidFill>
              </a:rPr>
              <a:t>[–\s\.]</a:t>
            </a:r>
            <a:r>
              <a:rPr lang="en-US" sz="2400" b="1" dirty="0">
                <a:solidFill>
                  <a:srgbClr val="CE2933"/>
                </a:solidFill>
              </a:rPr>
              <a:t>\d{4}</a:t>
            </a:r>
            <a:r>
              <a:rPr lang="en-US" sz="2400" b="1" dirty="0" smtClean="0">
                <a:solidFill>
                  <a:srgbClr val="009FDA"/>
                </a:solidFill>
              </a:rPr>
              <a:t>$</a:t>
            </a:r>
          </a:p>
          <a:p>
            <a:r>
              <a:rPr lang="en-US" sz="2400" dirty="0"/>
              <a:t>This expression indicates that the fourth character in the input must </a:t>
            </a:r>
            <a:r>
              <a:rPr lang="en-US" sz="2400" dirty="0" smtClean="0"/>
              <a:t>match one </a:t>
            </a:r>
            <a:r>
              <a:rPr lang="en-US" sz="2400" dirty="0"/>
              <a:t>of the three characters contained within the square brackets (– matches a dash</a:t>
            </a:r>
            <a:r>
              <a:rPr lang="en-US" sz="2400" dirty="0" smtClean="0"/>
              <a:t>, \</a:t>
            </a:r>
            <a:r>
              <a:rPr lang="en-US" sz="2400" dirty="0"/>
              <a:t>s matches a white space, and \. matches a period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We must use the escape </a:t>
            </a:r>
            <a:r>
              <a:rPr lang="en-US" sz="2400" dirty="0" smtClean="0"/>
              <a:t>character for </a:t>
            </a:r>
            <a:r>
              <a:rPr lang="en-US" sz="2400" dirty="0"/>
              <a:t>the dash and period, since they have a </a:t>
            </a:r>
            <a:r>
              <a:rPr lang="en-US" sz="2400" dirty="0" err="1"/>
              <a:t>metacharacter</a:t>
            </a:r>
            <a:r>
              <a:rPr lang="en-US" sz="2400" dirty="0"/>
              <a:t> meaning when </a:t>
            </a:r>
            <a:r>
              <a:rPr lang="en-US" sz="2400" dirty="0" smtClean="0"/>
              <a:t>used within </a:t>
            </a:r>
            <a:r>
              <a:rPr lang="en-US" sz="2400" dirty="0"/>
              <a:t>the square brackets</a:t>
            </a:r>
            <a:endParaRPr lang="en-US" sz="2400" b="1" dirty="0" smtClean="0">
              <a:solidFill>
                <a:srgbClr val="009F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746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 multiple spaces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If we want to allow multiple spaces (but only a single dash or period) in </a:t>
            </a:r>
            <a:r>
              <a:rPr lang="en-US" sz="2400" dirty="0" smtClean="0"/>
              <a:t>our number:</a:t>
            </a:r>
          </a:p>
          <a:p>
            <a:r>
              <a:rPr lang="en-US" sz="2400" b="1" dirty="0" smtClean="0">
                <a:solidFill>
                  <a:srgbClr val="CE2933"/>
                </a:solidFill>
              </a:rPr>
              <a:t>^</a:t>
            </a:r>
            <a:r>
              <a:rPr lang="en-US" sz="2400" b="1" dirty="0">
                <a:solidFill>
                  <a:srgbClr val="009FDA"/>
                </a:solidFill>
              </a:rPr>
              <a:t>[2-9]</a:t>
            </a:r>
            <a:r>
              <a:rPr lang="en-US" sz="2400" b="1" dirty="0">
                <a:solidFill>
                  <a:schemeClr val="accent2"/>
                </a:solidFill>
              </a:rPr>
              <a:t>\d{2}</a:t>
            </a:r>
            <a:r>
              <a:rPr lang="en-US" sz="2400" b="1" dirty="0">
                <a:solidFill>
                  <a:srgbClr val="009FDA"/>
                </a:solidFill>
              </a:rPr>
              <a:t>[–\s\.]</a:t>
            </a:r>
            <a:r>
              <a:rPr lang="en-US" sz="2400" b="1" dirty="0" smtClean="0">
                <a:solidFill>
                  <a:srgbClr val="CE2933"/>
                </a:solidFill>
              </a:rPr>
              <a:t>\s*</a:t>
            </a:r>
            <a:r>
              <a:rPr lang="en-US" sz="2400" b="1" dirty="0" smtClean="0">
                <a:solidFill>
                  <a:schemeClr val="accent1"/>
                </a:solidFill>
              </a:rPr>
              <a:t>\d{4}</a:t>
            </a:r>
            <a:r>
              <a:rPr lang="en-US" sz="2400" b="1" dirty="0" smtClean="0">
                <a:solidFill>
                  <a:srgbClr val="CE2933"/>
                </a:solidFill>
              </a:rPr>
              <a:t>$</a:t>
            </a:r>
            <a:endParaRPr lang="en-US" sz="2400" b="1" dirty="0">
              <a:solidFill>
                <a:srgbClr val="009FDA"/>
              </a:solidFill>
            </a:endParaRPr>
          </a:p>
          <a:p>
            <a:r>
              <a:rPr lang="en-US" sz="2400" dirty="0"/>
              <a:t>The </a:t>
            </a:r>
            <a:r>
              <a:rPr lang="en-US" sz="2400" dirty="0" err="1"/>
              <a:t>metacharacter</a:t>
            </a:r>
            <a:r>
              <a:rPr lang="en-US" sz="2400" dirty="0"/>
              <a:t> sequence \s* matches zero or more white spaces.</a:t>
            </a:r>
            <a:endParaRPr lang="en-US" sz="2400" b="1" dirty="0" smtClean="0">
              <a:solidFill>
                <a:srgbClr val="009F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108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about area code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2390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allow </a:t>
            </a:r>
            <a:r>
              <a:rPr lang="en-US" sz="2400" dirty="0"/>
              <a:t>the area code to be 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Surrounded by Brackets  	(</a:t>
            </a:r>
            <a:r>
              <a:rPr lang="en-US" sz="2400" dirty="0"/>
              <a:t>403) 440-</a:t>
            </a:r>
            <a:r>
              <a:rPr lang="en-US" sz="2400" dirty="0" smtClean="0"/>
              <a:t>6061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Separated with spaces 	403 </a:t>
            </a:r>
            <a:r>
              <a:rPr lang="en-US" sz="2400" dirty="0"/>
              <a:t>440 </a:t>
            </a:r>
            <a:r>
              <a:rPr lang="en-US" sz="2400" dirty="0" smtClean="0"/>
              <a:t>6061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Dash 			403</a:t>
            </a:r>
            <a:r>
              <a:rPr lang="en-US" sz="2400" dirty="0"/>
              <a:t>-440-</a:t>
            </a:r>
            <a:r>
              <a:rPr lang="en-US" sz="2400" dirty="0" smtClean="0"/>
              <a:t>6061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Period			403.440.6061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^</a:t>
            </a:r>
            <a:r>
              <a:rPr lang="en-US" sz="2400" b="1" dirty="0">
                <a:solidFill>
                  <a:schemeClr val="accent1"/>
                </a:solidFill>
              </a:rPr>
              <a:t>\(?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rgbClr val="009FDA"/>
                </a:solidFill>
              </a:rPr>
              <a:t>\d{3}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rgbClr val="009FDA"/>
                </a:solidFill>
              </a:rPr>
              <a:t>[\)</a:t>
            </a:r>
            <a:r>
              <a:rPr lang="en-US" sz="2400" b="1" dirty="0"/>
              <a:t>–</a:t>
            </a:r>
            <a:r>
              <a:rPr lang="en-US" sz="2400" b="1" dirty="0">
                <a:solidFill>
                  <a:srgbClr val="009FDA"/>
                </a:solidFill>
              </a:rPr>
              <a:t>\.]?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rgbClr val="009FDA"/>
                </a:solidFill>
              </a:rPr>
              <a:t>[2-9]</a:t>
            </a:r>
            <a:r>
              <a:rPr lang="en-US" sz="2400" b="1" dirty="0">
                <a:solidFill>
                  <a:srgbClr val="CE2933"/>
                </a:solidFill>
              </a:rPr>
              <a:t>\d{2}</a:t>
            </a:r>
            <a:r>
              <a:rPr lang="en-US" sz="2400" b="1" dirty="0">
                <a:solidFill>
                  <a:srgbClr val="009FDA"/>
                </a:solidFill>
              </a:rPr>
              <a:t>\s*</a:t>
            </a:r>
            <a:r>
              <a:rPr lang="en-US" sz="2400" b="1" dirty="0">
                <a:solidFill>
                  <a:srgbClr val="CE2933"/>
                </a:solidFill>
              </a:rPr>
              <a:t>[</a:t>
            </a:r>
            <a:r>
              <a:rPr lang="en-US" sz="2400" b="1" dirty="0">
                <a:solidFill>
                  <a:srgbClr val="404040"/>
                </a:solidFill>
              </a:rPr>
              <a:t>–</a:t>
            </a:r>
            <a:r>
              <a:rPr lang="en-US" sz="2400" b="1" dirty="0">
                <a:solidFill>
                  <a:srgbClr val="CE2933"/>
                </a:solidFill>
              </a:rPr>
              <a:t>\.]</a:t>
            </a:r>
            <a:r>
              <a:rPr lang="en-US" sz="2400" b="1" dirty="0">
                <a:solidFill>
                  <a:srgbClr val="009FDA"/>
                </a:solidFill>
              </a:rPr>
              <a:t>\s*</a:t>
            </a:r>
            <a:r>
              <a:rPr lang="en-US" sz="2400" b="1" dirty="0">
                <a:solidFill>
                  <a:srgbClr val="CE2933"/>
                </a:solidFill>
              </a:rPr>
              <a:t>\d{4}</a:t>
            </a:r>
            <a:r>
              <a:rPr lang="en-US" sz="2400" b="1" dirty="0">
                <a:solidFill>
                  <a:srgbClr val="009FDA"/>
                </a:solidFill>
              </a:rPr>
              <a:t>$</a:t>
            </a:r>
            <a:endParaRPr lang="en-US" sz="2400" b="1" dirty="0" smtClean="0">
              <a:solidFill>
                <a:srgbClr val="009F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41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about area code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2390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^</a:t>
            </a:r>
            <a:r>
              <a:rPr lang="en-US" sz="2400" b="1" dirty="0">
                <a:solidFill>
                  <a:schemeClr val="accent1"/>
                </a:solidFill>
              </a:rPr>
              <a:t>\(?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rgbClr val="009FDA"/>
                </a:solidFill>
              </a:rPr>
              <a:t>\d{3}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rgbClr val="009FDA"/>
                </a:solidFill>
              </a:rPr>
              <a:t>[\)</a:t>
            </a:r>
            <a:r>
              <a:rPr lang="en-US" sz="2400" b="1" dirty="0"/>
              <a:t>–</a:t>
            </a:r>
            <a:r>
              <a:rPr lang="en-US" sz="2400" b="1" dirty="0">
                <a:solidFill>
                  <a:srgbClr val="009FDA"/>
                </a:solidFill>
              </a:rPr>
              <a:t>\.]?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rgbClr val="009FDA"/>
                </a:solidFill>
              </a:rPr>
              <a:t>[2-9]</a:t>
            </a:r>
            <a:r>
              <a:rPr lang="en-US" sz="2400" b="1" dirty="0">
                <a:solidFill>
                  <a:srgbClr val="CE2933"/>
                </a:solidFill>
              </a:rPr>
              <a:t>\d{2}</a:t>
            </a:r>
            <a:r>
              <a:rPr lang="en-US" sz="2400" b="1" dirty="0">
                <a:solidFill>
                  <a:srgbClr val="009FDA"/>
                </a:solidFill>
              </a:rPr>
              <a:t>\s*</a:t>
            </a:r>
            <a:r>
              <a:rPr lang="en-US" sz="2400" b="1" dirty="0">
                <a:solidFill>
                  <a:srgbClr val="CE2933"/>
                </a:solidFill>
              </a:rPr>
              <a:t>[</a:t>
            </a:r>
            <a:r>
              <a:rPr lang="en-US" sz="2400" b="1" dirty="0">
                <a:solidFill>
                  <a:srgbClr val="404040"/>
                </a:solidFill>
              </a:rPr>
              <a:t>–</a:t>
            </a:r>
            <a:r>
              <a:rPr lang="en-US" sz="2400" b="1" dirty="0">
                <a:solidFill>
                  <a:srgbClr val="CE2933"/>
                </a:solidFill>
              </a:rPr>
              <a:t>\.]</a:t>
            </a:r>
            <a:r>
              <a:rPr lang="en-US" sz="2400" b="1" dirty="0">
                <a:solidFill>
                  <a:srgbClr val="009FDA"/>
                </a:solidFill>
              </a:rPr>
              <a:t>\s*</a:t>
            </a:r>
            <a:r>
              <a:rPr lang="en-US" sz="2400" b="1" dirty="0">
                <a:solidFill>
                  <a:srgbClr val="CE2933"/>
                </a:solidFill>
              </a:rPr>
              <a:t>\d{4}</a:t>
            </a:r>
            <a:r>
              <a:rPr lang="en-US" sz="2400" b="1" dirty="0" smtClean="0">
                <a:solidFill>
                  <a:srgbClr val="009FDA"/>
                </a:solidFill>
              </a:rPr>
              <a:t>$</a:t>
            </a:r>
          </a:p>
          <a:p>
            <a:r>
              <a:rPr lang="en-US" sz="2400" dirty="0"/>
              <a:t>The </a:t>
            </a:r>
            <a:r>
              <a:rPr lang="en-US" sz="2400" dirty="0" smtClean="0"/>
              <a:t>expression </a:t>
            </a:r>
            <a:r>
              <a:rPr lang="en-US" sz="2400" dirty="0"/>
              <a:t>now matches 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zero </a:t>
            </a:r>
            <a:r>
              <a:rPr lang="en-US" sz="2400" dirty="0"/>
              <a:t>or one “(” characters </a:t>
            </a:r>
            <a:r>
              <a:rPr lang="en-US" sz="2400" b="1" dirty="0" smtClean="0"/>
              <a:t>\</a:t>
            </a:r>
            <a:r>
              <a:rPr lang="en-US" sz="2400" b="1" dirty="0"/>
              <a:t>(</a:t>
            </a:r>
            <a:r>
              <a:rPr lang="en-US" sz="2400" b="1" dirty="0" smtClean="0"/>
              <a:t>?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zero </a:t>
            </a:r>
            <a:r>
              <a:rPr lang="en-US" sz="2400" dirty="0"/>
              <a:t>or more spaces </a:t>
            </a:r>
            <a:r>
              <a:rPr lang="en-US" sz="2400" b="1" dirty="0" smtClean="0"/>
              <a:t>\</a:t>
            </a:r>
            <a:r>
              <a:rPr lang="en-US" sz="2400" b="1" dirty="0"/>
              <a:t>s</a:t>
            </a:r>
            <a:r>
              <a:rPr lang="en-US" sz="2400" b="1" dirty="0" smtClean="0"/>
              <a:t>*</a:t>
            </a:r>
            <a:r>
              <a:rPr lang="en-US" sz="2400" dirty="0" smtClean="0"/>
              <a:t>three </a:t>
            </a:r>
            <a:r>
              <a:rPr lang="en-US" sz="2400" dirty="0"/>
              <a:t>digits </a:t>
            </a:r>
            <a:r>
              <a:rPr lang="en-US" sz="2400" b="1" dirty="0" smtClean="0"/>
              <a:t>\</a:t>
            </a:r>
            <a:r>
              <a:rPr lang="en-US" sz="2400" b="1" dirty="0"/>
              <a:t>d{3</a:t>
            </a:r>
            <a:r>
              <a:rPr lang="en-US" sz="2400" b="1" dirty="0" smtClean="0"/>
              <a:t>}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zero </a:t>
            </a:r>
            <a:r>
              <a:rPr lang="en-US" sz="2400" dirty="0"/>
              <a:t>or more spaces </a:t>
            </a:r>
            <a:r>
              <a:rPr lang="en-US" sz="2400" b="1" dirty="0" smtClean="0"/>
              <a:t>\</a:t>
            </a:r>
            <a:r>
              <a:rPr lang="en-US" sz="2400" b="1" dirty="0"/>
              <a:t>s</a:t>
            </a:r>
            <a:r>
              <a:rPr lang="en-US" sz="2400" b="1" dirty="0" smtClean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either </a:t>
            </a:r>
            <a:r>
              <a:rPr lang="en-US" sz="2400" dirty="0"/>
              <a:t>a “)” a “-”, or a “.” character </a:t>
            </a:r>
            <a:r>
              <a:rPr lang="en-US" sz="2400" b="1" dirty="0" smtClean="0"/>
              <a:t>[</a:t>
            </a:r>
            <a:r>
              <a:rPr lang="en-US" sz="2400" b="1" dirty="0"/>
              <a:t>\)-\.]</a:t>
            </a:r>
            <a:r>
              <a:rPr lang="en-US" sz="2400" b="1" dirty="0" smtClean="0"/>
              <a:t>?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zero </a:t>
            </a:r>
            <a:r>
              <a:rPr lang="en-US" sz="2400" dirty="0"/>
              <a:t>or more spaces </a:t>
            </a:r>
            <a:r>
              <a:rPr lang="en-US" sz="2400" b="1" dirty="0" smtClean="0"/>
              <a:t>\</a:t>
            </a:r>
            <a:r>
              <a:rPr lang="en-US" sz="2400" b="1" dirty="0"/>
              <a:t>s</a:t>
            </a:r>
            <a:r>
              <a:rPr lang="en-US" sz="2400" b="1" dirty="0" smtClean="0"/>
              <a:t>*</a:t>
            </a:r>
            <a:endParaRPr lang="en-US" sz="2400" b="1" dirty="0" smtClean="0">
              <a:solidFill>
                <a:srgbClr val="009FDA"/>
              </a:solidFill>
            </a:endParaRPr>
          </a:p>
          <a:p>
            <a:endParaRPr lang="en-US" sz="2400" b="1" dirty="0" smtClean="0">
              <a:solidFill>
                <a:srgbClr val="009F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464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about area code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6200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Finally, </a:t>
            </a:r>
            <a:r>
              <a:rPr lang="en-US" sz="2400" dirty="0" smtClean="0"/>
              <a:t>to make </a:t>
            </a:r>
            <a:r>
              <a:rPr lang="en-US" sz="2400" dirty="0"/>
              <a:t>the area code </a:t>
            </a:r>
            <a:r>
              <a:rPr lang="en-US" sz="2400" dirty="0" smtClean="0"/>
              <a:t>optional we </a:t>
            </a:r>
            <a:r>
              <a:rPr lang="en-US" sz="2400" dirty="0"/>
              <a:t>will </a:t>
            </a:r>
            <a:r>
              <a:rPr lang="en-US" sz="2400" dirty="0" smtClean="0"/>
              <a:t>group the </a:t>
            </a:r>
            <a:r>
              <a:rPr lang="en-US" sz="2400" dirty="0"/>
              <a:t>area code by surrounding the area code </a:t>
            </a:r>
            <a:r>
              <a:rPr lang="en-US" sz="2400" dirty="0" err="1"/>
              <a:t>subexpression</a:t>
            </a:r>
            <a:r>
              <a:rPr lang="en-US" sz="2400" dirty="0"/>
              <a:t> within grouping </a:t>
            </a:r>
            <a:r>
              <a:rPr lang="en-US" sz="2400" dirty="0" err="1"/>
              <a:t>metacharacters</a:t>
            </a:r>
            <a:r>
              <a:rPr lang="en-US" sz="2400" dirty="0" smtClean="0"/>
              <a:t>— which </a:t>
            </a:r>
            <a:r>
              <a:rPr lang="en-US" sz="2400" dirty="0"/>
              <a:t>are "(" and ")"—and then make the group optional using the </a:t>
            </a:r>
            <a:r>
              <a:rPr lang="en-US" sz="2400" dirty="0" smtClean="0"/>
              <a:t>? </a:t>
            </a:r>
            <a:r>
              <a:rPr lang="en-US" sz="2400" dirty="0" err="1" smtClean="0"/>
              <a:t>metacharacter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>
                <a:solidFill>
                  <a:schemeClr val="accent2"/>
                </a:solidFill>
              </a:rPr>
              <a:t>^</a:t>
            </a:r>
            <a:r>
              <a:rPr lang="en-US" sz="2400" b="1" dirty="0">
                <a:solidFill>
                  <a:schemeClr val="accent1"/>
                </a:solidFill>
              </a:rPr>
              <a:t>(\(?\s*\d{3}\s*[\)</a:t>
            </a:r>
            <a:r>
              <a:rPr lang="en-US" sz="2400" b="1" dirty="0"/>
              <a:t>–</a:t>
            </a:r>
            <a:r>
              <a:rPr lang="en-US" sz="2400" b="1" dirty="0">
                <a:solidFill>
                  <a:schemeClr val="accent1"/>
                </a:solidFill>
              </a:rPr>
              <a:t>\.]?\s*)?</a:t>
            </a:r>
            <a:r>
              <a:rPr lang="en-US" sz="2400" b="1" dirty="0">
                <a:solidFill>
                  <a:srgbClr val="CE2933"/>
                </a:solidFill>
              </a:rPr>
              <a:t>[2-9]</a:t>
            </a:r>
            <a:r>
              <a:rPr lang="en-US" sz="2400" b="1" dirty="0">
                <a:solidFill>
                  <a:schemeClr val="accent1"/>
                </a:solidFill>
              </a:rPr>
              <a:t>\d{2}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chemeClr val="accent1"/>
                </a:solidFill>
              </a:rPr>
              <a:t>[</a:t>
            </a:r>
            <a:r>
              <a:rPr lang="en-US" sz="2400" b="1" dirty="0">
                <a:solidFill>
                  <a:srgbClr val="404040"/>
                </a:solidFill>
              </a:rPr>
              <a:t>–</a:t>
            </a:r>
            <a:r>
              <a:rPr lang="en-US" sz="2400" b="1" dirty="0">
                <a:solidFill>
                  <a:schemeClr val="accent1"/>
                </a:solidFill>
              </a:rPr>
              <a:t>\.]</a:t>
            </a:r>
            <a:r>
              <a:rPr lang="en-US" sz="2400" b="1" dirty="0">
                <a:solidFill>
                  <a:srgbClr val="CE2933"/>
                </a:solidFill>
              </a:rPr>
              <a:t>\s*</a:t>
            </a:r>
            <a:r>
              <a:rPr lang="en-US" sz="2400" b="1" dirty="0">
                <a:solidFill>
                  <a:schemeClr val="accent1"/>
                </a:solidFill>
              </a:rPr>
              <a:t>\d{4}</a:t>
            </a:r>
            <a:r>
              <a:rPr lang="en-US" sz="2400" b="1" dirty="0" smtClean="0">
                <a:solidFill>
                  <a:srgbClr val="CE2933"/>
                </a:solidFill>
              </a:rPr>
              <a:t>$</a:t>
            </a:r>
          </a:p>
          <a:p>
            <a:endParaRPr lang="en-US" sz="2400" b="1" dirty="0">
              <a:solidFill>
                <a:srgbClr val="CE2933"/>
              </a:solidFill>
            </a:endParaRPr>
          </a:p>
          <a:p>
            <a:r>
              <a:rPr lang="en-US" sz="2400" dirty="0" smtClean="0"/>
              <a:t>This may seem frightening, but compare to :</a:t>
            </a:r>
          </a:p>
        </p:txBody>
      </p:sp>
    </p:spTree>
    <p:extLst>
      <p:ext uri="{BB962C8B-B14F-4D97-AF65-F5344CB8AC3E}">
        <p14:creationId xmlns:p14="http://schemas.microsoft.com/office/powerpoint/2010/main" val="2889726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 Alternative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^</a:t>
            </a:r>
            <a:r>
              <a:rPr lang="en-US" sz="1600" b="1" dirty="0">
                <a:solidFill>
                  <a:schemeClr val="accent1"/>
                </a:solidFill>
              </a:rPr>
              <a:t>(\(?\s*\d{3}\s*[\)</a:t>
            </a:r>
            <a:r>
              <a:rPr lang="en-US" sz="1600" b="1" dirty="0"/>
              <a:t>–</a:t>
            </a:r>
            <a:r>
              <a:rPr lang="en-US" sz="1600" b="1" dirty="0">
                <a:solidFill>
                  <a:schemeClr val="accent1"/>
                </a:solidFill>
              </a:rPr>
              <a:t>\.]?\s*)?</a:t>
            </a:r>
            <a:r>
              <a:rPr lang="en-US" sz="1600" b="1" dirty="0">
                <a:solidFill>
                  <a:srgbClr val="CE2933"/>
                </a:solidFill>
              </a:rPr>
              <a:t>[2-9]</a:t>
            </a:r>
            <a:r>
              <a:rPr lang="en-US" sz="1600" b="1" dirty="0">
                <a:solidFill>
                  <a:schemeClr val="accent1"/>
                </a:solidFill>
              </a:rPr>
              <a:t>\d{2}</a:t>
            </a:r>
            <a:r>
              <a:rPr lang="en-US" sz="1600" b="1" dirty="0">
                <a:solidFill>
                  <a:srgbClr val="CE2933"/>
                </a:solidFill>
              </a:rPr>
              <a:t>\s*</a:t>
            </a:r>
            <a:r>
              <a:rPr lang="en-US" sz="1600" b="1" dirty="0">
                <a:solidFill>
                  <a:schemeClr val="accent1"/>
                </a:solidFill>
              </a:rPr>
              <a:t>[</a:t>
            </a:r>
            <a:r>
              <a:rPr lang="en-US" sz="1600" b="1" dirty="0">
                <a:solidFill>
                  <a:srgbClr val="404040"/>
                </a:solidFill>
              </a:rPr>
              <a:t>–</a:t>
            </a:r>
            <a:r>
              <a:rPr lang="en-US" sz="1600" b="1" dirty="0">
                <a:solidFill>
                  <a:schemeClr val="accent1"/>
                </a:solidFill>
              </a:rPr>
              <a:t>\.]</a:t>
            </a:r>
            <a:r>
              <a:rPr lang="en-US" sz="1600" b="1" dirty="0">
                <a:solidFill>
                  <a:srgbClr val="CE2933"/>
                </a:solidFill>
              </a:rPr>
              <a:t>\s*</a:t>
            </a:r>
            <a:r>
              <a:rPr lang="en-US" sz="1600" b="1" dirty="0">
                <a:solidFill>
                  <a:schemeClr val="accent1"/>
                </a:solidFill>
              </a:rPr>
              <a:t>\d{4}</a:t>
            </a:r>
            <a:r>
              <a:rPr lang="en-US" sz="1600" b="1" dirty="0">
                <a:solidFill>
                  <a:srgbClr val="CE2933"/>
                </a:solidFill>
              </a:rPr>
              <a:t>$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4-02-15 at 4.59.2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4876801" cy="2847695"/>
          </a:xfrm>
          <a:prstGeom prst="rect">
            <a:avLst/>
          </a:prstGeom>
        </p:spPr>
      </p:pic>
      <p:pic>
        <p:nvPicPr>
          <p:cNvPr id="7" name="Picture 6" descr="Screen Shot 2014-02-15 at 4.59.49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"/>
          <a:stretch/>
        </p:blipFill>
        <p:spPr>
          <a:xfrm>
            <a:off x="914401" y="3962400"/>
            <a:ext cx="4876800" cy="224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6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Errors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Expected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Things that you expect to go wrong. Bad user input, database connection, etc…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Warnings</a:t>
            </a:r>
          </a:p>
          <a:p>
            <a:pPr lvl="1"/>
            <a:r>
              <a:rPr lang="en-US" dirty="0"/>
              <a:t>problems that generate a </a:t>
            </a:r>
            <a:r>
              <a:rPr lang="en-US" dirty="0" smtClean="0"/>
              <a:t>PHP warning </a:t>
            </a:r>
            <a:r>
              <a:rPr lang="en-US" dirty="0"/>
              <a:t>message </a:t>
            </a:r>
            <a:r>
              <a:rPr lang="en-US" dirty="0" smtClean="0"/>
              <a:t>but will </a:t>
            </a:r>
            <a:r>
              <a:rPr lang="en-US" dirty="0"/>
              <a:t>not halt the </a:t>
            </a:r>
            <a:r>
              <a:rPr lang="en-US" dirty="0" smtClean="0"/>
              <a:t>execution of </a:t>
            </a:r>
            <a:r>
              <a:rPr lang="en-US" dirty="0"/>
              <a:t>the page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Fatal errors</a:t>
            </a:r>
          </a:p>
          <a:p>
            <a:pPr lvl="1"/>
            <a:r>
              <a:rPr lang="en-US" dirty="0"/>
              <a:t>are serious in that the execution </a:t>
            </a:r>
            <a:r>
              <a:rPr lang="en-US" dirty="0" smtClean="0"/>
              <a:t>of the </a:t>
            </a:r>
            <a:r>
              <a:rPr lang="en-US" dirty="0"/>
              <a:t>page will terminate unless handled in some way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85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Common Regular Expressions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</p:nvPr>
        </p:nvGraphicFramePr>
        <p:xfrm>
          <a:off x="1066800" y="1524000"/>
          <a:ext cx="6553200" cy="457631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400" dirty="0" smtClean="0"/>
                        <a:t>Regular </a:t>
                      </a:r>
                      <a:r>
                        <a:rPr lang="en-US" sz="1400" dirty="0"/>
                        <a:t>Expression</a:t>
                      </a:r>
                      <a:endParaRPr lang="en-CA" sz="1400" b="1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400" dirty="0"/>
                        <a:t>Description</a:t>
                      </a:r>
                      <a:endParaRPr lang="en-CA" sz="1400" b="1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1200" dirty="0" smtClean="0"/>
                        <a:t>^\</a:t>
                      </a:r>
                      <a:r>
                        <a:rPr lang="en-US" sz="1200" dirty="0"/>
                        <a:t>S{0,8}$</a:t>
                      </a:r>
                      <a:endParaRPr lang="en-CA" sz="1200" dirty="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 smtClean="0"/>
                        <a:t>Matches </a:t>
                      </a:r>
                      <a:r>
                        <a:rPr lang="en-US" sz="1200" dirty="0"/>
                        <a:t>0 to 8 </a:t>
                      </a:r>
                      <a:r>
                        <a:rPr lang="en-US" sz="1200" dirty="0" err="1"/>
                        <a:t>nonspace</a:t>
                      </a:r>
                      <a:r>
                        <a:rPr lang="en-US" sz="1200" dirty="0"/>
                        <a:t> characters.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1200" dirty="0"/>
                        <a:t>^[a-</a:t>
                      </a:r>
                      <a:r>
                        <a:rPr lang="en-US" sz="1200" dirty="0" err="1"/>
                        <a:t>zA</a:t>
                      </a:r>
                      <a:r>
                        <a:rPr lang="en-US" sz="1200" dirty="0"/>
                        <a:t>-Z]\w{8,16}$</a:t>
                      </a:r>
                      <a:endParaRPr lang="en-CA" sz="1200" dirty="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Simple password expression. The password must be at least 8 characters but no more than 16 characters long.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1200" dirty="0"/>
                        <a:t>^\d{5}(-\d{4})?$</a:t>
                      </a:r>
                      <a:endParaRPr lang="en-CA" sz="1200" dirty="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American zip code.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1200" dirty="0"/>
                        <a:t>^((0[1-9])|(1[0-2]))\/(\d{4</a:t>
                      </a:r>
                      <a:r>
                        <a:rPr lang="en-US" sz="1200" dirty="0" smtClean="0"/>
                        <a:t>})$</a:t>
                      </a:r>
                    </a:p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endParaRPr lang="en-CA" sz="1200" dirty="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Month and years in format mm/</a:t>
                      </a:r>
                      <a:r>
                        <a:rPr lang="en-US" sz="1200" dirty="0" err="1"/>
                        <a:t>yyyy</a:t>
                      </a:r>
                      <a:r>
                        <a:rPr lang="en-US" sz="1200" dirty="0"/>
                        <a:t>.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4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1200"/>
                        <a:t>^(.+)@([^\.].*)\.([a-z]{2,})$</a:t>
                      </a:r>
                      <a:endParaRPr lang="en-CA" sz="12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Email validation based on current standard naming rules</a:t>
                      </a:r>
                      <a:r>
                        <a:rPr lang="en-US" sz="1200" dirty="0" smtClean="0"/>
                        <a:t>.</a:t>
                      </a: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388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1200"/>
                        <a:t>^((http|https)://)?([\w-] +\.)+[\w]+(/[\w- ./?]*)?$</a:t>
                      </a:r>
                      <a:endParaRPr lang="en-CA" sz="12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URL validation. After either http:// or https://, it matches word characters or hyphens, followed by a period followed by either a forward slash, word characters, or a period</a:t>
                      </a:r>
                      <a:r>
                        <a:rPr lang="en-US" sz="1200" dirty="0" smtClean="0"/>
                        <a:t>.</a:t>
                      </a: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02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1200"/>
                        <a:t>^4\d{3}[\s\-]d{4}[\s\-] d{4}[\s\-]d{4}$</a:t>
                      </a:r>
                      <a:endParaRPr lang="en-CA" sz="120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/>
                        <a:t>Visa credit card </a:t>
                      </a:r>
                      <a:r>
                        <a:rPr lang="en-US" sz="1200" dirty="0" smtClean="0"/>
                        <a:t>number</a:t>
                      </a:r>
                    </a:p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7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US" sz="1200" dirty="0" smtClean="0"/>
                        <a:t>^5[1-5]\d{2}[\s\-]d{4}[\s\-] d{4}[\s\-]d{4}$</a:t>
                      </a:r>
                      <a:endParaRPr lang="en-CA" sz="1200" dirty="0">
                        <a:latin typeface="Consolas"/>
                        <a:ea typeface="MS ??"/>
                        <a:cs typeface="Times New Roman"/>
                      </a:endParaRPr>
                    </a:p>
                  </a:txBody>
                  <a:tcPr marL="4497" marR="44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US" sz="1200" dirty="0" err="1" smtClean="0"/>
                        <a:t>Mastercard</a:t>
                      </a:r>
                      <a:r>
                        <a:rPr lang="en-US" sz="1200" dirty="0" smtClean="0"/>
                        <a:t> credit card number</a:t>
                      </a:r>
                      <a:endParaRPr lang="en-CA" sz="1200" dirty="0">
                        <a:latin typeface="Calibri"/>
                        <a:ea typeface="MS ??"/>
                        <a:cs typeface="Calibri"/>
                      </a:endParaRPr>
                    </a:p>
                  </a:txBody>
                  <a:tcPr marL="4497" marR="449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376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Regex is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086600" cy="4525963"/>
          </a:xfrm>
        </p:spPr>
        <p:txBody>
          <a:bodyPr>
            <a:normAutofit/>
          </a:bodyPr>
          <a:lstStyle/>
          <a:p>
            <a:r>
              <a:rPr lang="en-US" dirty="0"/>
              <a:t>MySQL also supports regular expressions through the REGEXP </a:t>
            </a:r>
            <a:r>
              <a:rPr lang="en-US" dirty="0" smtClean="0"/>
              <a:t>operator.</a:t>
            </a:r>
          </a:p>
          <a:p>
            <a:r>
              <a:rPr lang="en-US" dirty="0" smtClean="0"/>
              <a:t>For instance</a:t>
            </a:r>
            <a:r>
              <a:rPr lang="en-US" dirty="0"/>
              <a:t>, the following SQL statement matches all art works whose title </a:t>
            </a:r>
            <a:r>
              <a:rPr lang="en-US" dirty="0" smtClean="0"/>
              <a:t>contains one </a:t>
            </a:r>
            <a:r>
              <a:rPr lang="en-US" dirty="0"/>
              <a:t>or more numeric digits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ArtWorks</a:t>
            </a:r>
            <a:r>
              <a:rPr lang="en-US" dirty="0"/>
              <a:t> WHERE Title </a:t>
            </a:r>
            <a:r>
              <a:rPr lang="en-US" b="1" dirty="0">
                <a:solidFill>
                  <a:schemeClr val="accent2"/>
                </a:solidFill>
              </a:rPr>
              <a:t>REGEXP '[0-9]+'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Including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02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467082"/>
                </a:solidFill>
              </a:rPr>
              <a:t>Validating</a:t>
            </a:r>
            <a:r>
              <a:rPr lang="en-US" dirty="0" smtClean="0">
                <a:solidFill>
                  <a:srgbClr val="404040"/>
                </a:solidFill>
              </a:rPr>
              <a:t> User Input</a:t>
            </a:r>
            <a:endParaRPr lang="en-US" dirty="0">
              <a:solidFill>
                <a:srgbClr val="46708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5 </a:t>
            </a:r>
            <a:r>
              <a:rPr lang="en-US" dirty="0" smtClean="0"/>
              <a:t>of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Notifying the User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What’s wrong, where is it, and how to fix it.</a:t>
            </a:r>
            <a:endParaRPr lang="en-US" dirty="0"/>
          </a:p>
        </p:txBody>
      </p:sp>
      <p:pic>
        <p:nvPicPr>
          <p:cNvPr id="6" name="Content Placeholder 5" descr="4071512002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47" b="-79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7707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Input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Required information</a:t>
            </a:r>
            <a:r>
              <a:rPr lang="en-US" dirty="0"/>
              <a:t>. Some data fields just cannot be left empty. For instance</a:t>
            </a:r>
            <a:r>
              <a:rPr lang="en-US" dirty="0" smtClean="0"/>
              <a:t>, the </a:t>
            </a:r>
            <a:r>
              <a:rPr lang="en-US" dirty="0"/>
              <a:t>principal name of things or people is usually a required field. Other </a:t>
            </a:r>
            <a:r>
              <a:rPr lang="en-US" dirty="0" smtClean="0"/>
              <a:t>fields such </a:t>
            </a:r>
            <a:r>
              <a:rPr lang="en-US" dirty="0"/>
              <a:t>as emails, phones, or passwords are typically required </a:t>
            </a:r>
            <a:r>
              <a:rPr lang="en-US" dirty="0" smtClean="0"/>
              <a:t>values.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Correct </a:t>
            </a:r>
            <a:r>
              <a:rPr lang="en-US" b="1" dirty="0"/>
              <a:t>data type</a:t>
            </a:r>
            <a:r>
              <a:rPr lang="en-US" dirty="0"/>
              <a:t>. </a:t>
            </a:r>
            <a:r>
              <a:rPr lang="en-US" dirty="0" smtClean="0"/>
              <a:t>Some </a:t>
            </a:r>
            <a:r>
              <a:rPr lang="en-US" dirty="0"/>
              <a:t>input fields </a:t>
            </a:r>
            <a:r>
              <a:rPr lang="en-US" dirty="0" smtClean="0"/>
              <a:t>must </a:t>
            </a:r>
            <a:r>
              <a:rPr lang="en-US" dirty="0"/>
              <a:t>follow the rules for its data </a:t>
            </a:r>
            <a:r>
              <a:rPr lang="en-US" dirty="0" smtClean="0"/>
              <a:t>type in </a:t>
            </a:r>
            <a:r>
              <a:rPr lang="en-US" dirty="0"/>
              <a:t>order to be considered </a:t>
            </a:r>
            <a:r>
              <a:rPr lang="en-US" dirty="0" smtClean="0"/>
              <a:t>valid.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Correct </a:t>
            </a:r>
            <a:r>
              <a:rPr lang="en-US" b="1" dirty="0"/>
              <a:t>format</a:t>
            </a:r>
            <a:r>
              <a:rPr lang="en-US" dirty="0"/>
              <a:t>. Some information, such as postal codes, credit </a:t>
            </a:r>
            <a:r>
              <a:rPr lang="en-US" dirty="0" smtClean="0"/>
              <a:t>card numbers</a:t>
            </a:r>
            <a:r>
              <a:rPr lang="en-US" dirty="0"/>
              <a:t>, and social security numbers have to follow certain pattern rules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83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Input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Comparison</a:t>
            </a:r>
            <a:r>
              <a:rPr lang="en-US" dirty="0"/>
              <a:t>. </a:t>
            </a:r>
            <a:r>
              <a:rPr lang="en-US" dirty="0" smtClean="0"/>
              <a:t>Perhaps </a:t>
            </a:r>
            <a:r>
              <a:rPr lang="en-US" dirty="0"/>
              <a:t>the most common </a:t>
            </a:r>
            <a:r>
              <a:rPr lang="en-US" dirty="0" smtClean="0"/>
              <a:t>example of </a:t>
            </a:r>
            <a:r>
              <a:rPr lang="en-US" dirty="0"/>
              <a:t>this type of validation is entering passwords: most sites require </a:t>
            </a:r>
            <a:r>
              <a:rPr lang="en-US" dirty="0" smtClean="0"/>
              <a:t>the user </a:t>
            </a:r>
            <a:r>
              <a:rPr lang="en-US" dirty="0"/>
              <a:t>to enter the password twice </a:t>
            </a:r>
            <a:r>
              <a:rPr lang="en-US" dirty="0" smtClean="0"/>
              <a:t>to ensure </a:t>
            </a:r>
            <a:r>
              <a:rPr lang="en-US" dirty="0"/>
              <a:t>the two entered values are identical.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Range </a:t>
            </a:r>
            <a:r>
              <a:rPr lang="en-US" b="1" dirty="0"/>
              <a:t>check</a:t>
            </a:r>
            <a:r>
              <a:rPr lang="en-US" dirty="0"/>
              <a:t>. Information such as numbers and dates have infinite </a:t>
            </a:r>
            <a:r>
              <a:rPr lang="en-US" dirty="0" smtClean="0"/>
              <a:t>possible values</a:t>
            </a:r>
            <a:r>
              <a:rPr lang="en-US" dirty="0"/>
              <a:t>. However, most systems need numbers and dates to fall </a:t>
            </a:r>
            <a:r>
              <a:rPr lang="en-US" dirty="0" smtClean="0"/>
              <a:t>within realistic </a:t>
            </a:r>
            <a:r>
              <a:rPr lang="en-US" dirty="0"/>
              <a:t>ranges. 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Custom</a:t>
            </a:r>
            <a:r>
              <a:rPr lang="en-US" dirty="0"/>
              <a:t>. Some validations are more complex and are unique to </a:t>
            </a:r>
            <a:r>
              <a:rPr lang="en-US" dirty="0" smtClean="0"/>
              <a:t>a particular application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515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Notifying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What is the problem? </a:t>
            </a:r>
            <a:r>
              <a:rPr lang="en-US" dirty="0"/>
              <a:t>Users do not want to read lengthy messages </a:t>
            </a:r>
            <a:r>
              <a:rPr lang="en-US" dirty="0" smtClean="0"/>
              <a:t>to determine </a:t>
            </a:r>
            <a:r>
              <a:rPr lang="en-US" dirty="0"/>
              <a:t>what needs to be changed. They need to receive a visually </a:t>
            </a:r>
            <a:r>
              <a:rPr lang="en-US" dirty="0" smtClean="0"/>
              <a:t>clear and </a:t>
            </a:r>
            <a:r>
              <a:rPr lang="en-US" dirty="0"/>
              <a:t>textually concise message.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Where </a:t>
            </a:r>
            <a:r>
              <a:rPr lang="en-US" b="1" dirty="0"/>
              <a:t>is the problem? </a:t>
            </a:r>
            <a:r>
              <a:rPr lang="en-US" dirty="0"/>
              <a:t>Some type of error indication should be located </a:t>
            </a:r>
            <a:r>
              <a:rPr lang="en-US" dirty="0" smtClean="0"/>
              <a:t>near the </a:t>
            </a:r>
            <a:r>
              <a:rPr lang="en-US" dirty="0"/>
              <a:t>field that generated the problem.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If </a:t>
            </a:r>
            <a:r>
              <a:rPr lang="en-US" b="1" dirty="0"/>
              <a:t>appropriate, how do I fix it? </a:t>
            </a:r>
            <a:r>
              <a:rPr lang="en-US" dirty="0"/>
              <a:t>For instance, don’t just tell the user that a </a:t>
            </a:r>
            <a:r>
              <a:rPr lang="en-US" dirty="0" smtClean="0"/>
              <a:t>date is </a:t>
            </a:r>
            <a:r>
              <a:rPr lang="en-US" dirty="0"/>
              <a:t>in the wrong format, tell him or her what format you are expecting, such </a:t>
            </a:r>
            <a:r>
              <a:rPr lang="en-US" dirty="0" smtClean="0"/>
              <a:t>as “</a:t>
            </a:r>
            <a:r>
              <a:rPr lang="en-US" dirty="0"/>
              <a:t>The date should be in </a:t>
            </a:r>
            <a:r>
              <a:rPr lang="en-US" dirty="0" err="1"/>
              <a:t>yy</a:t>
            </a:r>
            <a:r>
              <a:rPr lang="en-US" dirty="0"/>
              <a:t>/mm/</a:t>
            </a:r>
            <a:r>
              <a:rPr lang="en-US" dirty="0" err="1"/>
              <a:t>dd</a:t>
            </a:r>
            <a:r>
              <a:rPr lang="en-US" dirty="0"/>
              <a:t> format.”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found an error, now 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12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illustrative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What’s wrong, where is it, and how to fix it.</a:t>
            </a:r>
            <a:endParaRPr lang="en-US" dirty="0"/>
          </a:p>
        </p:txBody>
      </p:sp>
      <p:pic>
        <p:nvPicPr>
          <p:cNvPr id="5" name="Content Placeholder 4" descr="4071512003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06" b="-148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4363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reduce validation errors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ounce of prevention is worth a pound of cure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Using pop-up JavaScript alert (or other popup) </a:t>
            </a:r>
            <a:r>
              <a:rPr lang="en-US" dirty="0" smtClean="0"/>
              <a:t>messages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Provide textual hints to the user on the form </a:t>
            </a:r>
            <a:r>
              <a:rPr lang="en-US" dirty="0" smtClean="0"/>
              <a:t>itself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Using tool tips or pop-overs to display context-sensitive help about </a:t>
            </a:r>
            <a:r>
              <a:rPr lang="en-US" dirty="0" smtClean="0"/>
              <a:t>the expected input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JavaScript-based mask</a:t>
            </a:r>
          </a:p>
        </p:txBody>
      </p:sp>
    </p:spTree>
    <p:extLst>
      <p:ext uri="{BB962C8B-B14F-4D97-AF65-F5344CB8AC3E}">
        <p14:creationId xmlns:p14="http://schemas.microsoft.com/office/powerpoint/2010/main" val="26821038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reduce validation errors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ounce of prevention is worth a pound of cure</a:t>
            </a:r>
            <a:endParaRPr lang="en-US" dirty="0"/>
          </a:p>
        </p:txBody>
      </p:sp>
      <p:pic>
        <p:nvPicPr>
          <p:cNvPr id="8" name="Content Placeholder 7" descr="4071512004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59" r="-119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731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user input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Checking for values</a:t>
            </a:r>
            <a:endParaRPr lang="en-US" dirty="0"/>
          </a:p>
        </p:txBody>
      </p:sp>
      <p:pic>
        <p:nvPicPr>
          <p:cNvPr id="6" name="Content Placeholder 5" descr="4071512001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9" r="-27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56624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reduce validation errors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Tool Tips and popovers</a:t>
            </a:r>
            <a:endParaRPr lang="en-US" dirty="0"/>
          </a:p>
        </p:txBody>
      </p:sp>
      <p:pic>
        <p:nvPicPr>
          <p:cNvPr id="5" name="Content Placeholder 4" descr="4071512005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74" r="-40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9806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reduce validation errors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JavaScript Mask</a:t>
            </a:r>
            <a:endParaRPr lang="en-US" dirty="0"/>
          </a:p>
        </p:txBody>
      </p:sp>
      <p:pic>
        <p:nvPicPr>
          <p:cNvPr id="6" name="Content Placeholder 5" descr="4071512006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902" b="-189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42748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reduce validation errors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 5 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934200" cy="4525963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user input errors can be eliminated by choosing a better data </a:t>
            </a:r>
            <a:r>
              <a:rPr lang="en-US" dirty="0" smtClean="0"/>
              <a:t>entry type </a:t>
            </a:r>
            <a:r>
              <a:rPr lang="en-US" dirty="0"/>
              <a:t>than the standard </a:t>
            </a:r>
            <a:endParaRPr lang="en-US" dirty="0" smtClean="0"/>
          </a:p>
          <a:p>
            <a:pPr lvl="1"/>
            <a:r>
              <a:rPr lang="en-US" b="1" dirty="0" smtClean="0"/>
              <a:t>&lt;</a:t>
            </a:r>
            <a:r>
              <a:rPr lang="en-US" b="1" dirty="0"/>
              <a:t>input type="text"</a:t>
            </a:r>
            <a:r>
              <a:rPr lang="en-US" b="1" dirty="0" smtClean="0"/>
              <a:t>&gt;</a:t>
            </a:r>
          </a:p>
          <a:p>
            <a:r>
              <a:rPr lang="en-US" dirty="0"/>
              <a:t>If you need to get a date from the user, </a:t>
            </a:r>
            <a:r>
              <a:rPr lang="en-US" dirty="0" smtClean="0"/>
              <a:t>use the </a:t>
            </a:r>
            <a:r>
              <a:rPr lang="en-US" dirty="0"/>
              <a:t>HTML5</a:t>
            </a:r>
          </a:p>
          <a:p>
            <a:pPr lvl="1"/>
            <a:r>
              <a:rPr lang="en-US" b="1" dirty="0"/>
              <a:t>&lt;input type="</a:t>
            </a:r>
            <a:r>
              <a:rPr lang="en-US" b="1" dirty="0" smtClean="0"/>
              <a:t>date”&gt;</a:t>
            </a:r>
          </a:p>
          <a:p>
            <a:r>
              <a:rPr lang="en-US" dirty="0" smtClean="0"/>
              <a:t>If </a:t>
            </a:r>
            <a:r>
              <a:rPr lang="en-US" dirty="0"/>
              <a:t>you need a number, use the HTML5 </a:t>
            </a:r>
            <a:endParaRPr lang="en-US" dirty="0" smtClean="0"/>
          </a:p>
          <a:p>
            <a:pPr lvl="1"/>
            <a:r>
              <a:rPr lang="en-US" b="1" dirty="0" smtClean="0"/>
              <a:t>&lt;</a:t>
            </a:r>
            <a:r>
              <a:rPr lang="en-US" b="1" dirty="0"/>
              <a:t>input type="number"&gt;</a:t>
            </a:r>
          </a:p>
        </p:txBody>
      </p:sp>
    </p:spTree>
    <p:extLst>
      <p:ext uri="{BB962C8B-B14F-4D97-AF65-F5344CB8AC3E}">
        <p14:creationId xmlns:p14="http://schemas.microsoft.com/office/powerpoint/2010/main" val="38802612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CAPTCHA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Completely </a:t>
            </a:r>
            <a:r>
              <a:rPr lang="en-US" dirty="0"/>
              <a:t>Automated Public Turing test to </a:t>
            </a:r>
            <a:r>
              <a:rPr lang="en-US" dirty="0" smtClean="0"/>
              <a:t>tell Computers </a:t>
            </a:r>
            <a:r>
              <a:rPr lang="en-US" dirty="0"/>
              <a:t>and Humans Apart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form </a:t>
            </a:r>
            <a:r>
              <a:rPr lang="en-US" dirty="0"/>
              <a:t>bots (often called </a:t>
            </a:r>
            <a:r>
              <a:rPr lang="en-US" b="1" dirty="0"/>
              <a:t>spam bots</a:t>
            </a:r>
            <a:r>
              <a:rPr lang="en-US" dirty="0"/>
              <a:t>) can flood a web application form with </a:t>
            </a:r>
            <a:r>
              <a:rPr lang="en-US" dirty="0" smtClean="0"/>
              <a:t>hundreds or </a:t>
            </a:r>
            <a:r>
              <a:rPr lang="en-US" dirty="0"/>
              <a:t>thousands of bogus </a:t>
            </a:r>
            <a:r>
              <a:rPr lang="en-US" dirty="0" smtClean="0"/>
              <a:t>requests</a:t>
            </a:r>
          </a:p>
          <a:p>
            <a:r>
              <a:rPr lang="en-US" dirty="0" smtClean="0"/>
              <a:t>This </a:t>
            </a:r>
            <a:r>
              <a:rPr lang="en-US" dirty="0"/>
              <a:t>problem is generally solved by a test commonly referred to as </a:t>
            </a:r>
            <a:r>
              <a:rPr lang="en-US" dirty="0" smtClean="0"/>
              <a:t>a </a:t>
            </a:r>
            <a:r>
              <a:rPr lang="en-US" b="1" dirty="0" smtClean="0"/>
              <a:t>CAPTCHA </a:t>
            </a:r>
            <a:r>
              <a:rPr lang="en-US" dirty="0" smtClean="0"/>
              <a:t>which</a:t>
            </a:r>
            <a:r>
              <a:rPr lang="en-US" b="1" dirty="0" smtClean="0"/>
              <a:t> </a:t>
            </a:r>
            <a:r>
              <a:rPr lang="en-US" dirty="0" smtClean="0"/>
              <a:t>ask </a:t>
            </a:r>
            <a:r>
              <a:rPr lang="en-US" dirty="0"/>
              <a:t>the user </a:t>
            </a:r>
            <a:r>
              <a:rPr lang="en-US" dirty="0" smtClean="0"/>
              <a:t>to enter </a:t>
            </a:r>
            <a:r>
              <a:rPr lang="en-US" dirty="0"/>
              <a:t>a string of numbers and letters that are displayed in an obscured image </a:t>
            </a:r>
            <a:r>
              <a:rPr lang="en-US" dirty="0" smtClean="0"/>
              <a:t>that is </a:t>
            </a:r>
            <a:r>
              <a:rPr lang="en-US" dirty="0"/>
              <a:t>difficult for a software bot to understand. </a:t>
            </a:r>
          </a:p>
        </p:txBody>
      </p:sp>
    </p:spTree>
    <p:extLst>
      <p:ext uri="{BB962C8B-B14F-4D97-AF65-F5344CB8AC3E}">
        <p14:creationId xmlns:p14="http://schemas.microsoft.com/office/powerpoint/2010/main" val="1651001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67082"/>
                </a:solidFill>
              </a:rPr>
              <a:t>Where</a:t>
            </a:r>
            <a:r>
              <a:rPr lang="en-US" dirty="0" smtClean="0">
                <a:solidFill>
                  <a:srgbClr val="404040"/>
                </a:solidFill>
              </a:rPr>
              <a:t> to Perform Validation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>
                <a:solidFill>
                  <a:schemeClr val="accent1"/>
                </a:solidFill>
              </a:rPr>
              <a:t>6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of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Validate?</a:t>
            </a:r>
            <a:endParaRPr lang="en-US" dirty="0"/>
          </a:p>
        </p:txBody>
      </p:sp>
      <p:pic>
        <p:nvPicPr>
          <p:cNvPr id="5" name="Content Placeholder 4" descr="4071512007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" r="1894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7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Validate?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many places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Client-side using HTML5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Client-Side using JavaScript</a:t>
            </a:r>
          </a:p>
          <a:p>
            <a:pPr marL="342900" indent="-342900">
              <a:buFont typeface="Arial"/>
              <a:buChar char="•"/>
            </a:pPr>
            <a:r>
              <a:rPr lang="en-US" b="1" dirty="0" smtClean="0"/>
              <a:t>Server-Side using PHP</a:t>
            </a:r>
          </a:p>
          <a:p>
            <a:pPr marL="342900" indent="-342900">
              <a:buFont typeface="Arial"/>
              <a:buChar char="•"/>
            </a:pPr>
            <a:endParaRPr lang="en-US" b="1" dirty="0"/>
          </a:p>
          <a:p>
            <a:r>
              <a:rPr lang="en-US" dirty="0" smtClean="0"/>
              <a:t>While both client and server side validation is ideal, you must know that client-side scripts are not guaranteed to be executed. Therefore you must always perform server-side validation.</a:t>
            </a:r>
          </a:p>
        </p:txBody>
      </p:sp>
    </p:spTree>
    <p:extLst>
      <p:ext uri="{BB962C8B-B14F-4D97-AF65-F5344CB8AC3E}">
        <p14:creationId xmlns:p14="http://schemas.microsoft.com/office/powerpoint/2010/main" val="920840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Client-Side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620000" cy="4525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smtClean="0"/>
              <a:t>required</a:t>
            </a:r>
            <a:r>
              <a:rPr lang="en-US" dirty="0" smtClean="0"/>
              <a:t> attribute </a:t>
            </a:r>
            <a:r>
              <a:rPr lang="en-US" dirty="0"/>
              <a:t>can be added to an input element, and browsers that support it will </a:t>
            </a:r>
            <a:r>
              <a:rPr lang="en-US" dirty="0" smtClean="0"/>
              <a:t>perform  their </a:t>
            </a:r>
            <a:r>
              <a:rPr lang="en-US" dirty="0"/>
              <a:t>own validation and </a:t>
            </a:r>
            <a:r>
              <a:rPr lang="en-US" dirty="0" smtClean="0"/>
              <a:t>message.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disable HTML form validation</a:t>
            </a:r>
          </a:p>
          <a:p>
            <a:r>
              <a:rPr lang="en-US" dirty="0"/>
              <a:t>&lt;form id="</a:t>
            </a:r>
            <a:r>
              <a:rPr lang="en-US" dirty="0" err="1"/>
              <a:t>sampleForm</a:t>
            </a:r>
            <a:r>
              <a:rPr lang="en-US" dirty="0"/>
              <a:t>" method=". . ." action=". . ." </a:t>
            </a:r>
            <a:r>
              <a:rPr lang="en-US" i="1" dirty="0" err="1">
                <a:solidFill>
                  <a:srgbClr val="CE2933"/>
                </a:solidFill>
              </a:rPr>
              <a:t>novalidate</a:t>
            </a:r>
            <a:r>
              <a:rPr lang="en-US" dirty="0"/>
              <a:t>&gt;</a:t>
            </a:r>
            <a:endParaRPr lang="en-US" dirty="0" smtClean="0"/>
          </a:p>
        </p:txBody>
      </p:sp>
      <p:pic>
        <p:nvPicPr>
          <p:cNvPr id="6" name="Picture 5" descr="4071512009.ep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95600"/>
            <a:ext cx="5486400" cy="2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010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Client-Side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620000" cy="4525963"/>
          </a:xfrm>
        </p:spPr>
        <p:txBody>
          <a:bodyPr/>
          <a:lstStyle/>
          <a:p>
            <a:r>
              <a:rPr lang="en-US" dirty="0" smtClean="0"/>
              <a:t>Consider that we want to validate </a:t>
            </a:r>
            <a:r>
              <a:rPr lang="en-US" dirty="0"/>
              <a:t>on a form submit.</a:t>
            </a:r>
          </a:p>
          <a:p>
            <a:pPr lvl="1"/>
            <a:r>
              <a:rPr lang="en-US" dirty="0"/>
              <a:t>function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sampleForm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sampleForm</a:t>
            </a:r>
            <a:r>
              <a:rPr lang="en-US" dirty="0"/>
              <a:t>')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sampleForm.onsubmit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validateForm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;}</a:t>
            </a:r>
            <a:br>
              <a:rPr lang="en-US" dirty="0" smtClean="0"/>
            </a:b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>
                <a:solidFill>
                  <a:schemeClr val="accent1"/>
                </a:solidFill>
              </a:rPr>
              <a:t>// call the </a:t>
            </a:r>
            <a:r>
              <a:rPr lang="en-US" i="1" dirty="0" err="1">
                <a:solidFill>
                  <a:schemeClr val="accent1"/>
                </a:solidFill>
              </a:rPr>
              <a:t>init</a:t>
            </a:r>
            <a:r>
              <a:rPr lang="en-US" i="1" dirty="0">
                <a:solidFill>
                  <a:schemeClr val="accent1"/>
                </a:solidFill>
              </a:rPr>
              <a:t> function once all the html has been </a:t>
            </a:r>
            <a:r>
              <a:rPr lang="en-US" i="1" dirty="0" smtClean="0">
                <a:solidFill>
                  <a:schemeClr val="accent1"/>
                </a:solidFill>
              </a:rPr>
              <a:t>loaded</a:t>
            </a:r>
            <a:br>
              <a:rPr lang="en-US" i="1" dirty="0" smtClean="0">
                <a:solidFill>
                  <a:schemeClr val="accent1"/>
                </a:solidFill>
              </a:rPr>
            </a:br>
            <a:r>
              <a:rPr lang="en-US" dirty="0" err="1" smtClean="0"/>
              <a:t>window.onload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init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408286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Client-Side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620000" cy="4525963"/>
          </a:xfrm>
        </p:spPr>
        <p:txBody>
          <a:bodyPr/>
          <a:lstStyle/>
          <a:p>
            <a:r>
              <a:rPr lang="en-US" dirty="0"/>
              <a:t>For instance, to check if the value in the form’s password input </a:t>
            </a:r>
            <a:r>
              <a:rPr lang="en-US" dirty="0" smtClean="0"/>
              <a:t>element is </a:t>
            </a:r>
            <a:r>
              <a:rPr lang="en-US" dirty="0"/>
              <a:t>between 8 and 16 characters, the JavaScript would be:</a:t>
            </a:r>
          </a:p>
          <a:p>
            <a:pPr lvl="1"/>
            <a:r>
              <a:rPr lang="da-DK" dirty="0"/>
              <a:t>var </a:t>
            </a:r>
            <a:r>
              <a:rPr lang="da-DK" dirty="0" err="1"/>
              <a:t>passReg</a:t>
            </a:r>
            <a:r>
              <a:rPr lang="da-DK" dirty="0"/>
              <a:t> = /^[a-</a:t>
            </a:r>
            <a:r>
              <a:rPr lang="da-DK" dirty="0" err="1"/>
              <a:t>zA</a:t>
            </a:r>
            <a:r>
              <a:rPr lang="da-DK" dirty="0"/>
              <a:t>-Z]\w{8,16}$/</a:t>
            </a:r>
            <a:r>
              <a:rPr lang="da-DK" dirty="0" smtClean="0"/>
              <a:t>;</a:t>
            </a:r>
            <a:br>
              <a:rPr lang="da-DK" dirty="0" smtClean="0"/>
            </a:br>
            <a:r>
              <a:rPr lang="da-DK" dirty="0" err="1" smtClean="0"/>
              <a:t>if</a:t>
            </a:r>
            <a:r>
              <a:rPr lang="da-DK" dirty="0" smtClean="0"/>
              <a:t> </a:t>
            </a:r>
            <a:r>
              <a:rPr lang="da-DK" dirty="0"/>
              <a:t>(! </a:t>
            </a:r>
            <a:r>
              <a:rPr lang="da-DK" dirty="0" err="1"/>
              <a:t>passReg.test</a:t>
            </a:r>
            <a:r>
              <a:rPr lang="da-DK" dirty="0"/>
              <a:t>(</a:t>
            </a:r>
            <a:r>
              <a:rPr lang="da-DK" dirty="0" err="1"/>
              <a:t>password.value</a:t>
            </a:r>
            <a:r>
              <a:rPr lang="da-DK" dirty="0"/>
              <a:t>)) </a:t>
            </a:r>
            <a:r>
              <a:rPr lang="da-DK" dirty="0" smtClean="0"/>
              <a:t>{</a:t>
            </a:r>
            <a:br>
              <a:rPr lang="da-DK" dirty="0" smtClean="0"/>
            </a:br>
            <a:r>
              <a:rPr lang="da-DK" dirty="0" smtClean="0"/>
              <a:t>	</a:t>
            </a:r>
            <a:r>
              <a:rPr lang="da-DK" i="1" dirty="0" smtClean="0">
                <a:solidFill>
                  <a:srgbClr val="009FDA"/>
                </a:solidFill>
              </a:rPr>
              <a:t>/</a:t>
            </a:r>
            <a:r>
              <a:rPr lang="da-DK" i="1" dirty="0">
                <a:solidFill>
                  <a:srgbClr val="009FDA"/>
                </a:solidFill>
              </a:rPr>
              <a:t>/ provide </a:t>
            </a:r>
            <a:r>
              <a:rPr lang="da-DK" i="1" dirty="0" err="1">
                <a:solidFill>
                  <a:srgbClr val="009FDA"/>
                </a:solidFill>
              </a:rPr>
              <a:t>some</a:t>
            </a:r>
            <a:r>
              <a:rPr lang="da-DK" i="1" dirty="0">
                <a:solidFill>
                  <a:srgbClr val="009FDA"/>
                </a:solidFill>
              </a:rPr>
              <a:t> type of </a:t>
            </a:r>
            <a:r>
              <a:rPr lang="da-DK" i="1" dirty="0" err="1">
                <a:solidFill>
                  <a:srgbClr val="009FDA"/>
                </a:solidFill>
              </a:rPr>
              <a:t>error</a:t>
            </a:r>
            <a:r>
              <a:rPr lang="da-DK" i="1" dirty="0">
                <a:solidFill>
                  <a:srgbClr val="009FDA"/>
                </a:solidFill>
              </a:rPr>
              <a:t> </a:t>
            </a:r>
            <a:r>
              <a:rPr lang="da-DK" i="1" dirty="0" err="1" smtClean="0">
                <a:solidFill>
                  <a:srgbClr val="009FDA"/>
                </a:solidFill>
              </a:rPr>
              <a:t>message</a:t>
            </a:r>
            <a:r>
              <a:rPr lang="da-DK" i="1" dirty="0" smtClean="0">
                <a:solidFill>
                  <a:srgbClr val="009FDA"/>
                </a:solidFill>
              </a:rPr>
              <a:t/>
            </a:r>
            <a:br>
              <a:rPr lang="da-DK" i="1" dirty="0" smtClean="0">
                <a:solidFill>
                  <a:srgbClr val="009FDA"/>
                </a:solidFill>
              </a:rPr>
            </a:br>
            <a:r>
              <a:rPr lang="da-DK" dirty="0" smtClean="0"/>
              <a:t>}</a:t>
            </a:r>
          </a:p>
          <a:p>
            <a:pPr lvl="1"/>
            <a:endParaRPr lang="da-DK" dirty="0"/>
          </a:p>
          <a:p>
            <a:r>
              <a:rPr lang="en-US" dirty="0"/>
              <a:t>What do we want to do when the JavaScript finds a validation error</a:t>
            </a:r>
            <a:r>
              <a:rPr lang="en-US" dirty="0" smtClean="0"/>
              <a:t>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Highlight errors by adding CSS classes to the input elements causing the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1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user input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Checking for a number</a:t>
            </a:r>
            <a:endParaRPr lang="en-US" dirty="0"/>
          </a:p>
        </p:txBody>
      </p:sp>
      <p:pic>
        <p:nvPicPr>
          <p:cNvPr id="5" name="Content Placeholder 4" descr="Screen Shot 2014-02-15 at 4.06.57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143" b="-881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492632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Client-Side</a:t>
            </a:r>
            <a:endParaRPr lang="en-US" dirty="0"/>
          </a:p>
        </p:txBody>
      </p:sp>
      <p:pic>
        <p:nvPicPr>
          <p:cNvPr id="8" name="Content Placeholder 7" descr="4071512008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06" b="-55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97332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Code</a:t>
            </a:r>
            <a:endParaRPr lang="en-US" dirty="0"/>
          </a:p>
        </p:txBody>
      </p:sp>
      <p:pic>
        <p:nvPicPr>
          <p:cNvPr id="5" name="Content Placeholder 4" descr="Screen Shot 2014-02-15 at 5.27.02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5" b="-1685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to add an error message to a certain </a:t>
            </a:r>
            <a:r>
              <a:rPr lang="en-US" dirty="0" err="1" smtClean="0"/>
              <a:t>elemenet</a:t>
            </a:r>
            <a:r>
              <a:rPr lang="en-US" dirty="0" smtClean="0"/>
              <a:t> (by 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036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 up the event handlers</a:t>
            </a:r>
            <a:endParaRPr lang="en-US" dirty="0"/>
          </a:p>
        </p:txBody>
      </p:sp>
      <p:pic>
        <p:nvPicPr>
          <p:cNvPr id="7" name="Content Placeholder 6" descr="Screen Shot 2014-02-15 at 5.28.12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362" b="-503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40795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actual checks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4-02-15 at 5.28.5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714660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173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actual checks (part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creen Shot 2014-02-15 at 5.29.0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199"/>
            <a:ext cx="6248400" cy="487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039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Va</a:t>
            </a:r>
            <a:r>
              <a:rPr lang="en-US" dirty="0" smtClean="0"/>
              <a:t>	</a:t>
            </a:r>
            <a:r>
              <a:rPr lang="en-US" dirty="0" err="1" smtClean="0"/>
              <a:t>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matter how good the HTML5 and JavaScript validation, client-side </a:t>
            </a:r>
            <a:r>
              <a:rPr lang="en-US" dirty="0" err="1" smtClean="0"/>
              <a:t>prevalidation</a:t>
            </a:r>
            <a:r>
              <a:rPr lang="en-US" dirty="0" smtClean="0"/>
              <a:t> can </a:t>
            </a:r>
            <a:r>
              <a:rPr lang="en-US" dirty="0"/>
              <a:t>always be circumvented by hackers, or turned off by savvy users. </a:t>
            </a:r>
            <a:endParaRPr lang="en-US" dirty="0" smtClean="0"/>
          </a:p>
          <a:p>
            <a:r>
              <a:rPr lang="en-US" dirty="0" smtClean="0"/>
              <a:t>Validation on </a:t>
            </a:r>
            <a:r>
              <a:rPr lang="en-US" dirty="0"/>
              <a:t>the server side using PHP is the most important form of validation and the </a:t>
            </a:r>
            <a:r>
              <a:rPr lang="en-US" dirty="0" smtClean="0"/>
              <a:t>only one </a:t>
            </a:r>
            <a:r>
              <a:rPr lang="en-US" dirty="0"/>
              <a:t>that is absolutely essential.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only one you HAVE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376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Va</a:t>
            </a:r>
            <a:r>
              <a:rPr lang="en-US" dirty="0" smtClean="0"/>
              <a:t>	</a:t>
            </a:r>
            <a:r>
              <a:rPr lang="en-US" dirty="0" err="1" smtClean="0"/>
              <a:t>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abridged example…</a:t>
            </a:r>
            <a:endParaRPr lang="en-US" dirty="0"/>
          </a:p>
        </p:txBody>
      </p:sp>
      <p:pic>
        <p:nvPicPr>
          <p:cNvPr id="5" name="Picture 4" descr="Screen Shot 2014-02-15 at 5.33.33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69"/>
          <a:stretch/>
        </p:blipFill>
        <p:spPr>
          <a:xfrm>
            <a:off x="914400" y="1600200"/>
            <a:ext cx="724903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388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Va</a:t>
            </a:r>
            <a:r>
              <a:rPr lang="en-US" dirty="0" smtClean="0"/>
              <a:t>	</a:t>
            </a:r>
            <a:r>
              <a:rPr lang="en-US" dirty="0" err="1" smtClean="0"/>
              <a:t>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only one you HAVE to do</a:t>
            </a:r>
            <a:endParaRPr lang="en-US" dirty="0"/>
          </a:p>
        </p:txBody>
      </p:sp>
      <p:pic>
        <p:nvPicPr>
          <p:cNvPr id="5" name="Picture 4" descr="Screen Shot 2014-02-15 at 5.33.3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503134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610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You’ve Learned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107698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What are </a:t>
            </a:r>
            <a:r>
              <a:rPr lang="en-US" sz="2400" dirty="0" smtClean="0">
                <a:solidFill>
                  <a:srgbClr val="FF6600"/>
                </a:solidFill>
                <a:latin typeface="Rockwell Condensed" pitchFamily="18" charset="0"/>
              </a:rPr>
              <a:t>Errors</a:t>
            </a:r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 and </a:t>
            </a:r>
            <a:r>
              <a:rPr lang="en-US" sz="2400" dirty="0" smtClean="0">
                <a:solidFill>
                  <a:srgbClr val="FF6600"/>
                </a:solidFill>
                <a:latin typeface="Rockwell Condensed" pitchFamily="18" charset="0"/>
              </a:rPr>
              <a:t>Exceptions</a:t>
            </a:r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?</a:t>
            </a:r>
            <a:endParaRPr lang="en-US" sz="2400" dirty="0">
              <a:solidFill>
                <a:schemeClr val="bg2"/>
              </a:solidFill>
              <a:latin typeface="Rockwell Condense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107698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PHP Error </a:t>
            </a:r>
            <a:r>
              <a:rPr lang="en-US" sz="2400" dirty="0" smtClean="0">
                <a:solidFill>
                  <a:srgbClr val="FF6600"/>
                </a:solidFill>
                <a:latin typeface="Rockwell Condensed" pitchFamily="18" charset="0"/>
              </a:rPr>
              <a:t>Reporting</a:t>
            </a:r>
            <a:endParaRPr lang="en-US" sz="2400" dirty="0">
              <a:solidFill>
                <a:srgbClr val="FF6600"/>
              </a:solidFill>
              <a:latin typeface="Rockwell Condensed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23368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2524780"/>
            <a:ext cx="289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PHP Error and Exception </a:t>
            </a:r>
            <a:r>
              <a:rPr lang="en-US" sz="2400" dirty="0" smtClean="0">
                <a:solidFill>
                  <a:srgbClr val="FF6600"/>
                </a:solidFill>
                <a:latin typeface="Rockwell Condensed" pitchFamily="18" charset="0"/>
              </a:rPr>
              <a:t>Handling</a:t>
            </a:r>
            <a:endParaRPr lang="en-US" sz="2400" dirty="0">
              <a:solidFill>
                <a:srgbClr val="FF6600"/>
              </a:solidFill>
              <a:latin typeface="Rockwell Condense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1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2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2286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3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14400" y="375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76401" y="39725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  <a:latin typeface="Rockwell Condensed" pitchFamily="18" charset="0"/>
              </a:rPr>
              <a:t>Validating</a:t>
            </a:r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 User Input</a:t>
            </a:r>
            <a:endParaRPr lang="en-US" sz="2400" dirty="0">
              <a:solidFill>
                <a:srgbClr val="F3703A"/>
              </a:solidFill>
              <a:latin typeface="Rockwell Condensed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3733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5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648200" y="23368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10201" y="25247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Regular Expressions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8200" y="2286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4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648200" y="375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10201" y="39725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  <a:latin typeface="Rockwell Condensed" pitchFamily="18" charset="0"/>
              </a:rPr>
              <a:t>Where</a:t>
            </a:r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 to Perform Validation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8200" y="3733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6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</a:t>
            </a:r>
            <a:r>
              <a:rPr lang="en-US" dirty="0" err="1" smtClean="0"/>
              <a:t>vs</a:t>
            </a:r>
            <a:r>
              <a:rPr lang="en-US" dirty="0" smtClean="0"/>
              <a:t> Errors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the same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An </a:t>
            </a:r>
            <a:r>
              <a:rPr lang="en-US" b="1" dirty="0"/>
              <a:t>error </a:t>
            </a:r>
            <a:r>
              <a:rPr lang="en-US" dirty="0"/>
              <a:t>is some type of </a:t>
            </a:r>
            <a:r>
              <a:rPr lang="en-US" dirty="0" smtClean="0"/>
              <a:t>problem that </a:t>
            </a:r>
            <a:r>
              <a:rPr lang="en-US" dirty="0"/>
              <a:t>generates a nonfatal warning message or that generates an error message </a:t>
            </a:r>
            <a:r>
              <a:rPr lang="en-US" dirty="0" smtClean="0"/>
              <a:t>that terminates </a:t>
            </a:r>
            <a:r>
              <a:rPr lang="en-US" dirty="0"/>
              <a:t>the program’s execution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 </a:t>
            </a:r>
            <a:r>
              <a:rPr lang="en-US" b="1" dirty="0"/>
              <a:t>exception </a:t>
            </a:r>
            <a:r>
              <a:rPr lang="en-US" dirty="0"/>
              <a:t>refers to objects that are of </a:t>
            </a:r>
            <a:r>
              <a:rPr lang="en-US" dirty="0" smtClean="0"/>
              <a:t>type Exception </a:t>
            </a:r>
            <a:r>
              <a:rPr lang="en-US" dirty="0"/>
              <a:t>and which are used in conjunction with the object-oriented try . . . </a:t>
            </a:r>
            <a:r>
              <a:rPr lang="en-US" dirty="0" smtClean="0"/>
              <a:t>catch language </a:t>
            </a:r>
            <a:r>
              <a:rPr lang="en-US" dirty="0"/>
              <a:t>construct for dealing with runtime errors.</a:t>
            </a:r>
          </a:p>
        </p:txBody>
      </p:sp>
    </p:spTree>
    <p:extLst>
      <p:ext uri="{BB962C8B-B14F-4D97-AF65-F5344CB8AC3E}">
        <p14:creationId xmlns:p14="http://schemas.microsoft.com/office/powerpoint/2010/main" val="130943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404040"/>
                </a:solidFill>
              </a:rPr>
              <a:t>PHP Error </a:t>
            </a:r>
            <a:r>
              <a:rPr lang="en-US" dirty="0" err="1" smtClean="0">
                <a:solidFill>
                  <a:schemeClr val="tx2"/>
                </a:solidFill>
              </a:rPr>
              <a:t>REporting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of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error reporting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Lots of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has a flexible and customizable system for reporting warnings and errors </a:t>
            </a:r>
            <a:r>
              <a:rPr lang="en-US" dirty="0" smtClean="0"/>
              <a:t>that can </a:t>
            </a:r>
            <a:r>
              <a:rPr lang="en-US" dirty="0"/>
              <a:t>be set </a:t>
            </a:r>
            <a:r>
              <a:rPr lang="en-US" dirty="0" smtClean="0"/>
              <a:t> programmatically </a:t>
            </a:r>
            <a:r>
              <a:rPr lang="en-US" dirty="0"/>
              <a:t>at runtime or declaratively at design-time within </a:t>
            </a:r>
            <a:r>
              <a:rPr lang="en-US" dirty="0" smtClean="0"/>
              <a:t>the </a:t>
            </a:r>
            <a:r>
              <a:rPr lang="en-US" b="1" dirty="0" err="1" smtClean="0"/>
              <a:t>php.ini</a:t>
            </a:r>
            <a:r>
              <a:rPr lang="en-US" b="1" dirty="0" smtClean="0"/>
              <a:t> </a:t>
            </a:r>
            <a:r>
              <a:rPr lang="en-US" dirty="0" smtClean="0"/>
              <a:t>file. There </a:t>
            </a:r>
            <a:r>
              <a:rPr lang="en-US" dirty="0"/>
              <a:t>are three main error reporting flags: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error_reporting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display_errors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log_errors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2976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Book Palette">
      <a:dk1>
        <a:srgbClr val="404040"/>
      </a:dk1>
      <a:lt1>
        <a:srgbClr val="F3F3E7"/>
      </a:lt1>
      <a:dk2>
        <a:srgbClr val="467082"/>
      </a:dk2>
      <a:lt2>
        <a:srgbClr val="FFFFFF"/>
      </a:lt2>
      <a:accent1>
        <a:srgbClr val="009FDA"/>
      </a:accent1>
      <a:accent2>
        <a:srgbClr val="CE2933"/>
      </a:accent2>
      <a:accent3>
        <a:srgbClr val="E6B120"/>
      </a:accent3>
      <a:accent4>
        <a:srgbClr val="467082"/>
      </a:accent4>
      <a:accent5>
        <a:srgbClr val="F3703A"/>
      </a:accent5>
      <a:accent6>
        <a:srgbClr val="00A651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Chapter01-PresentationDistilled</Template>
  <TotalTime>3054</TotalTime>
  <Words>2880</Words>
  <Application>Microsoft Office PowerPoint</Application>
  <PresentationFormat>On-screen Show (4:3)</PresentationFormat>
  <Paragraphs>366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Arial</vt:lpstr>
      <vt:lpstr>Calibri</vt:lpstr>
      <vt:lpstr>Consolas</vt:lpstr>
      <vt:lpstr>MS ??</vt:lpstr>
      <vt:lpstr>Rockwell</vt:lpstr>
      <vt:lpstr>Rockwell Condensed</vt:lpstr>
      <vt:lpstr>Rockwell Extra Bold</vt:lpstr>
      <vt:lpstr>Times New Roman</vt:lpstr>
      <vt:lpstr>Wingdings</vt:lpstr>
      <vt:lpstr>Presentation</vt:lpstr>
      <vt:lpstr>Error Handling and Validation</vt:lpstr>
      <vt:lpstr>Objectives</vt:lpstr>
      <vt:lpstr>What are Errors and Exceptions?</vt:lpstr>
      <vt:lpstr>Types of Errors </vt:lpstr>
      <vt:lpstr>Checking user input </vt:lpstr>
      <vt:lpstr>Checking user input </vt:lpstr>
      <vt:lpstr>Exceptions vs Errors</vt:lpstr>
      <vt:lpstr>PHP Error REporting</vt:lpstr>
      <vt:lpstr>PHP error reporting</vt:lpstr>
      <vt:lpstr>The error_reporting setting</vt:lpstr>
      <vt:lpstr>The error_reporting setting</vt:lpstr>
      <vt:lpstr>The display_errors setting</vt:lpstr>
      <vt:lpstr>The log_error setting</vt:lpstr>
      <vt:lpstr>The log_error setting</vt:lpstr>
      <vt:lpstr>The log_error setting</vt:lpstr>
      <vt:lpstr>PHP ERROR and Exception Handling</vt:lpstr>
      <vt:lpstr>Procedural Error Handling</vt:lpstr>
      <vt:lpstr>OO Exception Handling</vt:lpstr>
      <vt:lpstr>OO Exception Handling</vt:lpstr>
      <vt:lpstr>OO Exception Handling</vt:lpstr>
      <vt:lpstr>Throw your own exception</vt:lpstr>
      <vt:lpstr>Custom Handlers</vt:lpstr>
      <vt:lpstr>Custom Handlers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 Alternative</vt:lpstr>
      <vt:lpstr>Some Common Regular Expressions</vt:lpstr>
      <vt:lpstr>Regex is everywhere</vt:lpstr>
      <vt:lpstr>Validating User Input</vt:lpstr>
      <vt:lpstr>Notifying the User</vt:lpstr>
      <vt:lpstr>Types of Input Validation</vt:lpstr>
      <vt:lpstr>Types of Input Validation</vt:lpstr>
      <vt:lpstr>Notifying the User</vt:lpstr>
      <vt:lpstr>Another illustrative examples</vt:lpstr>
      <vt:lpstr>How to reduce validation errors</vt:lpstr>
      <vt:lpstr>How to reduce validation errors</vt:lpstr>
      <vt:lpstr>How to reduce validation errors</vt:lpstr>
      <vt:lpstr>How to reduce validation errors</vt:lpstr>
      <vt:lpstr>How to reduce validation errors</vt:lpstr>
      <vt:lpstr>CAPTCHA</vt:lpstr>
      <vt:lpstr>Where to Perform Validation</vt:lpstr>
      <vt:lpstr>Where to Validate?</vt:lpstr>
      <vt:lpstr>Where to Validate?</vt:lpstr>
      <vt:lpstr>HTML5 validation</vt:lpstr>
      <vt:lpstr>JavaScript validation</vt:lpstr>
      <vt:lpstr>JavaScript validation</vt:lpstr>
      <vt:lpstr>JavaScript validation</vt:lpstr>
      <vt:lpstr>JavaScript Code</vt:lpstr>
      <vt:lpstr>JavaScript Code</vt:lpstr>
      <vt:lpstr>JavaScript Code</vt:lpstr>
      <vt:lpstr>JavaScript Code</vt:lpstr>
      <vt:lpstr>PHP Va lidation</vt:lpstr>
      <vt:lpstr>PHP Va lidation</vt:lpstr>
      <vt:lpstr>PHP Va lidation</vt:lpstr>
      <vt:lpstr>What You’ve Learned</vt:lpstr>
    </vt:vector>
  </TitlesOfParts>
  <Company>Mount Royal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Hoar</dc:creator>
  <cp:lastModifiedBy>yang</cp:lastModifiedBy>
  <cp:revision>839</cp:revision>
  <dcterms:created xsi:type="dcterms:W3CDTF">2012-11-14T17:20:48Z</dcterms:created>
  <dcterms:modified xsi:type="dcterms:W3CDTF">2016-05-03T17:21:42Z</dcterms:modified>
</cp:coreProperties>
</file>