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7" r:id="rId3"/>
    <p:sldId id="269" r:id="rId4"/>
    <p:sldId id="298" r:id="rId5"/>
    <p:sldId id="299" r:id="rId6"/>
    <p:sldId id="300" r:id="rId7"/>
    <p:sldId id="271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7" r:id="rId16"/>
    <p:sldId id="286" r:id="rId17"/>
    <p:sldId id="288" r:id="rId18"/>
    <p:sldId id="289" r:id="rId19"/>
    <p:sldId id="290" r:id="rId20"/>
    <p:sldId id="291" r:id="rId21"/>
    <p:sldId id="292" r:id="rId22"/>
    <p:sldId id="293" r:id="rId23"/>
    <p:sldId id="272" r:id="rId24"/>
    <p:sldId id="295" r:id="rId25"/>
    <p:sldId id="296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11" r:id="rId35"/>
    <p:sldId id="309" r:id="rId36"/>
    <p:sldId id="310" r:id="rId37"/>
    <p:sldId id="312" r:id="rId38"/>
    <p:sldId id="313" r:id="rId39"/>
    <p:sldId id="273" r:id="rId40"/>
    <p:sldId id="315" r:id="rId41"/>
    <p:sldId id="314" r:id="rId42"/>
    <p:sldId id="316" r:id="rId43"/>
    <p:sldId id="318" r:id="rId44"/>
    <p:sldId id="317" r:id="rId45"/>
    <p:sldId id="319" r:id="rId46"/>
    <p:sldId id="320" r:id="rId47"/>
    <p:sldId id="321" r:id="rId48"/>
    <p:sldId id="322" r:id="rId49"/>
    <p:sldId id="324" r:id="rId50"/>
    <p:sldId id="325" r:id="rId51"/>
    <p:sldId id="330" r:id="rId52"/>
    <p:sldId id="326" r:id="rId53"/>
    <p:sldId id="327" r:id="rId54"/>
    <p:sldId id="329" r:id="rId55"/>
    <p:sldId id="274" r:id="rId56"/>
    <p:sldId id="331" r:id="rId57"/>
    <p:sldId id="332" r:id="rId58"/>
    <p:sldId id="333" r:id="rId59"/>
    <p:sldId id="334" r:id="rId60"/>
    <p:sldId id="335" r:id="rId61"/>
    <p:sldId id="336" r:id="rId62"/>
    <p:sldId id="275" r:id="rId6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17FC52B-6EAC-44C3-A3B1-AF3F566CF018}">
          <p14:sldIdLst>
            <p14:sldId id="256"/>
            <p14:sldId id="267"/>
          </p14:sldIdLst>
        </p14:section>
        <p14:section name="Real World Web Software Design" id="{21B38AA1-03D0-47E8-A210-63D88BA819E7}">
          <p14:sldIdLst>
            <p14:sldId id="269"/>
            <p14:sldId id="298"/>
            <p14:sldId id="299"/>
            <p14:sldId id="300"/>
          </p14:sldIdLst>
        </p14:section>
        <p14:section name="Principle of Layering" id="{7C7B2839-F29E-484B-88A4-6A8676CA4251}">
          <p14:sldIdLst>
            <p14:sldId id="271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  <p14:sldId id="286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Design Patterns in the Web Context" id="{E6C546AA-AAD4-6A47-A7A2-CC041AD8E6FD}">
          <p14:sldIdLst>
            <p14:sldId id="272"/>
            <p14:sldId id="295"/>
            <p14:sldId id="296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1"/>
            <p14:sldId id="309"/>
            <p14:sldId id="310"/>
            <p14:sldId id="312"/>
            <p14:sldId id="313"/>
          </p14:sldIdLst>
        </p14:section>
        <p14:section name="Data and Domain Patterns" id="{30B492BB-2E59-B74F-A392-EF1D6D031C62}">
          <p14:sldIdLst>
            <p14:sldId id="273"/>
            <p14:sldId id="315"/>
            <p14:sldId id="314"/>
            <p14:sldId id="316"/>
            <p14:sldId id="318"/>
            <p14:sldId id="317"/>
            <p14:sldId id="319"/>
            <p14:sldId id="320"/>
            <p14:sldId id="321"/>
            <p14:sldId id="322"/>
            <p14:sldId id="324"/>
            <p14:sldId id="325"/>
            <p14:sldId id="330"/>
            <p14:sldId id="326"/>
            <p14:sldId id="327"/>
            <p14:sldId id="329"/>
          </p14:sldIdLst>
        </p14:section>
        <p14:section name="Presentation Patterns" id="{8CBFDFBC-D560-C54D-864C-EDDA35B9BDB7}">
          <p14:sldIdLst>
            <p14:sldId id="274"/>
            <p14:sldId id="331"/>
            <p14:sldId id="332"/>
            <p14:sldId id="333"/>
            <p14:sldId id="334"/>
            <p14:sldId id="335"/>
            <p14:sldId id="336"/>
          </p14:sldIdLst>
        </p14:section>
        <p14:section name="What You’ve Learned" id="{D1453C29-32EE-E84B-8F2B-E90C5636CCB5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orient="horz">
          <p15:clr>
            <a:srgbClr val="A4A3A4"/>
          </p15:clr>
        </p15:guide>
        <p15:guide id="4" pos="3840">
          <p15:clr>
            <a:srgbClr val="A4A3A4"/>
          </p15:clr>
        </p15:guide>
        <p15:guide id="5" pos="1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3F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195" autoAdjust="0"/>
    <p:restoredTop sz="99598" autoAdjust="0"/>
  </p:normalViewPr>
  <p:slideViewPr>
    <p:cSldViewPr showGuides="1">
      <p:cViewPr varScale="1">
        <p:scale>
          <a:sx n="91" d="100"/>
          <a:sy n="91" d="100"/>
        </p:scale>
        <p:origin x="1350" y="66"/>
      </p:cViewPr>
      <p:guideLst>
        <p:guide orient="horz" pos="2880"/>
        <p:guide orient="horz" pos="1440"/>
        <p:guide orient="horz"/>
        <p:guide pos="38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59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85800"/>
            <a:ext cx="5486400" cy="2819400"/>
          </a:xfrm>
        </p:spPr>
        <p:txBody>
          <a:bodyPr>
            <a:noAutofit/>
          </a:bodyPr>
          <a:lstStyle>
            <a:lvl1pPr algn="l">
              <a:lnSpc>
                <a:spcPts val="6200"/>
              </a:lnSpc>
              <a:defRPr sz="5400"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25160"/>
            <a:ext cx="5486400" cy="5334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0" y="645300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Textbook</a:t>
            </a:r>
            <a:r>
              <a:rPr lang="en-US" sz="1200" baseline="0" dirty="0" smtClean="0">
                <a:solidFill>
                  <a:schemeClr val="bg1"/>
                </a:solidFill>
                <a:latin typeface="+mj-lt"/>
              </a:rPr>
              <a:t> to be published by 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Pearson Ed in early 2014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http://www.funwebdev.com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486400" y="645300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Pearson</a:t>
            </a:r>
          </a:p>
          <a:p>
            <a:pPr algn="r"/>
            <a:r>
              <a: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http://www.funwebdev.com</a:t>
            </a:r>
            <a:endParaRPr lang="en-US" sz="1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0"/>
            <a:ext cx="8037513" cy="838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Rockwell Condensed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553200"/>
            <a:ext cx="228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6581001"/>
            <a:ext cx="2684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200" baseline="0" dirty="0" smtClean="0">
                <a:latin typeface="Rockwell" pitchFamily="18" charset="0"/>
              </a:rPr>
              <a:t> of Web Development</a:t>
            </a:r>
            <a:endParaRPr lang="en-US" sz="1200" dirty="0">
              <a:latin typeface="Rockwell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483" y="6581001"/>
            <a:ext cx="257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200" baseline="0" dirty="0" smtClean="0">
                <a:solidFill>
                  <a:schemeClr val="tx1"/>
                </a:solidFill>
                <a:latin typeface="Rockwell" pitchFamily="18" charset="0"/>
              </a:rPr>
              <a:t>and</a:t>
            </a:r>
            <a:r>
              <a:rPr lang="en-US" sz="1200" baseline="0" dirty="0" smtClean="0">
                <a:latin typeface="Rockwell" pitchFamily="18" charset="0"/>
              </a:rPr>
              <a:t> </a:t>
            </a:r>
            <a:r>
              <a:rPr lang="en-US" sz="12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2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5867400" y="6581001"/>
            <a:ext cx="2684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200" baseline="0" dirty="0" smtClean="0">
                <a:latin typeface="Rockwell" pitchFamily="18" charset="0"/>
              </a:rPr>
              <a:t> of Web Development</a:t>
            </a:r>
            <a:endParaRPr lang="en-US" sz="1200" dirty="0">
              <a:latin typeface="Rockwell" pitchFamily="18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363483" y="6581001"/>
            <a:ext cx="257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200" baseline="0" dirty="0" smtClean="0">
                <a:solidFill>
                  <a:schemeClr val="tx1"/>
                </a:solidFill>
                <a:latin typeface="Rockwell" pitchFamily="18" charset="0"/>
              </a:rPr>
              <a:t>and</a:t>
            </a:r>
            <a:r>
              <a:rPr lang="en-US" sz="1200" baseline="0" dirty="0" smtClean="0">
                <a:latin typeface="Rockwell" pitchFamily="18" charset="0"/>
              </a:rPr>
              <a:t> </a:t>
            </a:r>
            <a:r>
              <a:rPr lang="en-US" sz="12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200" dirty="0">
              <a:solidFill>
                <a:schemeClr val="accent1"/>
              </a:solidFill>
              <a:latin typeface="Rockwell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0" r:id="rId13"/>
    <p:sldLayoutId id="2147483660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2819400"/>
          </a:xfrm>
        </p:spPr>
        <p:txBody>
          <a:bodyPr/>
          <a:lstStyle/>
          <a:p>
            <a:r>
              <a:rPr lang="en-US" dirty="0" smtClean="0"/>
              <a:t>Web Application Design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9696"/>
            <a:ext cx="5486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Chapter 14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See the relationships</a:t>
            </a:r>
            <a:endParaRPr lang="en-US" dirty="0"/>
          </a:p>
        </p:txBody>
      </p:sp>
      <p:pic>
        <p:nvPicPr>
          <p:cNvPr id="10" name="Content Placeholder 9" descr="4071514001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44" r="-154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490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Tiers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/>
              <a:t>tier </a:t>
            </a:r>
            <a:r>
              <a:rPr lang="en-US" dirty="0"/>
              <a:t>refers to a processing boundary</a:t>
            </a:r>
            <a:endParaRPr lang="en-US" dirty="0" smtClean="0"/>
          </a:p>
        </p:txBody>
      </p:sp>
      <p:pic>
        <p:nvPicPr>
          <p:cNvPr id="3" name="Content Placeholder 2" descr="4071514002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716" b="-9716"/>
          <a:stretch>
            <a:fillRect/>
          </a:stretch>
        </p:blipFill>
        <p:spPr>
          <a:xfrm>
            <a:off x="914400" y="1161313"/>
            <a:ext cx="7086600" cy="5010888"/>
          </a:xfrm>
        </p:spPr>
      </p:pic>
    </p:spTree>
    <p:extLst>
      <p:ext uri="{BB962C8B-B14F-4D97-AF65-F5344CB8AC3E}">
        <p14:creationId xmlns:p14="http://schemas.microsoft.com/office/powerpoint/2010/main" val="214722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Benefits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The application </a:t>
            </a:r>
            <a:r>
              <a:rPr lang="en-US" dirty="0"/>
              <a:t>should be more </a:t>
            </a:r>
            <a:r>
              <a:rPr lang="en-US" dirty="0" smtClean="0"/>
              <a:t>maintainable and </a:t>
            </a:r>
            <a:r>
              <a:rPr lang="en-US" dirty="0"/>
              <a:t>adaptable to change since the overall coupling in the application has </a:t>
            </a:r>
            <a:r>
              <a:rPr lang="en-US" dirty="0" smtClean="0"/>
              <a:t>been lowered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When an application has a reliable and clearly specified application architecture</a:t>
            </a:r>
            <a:r>
              <a:rPr lang="en-US" dirty="0" smtClean="0"/>
              <a:t>, much </a:t>
            </a:r>
            <a:r>
              <a:rPr lang="en-US" dirty="0"/>
              <a:t>of the page’s processing will move from the page to the classes </a:t>
            </a:r>
            <a:r>
              <a:rPr lang="en-US" dirty="0" smtClean="0"/>
              <a:t>within the </a:t>
            </a:r>
            <a:r>
              <a:rPr lang="en-US" dirty="0"/>
              <a:t>layers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given layer may be reusable in other applications</a:t>
            </a:r>
            <a:r>
              <a:rPr lang="en-US" dirty="0" smtClean="0"/>
              <a:t>, especially </a:t>
            </a:r>
            <a:r>
              <a:rPr lang="en-US" dirty="0"/>
              <a:t>if it is designed with reuse in mind</a:t>
            </a:r>
          </a:p>
        </p:txBody>
      </p:sp>
    </p:spTree>
    <p:extLst>
      <p:ext uri="{BB962C8B-B14F-4D97-AF65-F5344CB8AC3E}">
        <p14:creationId xmlns:p14="http://schemas.microsoft.com/office/powerpoint/2010/main" val="60991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Disadvantages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The numerous </a:t>
            </a:r>
            <a:r>
              <a:rPr lang="en-US" dirty="0" smtClean="0"/>
              <a:t>layers of </a:t>
            </a:r>
            <a:r>
              <a:rPr lang="en-US" dirty="0"/>
              <a:t>abstraction can make the resulting code hard to understand at </a:t>
            </a:r>
            <a:r>
              <a:rPr lang="en-US" dirty="0" smtClean="0"/>
              <a:t>first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the extra levels of </a:t>
            </a:r>
            <a:r>
              <a:rPr lang="en-US" dirty="0" smtClean="0"/>
              <a:t>abstraction might </a:t>
            </a:r>
            <a:r>
              <a:rPr lang="en-US" dirty="0"/>
              <a:t>incur a </a:t>
            </a:r>
            <a:r>
              <a:rPr lang="en-US" dirty="0" smtClean="0"/>
              <a:t>small performance </a:t>
            </a:r>
            <a:r>
              <a:rPr lang="en-US" dirty="0"/>
              <a:t>penalty at run time</a:t>
            </a:r>
          </a:p>
        </p:txBody>
      </p:sp>
    </p:spTree>
    <p:extLst>
      <p:ext uri="{BB962C8B-B14F-4D97-AF65-F5344CB8AC3E}">
        <p14:creationId xmlns:p14="http://schemas.microsoft.com/office/powerpoint/2010/main" val="120678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Layering Schemes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Principle Software Layers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Presentation </a:t>
            </a:r>
            <a:r>
              <a:rPr lang="en-US" dirty="0"/>
              <a:t>Principally concerned with the display of information to </a:t>
            </a:r>
            <a:r>
              <a:rPr lang="en-US" dirty="0" smtClean="0"/>
              <a:t>the user</a:t>
            </a:r>
            <a:r>
              <a:rPr lang="en-US" dirty="0"/>
              <a:t>, as well as interacting with the user.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Domain/Business </a:t>
            </a:r>
            <a:r>
              <a:rPr lang="en-US" dirty="0"/>
              <a:t>The main logic of the application. Some developers call this </a:t>
            </a:r>
            <a:r>
              <a:rPr lang="en-US" dirty="0" smtClean="0"/>
              <a:t>the business </a:t>
            </a:r>
            <a:r>
              <a:rPr lang="en-US" dirty="0"/>
              <a:t>layer since it is modeling the rules and processes of </a:t>
            </a:r>
            <a:r>
              <a:rPr lang="en-US" dirty="0" smtClean="0"/>
              <a:t>the business </a:t>
            </a:r>
            <a:r>
              <a:rPr lang="en-US" dirty="0"/>
              <a:t>for which the application is being written.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Data Access </a:t>
            </a:r>
            <a:r>
              <a:rPr lang="en-US" dirty="0"/>
              <a:t>Communicates with the data sources used by the </a:t>
            </a:r>
            <a:r>
              <a:rPr lang="en-US" dirty="0" smtClean="0"/>
              <a:t>application. Often </a:t>
            </a:r>
            <a:r>
              <a:rPr lang="en-US" dirty="0"/>
              <a:t>a database, but could be web services, text files, or </a:t>
            </a:r>
            <a:r>
              <a:rPr lang="en-US" dirty="0" smtClean="0"/>
              <a:t>email systems</a:t>
            </a:r>
            <a:r>
              <a:rPr lang="en-US" dirty="0"/>
              <a:t>. Sometimes called the technical services layer.</a:t>
            </a:r>
          </a:p>
        </p:txBody>
      </p:sp>
    </p:spTree>
    <p:extLst>
      <p:ext uri="{BB962C8B-B14F-4D97-AF65-F5344CB8AC3E}">
        <p14:creationId xmlns:p14="http://schemas.microsoft.com/office/powerpoint/2010/main" val="1474076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Layer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Common Layering Scheme</a:t>
            </a:r>
            <a:endParaRPr lang="en-US" dirty="0"/>
          </a:p>
        </p:txBody>
      </p:sp>
      <p:pic>
        <p:nvPicPr>
          <p:cNvPr id="5" name="Content Placeholder 4" descr="4071514003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054" r="-34054"/>
          <a:stretch>
            <a:fillRect/>
          </a:stretch>
        </p:blipFill>
        <p:spPr>
          <a:xfrm>
            <a:off x="407140" y="1295400"/>
            <a:ext cx="7212860" cy="5100166"/>
          </a:xfrm>
        </p:spPr>
      </p:pic>
    </p:spTree>
    <p:extLst>
      <p:ext uri="{BB962C8B-B14F-4D97-AF65-F5344CB8AC3E}">
        <p14:creationId xmlns:p14="http://schemas.microsoft.com/office/powerpoint/2010/main" val="3180272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Layer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Common Layering Scheme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advantage of the two-layer model is that it is relatively easy to </a:t>
            </a:r>
            <a:r>
              <a:rPr lang="en-US" dirty="0" smtClean="0"/>
              <a:t>understand and </a:t>
            </a:r>
            <a:r>
              <a:rPr lang="en-US" dirty="0"/>
              <a:t>implement</a:t>
            </a:r>
            <a:r>
              <a:rPr lang="en-US" dirty="0" smtClean="0"/>
              <a:t>.</a:t>
            </a:r>
          </a:p>
          <a:p>
            <a:r>
              <a:rPr lang="en-US" dirty="0"/>
              <a:t>In a two-layer model, each table typically will have </a:t>
            </a:r>
            <a:r>
              <a:rPr lang="en-US" dirty="0" smtClean="0"/>
              <a:t>a matching </a:t>
            </a:r>
            <a:r>
              <a:rPr lang="en-US" dirty="0"/>
              <a:t>class responsible for </a:t>
            </a:r>
            <a:r>
              <a:rPr lang="en-US" b="1" dirty="0"/>
              <a:t>CRUD </a:t>
            </a:r>
            <a:r>
              <a:rPr lang="en-US" dirty="0"/>
              <a:t>(create, retrieve, update, and delete) </a:t>
            </a:r>
            <a:r>
              <a:rPr lang="en-US" dirty="0" smtClean="0"/>
              <a:t>functionality for </a:t>
            </a:r>
            <a:r>
              <a:rPr lang="en-US" dirty="0"/>
              <a:t>that table</a:t>
            </a:r>
            <a:r>
              <a:rPr lang="en-US" dirty="0" smtClean="0"/>
              <a:t>.</a:t>
            </a:r>
          </a:p>
          <a:p>
            <a:r>
              <a:rPr lang="en-US" dirty="0"/>
              <a:t>The drawbacks of the two-layer model are perhaps most clearly seen in the </a:t>
            </a:r>
            <a:r>
              <a:rPr lang="en-US" dirty="0" smtClean="0"/>
              <a:t>case of </a:t>
            </a:r>
            <a:r>
              <a:rPr lang="en-US" dirty="0"/>
              <a:t>business rules and processes</a:t>
            </a:r>
          </a:p>
        </p:txBody>
      </p:sp>
    </p:spTree>
    <p:extLst>
      <p:ext uri="{BB962C8B-B14F-4D97-AF65-F5344CB8AC3E}">
        <p14:creationId xmlns:p14="http://schemas.microsoft.com/office/powerpoint/2010/main" val="21853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business rule </a:t>
            </a:r>
            <a:r>
              <a:rPr lang="en-US" dirty="0"/>
              <a:t>refers not only to the usual user-input validation </a:t>
            </a:r>
            <a:r>
              <a:rPr lang="en-US" dirty="0" smtClean="0"/>
              <a:t>and the </a:t>
            </a:r>
            <a:r>
              <a:rPr lang="en-US" dirty="0"/>
              <a:t>more complex rules for data that are specific </a:t>
            </a:r>
            <a:r>
              <a:rPr lang="en-US" dirty="0" smtClean="0"/>
              <a:t>to an </a:t>
            </a:r>
            <a:r>
              <a:rPr lang="en-US" dirty="0"/>
              <a:t>organization’s methods for conducting its business</a:t>
            </a:r>
            <a:r>
              <a:rPr lang="en-US" dirty="0" smtClean="0"/>
              <a:t>.</a:t>
            </a:r>
          </a:p>
          <a:p>
            <a:r>
              <a:rPr lang="en-US" dirty="0"/>
              <a:t>Do they belong within the PHP of the </a:t>
            </a:r>
            <a:r>
              <a:rPr lang="en-US" dirty="0" smtClean="0"/>
              <a:t>order form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they belong instead in the data access </a:t>
            </a:r>
            <a:r>
              <a:rPr lang="en-US" dirty="0" smtClean="0"/>
              <a:t>layer?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4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Where do they go?</a:t>
            </a:r>
            <a:endParaRPr lang="en-US" dirty="0"/>
          </a:p>
        </p:txBody>
      </p:sp>
      <p:pic>
        <p:nvPicPr>
          <p:cNvPr id="4" name="Content Placeholder 3" descr="4071514004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44" r="-6244"/>
          <a:stretch>
            <a:fillRect/>
          </a:stretch>
        </p:blipFill>
        <p:spPr>
          <a:xfrm>
            <a:off x="685800" y="1371600"/>
            <a:ext cx="7094003" cy="5016122"/>
          </a:xfrm>
        </p:spPr>
      </p:pic>
    </p:spTree>
    <p:extLst>
      <p:ext uri="{BB962C8B-B14F-4D97-AF65-F5344CB8AC3E}">
        <p14:creationId xmlns:p14="http://schemas.microsoft.com/office/powerpoint/2010/main" val="8541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another layer</a:t>
            </a:r>
            <a:endParaRPr lang="en-US" dirty="0"/>
          </a:p>
        </p:txBody>
      </p:sp>
      <p:pic>
        <p:nvPicPr>
          <p:cNvPr id="5" name="Content Placeholder 4" descr="4071514005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855" r="-44855"/>
          <a:stretch>
            <a:fillRect/>
          </a:stretch>
        </p:blipFill>
        <p:spPr>
          <a:xfrm>
            <a:off x="533400" y="1295400"/>
            <a:ext cx="7225930" cy="5109407"/>
          </a:xfrm>
        </p:spPr>
      </p:pic>
    </p:spTree>
    <p:extLst>
      <p:ext uri="{BB962C8B-B14F-4D97-AF65-F5344CB8AC3E}">
        <p14:creationId xmlns:p14="http://schemas.microsoft.com/office/powerpoint/2010/main" val="308720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107698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Real World Web </a:t>
            </a:r>
            <a:r>
              <a:rPr lang="en-US" sz="2400" dirty="0" smtClean="0">
                <a:solidFill>
                  <a:schemeClr val="accent5"/>
                </a:solidFill>
                <a:latin typeface="Rockwell Condensed" pitchFamily="18" charset="0"/>
              </a:rPr>
              <a:t>Software Design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107698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Principle of </a:t>
            </a:r>
            <a:r>
              <a:rPr lang="en-US" sz="2400" dirty="0" smtClean="0">
                <a:solidFill>
                  <a:srgbClr val="F3703A"/>
                </a:solidFill>
                <a:latin typeface="Rockwell Condensed" pitchFamily="18" charset="0"/>
              </a:rPr>
              <a:t>Layering</a:t>
            </a:r>
            <a:endParaRPr lang="en-US" sz="2400" dirty="0">
              <a:solidFill>
                <a:srgbClr val="F3703A"/>
              </a:solidFill>
              <a:latin typeface="Rockwell Condensed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23368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1" y="25247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3703A"/>
                </a:solidFill>
                <a:latin typeface="Rockwell Condensed" pitchFamily="18" charset="0"/>
              </a:rPr>
              <a:t>Design Patterns </a:t>
            </a:r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in Web Context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1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2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2286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3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400" y="53528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7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14400" y="375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76401" y="39725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3703A"/>
                </a:solidFill>
                <a:latin typeface="Rockwell Condensed" pitchFamily="18" charset="0"/>
              </a:rPr>
              <a:t>Presentation</a:t>
            </a:r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 Patterns</a:t>
            </a:r>
            <a:endParaRPr lang="en-US" sz="2400" dirty="0">
              <a:solidFill>
                <a:srgbClr val="F3703A"/>
              </a:solidFill>
              <a:latin typeface="Rockwell Condensed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3733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5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648200" y="23368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10201" y="25247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3703A"/>
                </a:solidFill>
                <a:latin typeface="Rockwell Condensed" pitchFamily="18" charset="0"/>
              </a:rPr>
              <a:t>Data and Domain </a:t>
            </a:r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Patterns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0" y="2286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4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middle layer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authors refer to the classes within the “middle” layer of a three-</a:t>
            </a:r>
            <a:r>
              <a:rPr lang="en-US" dirty="0" smtClean="0"/>
              <a:t>layer model </a:t>
            </a:r>
            <a:r>
              <a:rPr lang="en-US" dirty="0"/>
              <a:t>as </a:t>
            </a:r>
            <a:r>
              <a:rPr lang="en-US" b="1" dirty="0"/>
              <a:t>business objects</a:t>
            </a:r>
            <a:r>
              <a:rPr lang="en-US" dirty="0"/>
              <a:t>; other authors call them </a:t>
            </a:r>
            <a:r>
              <a:rPr lang="en-US" b="1" dirty="0"/>
              <a:t>entities </a:t>
            </a:r>
            <a:r>
              <a:rPr lang="en-US" dirty="0"/>
              <a:t>or </a:t>
            </a:r>
            <a:r>
              <a:rPr lang="en-US" b="1" dirty="0"/>
              <a:t>domain objects</a:t>
            </a:r>
            <a:r>
              <a:rPr lang="en-US" dirty="0" smtClean="0"/>
              <a:t>.</a:t>
            </a:r>
          </a:p>
          <a:p>
            <a:r>
              <a:rPr lang="en-US" dirty="0"/>
              <a:t>Regardless of what they are called, business objects represent </a:t>
            </a:r>
            <a:r>
              <a:rPr lang="en-US" i="1" dirty="0"/>
              <a:t>both </a:t>
            </a:r>
            <a:r>
              <a:rPr lang="en-US" dirty="0"/>
              <a:t>the data </a:t>
            </a:r>
            <a:r>
              <a:rPr lang="en-US" dirty="0" smtClean="0"/>
              <a:t>and behavior </a:t>
            </a:r>
            <a:r>
              <a:rPr lang="en-US" dirty="0"/>
              <a:t>of objects that correspond to the conceptual domain of the business.</a:t>
            </a:r>
          </a:p>
        </p:txBody>
      </p:sp>
    </p:spTree>
    <p:extLst>
      <p:ext uri="{BB962C8B-B14F-4D97-AF65-F5344CB8AC3E}">
        <p14:creationId xmlns:p14="http://schemas.microsoft.com/office/powerpoint/2010/main" val="21424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middle layer</a:t>
            </a:r>
            <a:endParaRPr lang="en-US" dirty="0"/>
          </a:p>
        </p:txBody>
      </p:sp>
      <p:pic>
        <p:nvPicPr>
          <p:cNvPr id="5" name="Content Placeholder 4" descr="4071514006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3" r="-69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94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example complex layer</a:t>
            </a:r>
            <a:endParaRPr lang="en-US" dirty="0"/>
          </a:p>
        </p:txBody>
      </p:sp>
      <p:pic>
        <p:nvPicPr>
          <p:cNvPr id="4" name="Content Placeholder 3" descr="4071514007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97" r="-361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91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67082"/>
                </a:solidFill>
              </a:rPr>
              <a:t>Design Patterns </a:t>
            </a:r>
            <a:r>
              <a:rPr lang="en-US" dirty="0" smtClean="0">
                <a:solidFill>
                  <a:srgbClr val="404040"/>
                </a:solidFill>
              </a:rPr>
              <a:t>in the Web Context</a:t>
            </a:r>
            <a:endParaRPr lang="en-US" dirty="0">
              <a:solidFill>
                <a:srgbClr val="46708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3</a:t>
            </a:r>
            <a:r>
              <a:rPr lang="en-US" dirty="0" smtClean="0"/>
              <a:t> of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5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time as programmers repeatedly solved whole classes of problems, </a:t>
            </a:r>
            <a:r>
              <a:rPr lang="en-US" dirty="0" smtClean="0"/>
              <a:t>consensus on </a:t>
            </a:r>
            <a:r>
              <a:rPr lang="en-US" dirty="0"/>
              <a:t>best practices emerged for how to design software systems to solve </a:t>
            </a:r>
            <a:r>
              <a:rPr lang="en-US" dirty="0" smtClean="0"/>
              <a:t>particular problems.</a:t>
            </a:r>
          </a:p>
          <a:p>
            <a:r>
              <a:rPr lang="en-US" dirty="0"/>
              <a:t>These best practices were generalized into reusable </a:t>
            </a:r>
            <a:r>
              <a:rPr lang="en-US" dirty="0" smtClean="0"/>
              <a:t>solutions that </a:t>
            </a:r>
            <a:r>
              <a:rPr lang="en-US" dirty="0"/>
              <a:t>could be adapted to many different software projects</a:t>
            </a:r>
            <a:r>
              <a:rPr lang="en-US" dirty="0" smtClean="0"/>
              <a:t>. They </a:t>
            </a:r>
            <a:r>
              <a:rPr lang="en-US" dirty="0"/>
              <a:t>are </a:t>
            </a:r>
            <a:r>
              <a:rPr lang="en-US" dirty="0" smtClean="0"/>
              <a:t>commonly called </a:t>
            </a:r>
            <a:r>
              <a:rPr lang="en-US" b="1" dirty="0"/>
              <a:t>design patterns</a:t>
            </a:r>
            <a:r>
              <a:rPr lang="en-US" dirty="0"/>
              <a:t>, and they are useful tools in the developer’s toolbox.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Same old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 are </a:t>
            </a:r>
            <a:r>
              <a:rPr lang="en-US" dirty="0" smtClean="0"/>
              <a:t>not panaceas </a:t>
            </a:r>
            <a:r>
              <a:rPr lang="en-US" dirty="0"/>
              <a:t>that will solve all your problems, but they will help you design better </a:t>
            </a:r>
            <a:r>
              <a:rPr lang="en-US" dirty="0" smtClean="0"/>
              <a:t>code if </a:t>
            </a:r>
            <a:r>
              <a:rPr lang="en-US" dirty="0"/>
              <a:t>used thoughtfully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a clear and concise way to describe </a:t>
            </a:r>
            <a:r>
              <a:rPr lang="en-US" dirty="0" smtClean="0"/>
              <a:t>algorithms/code</a:t>
            </a:r>
          </a:p>
          <a:p>
            <a:r>
              <a:rPr lang="en-US" dirty="0"/>
              <a:t>The most common design patterns are those that were identified and named </a:t>
            </a:r>
            <a:r>
              <a:rPr lang="en-US" dirty="0" smtClean="0"/>
              <a:t>in the </a:t>
            </a:r>
            <a:r>
              <a:rPr lang="en-US" dirty="0"/>
              <a:t>classic 1995 book </a:t>
            </a:r>
            <a:r>
              <a:rPr lang="en-US" i="1" dirty="0"/>
              <a:t>Design Patterns: Elements of Reusable Object-</a:t>
            </a:r>
            <a:r>
              <a:rPr lang="en-US" i="1" dirty="0" smtClean="0"/>
              <a:t>Oriented Software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Adapter pattern </a:t>
            </a:r>
            <a:r>
              <a:rPr lang="en-US" dirty="0"/>
              <a:t>is used to convert the interface of a set of classes that we </a:t>
            </a:r>
            <a:r>
              <a:rPr lang="en-US" dirty="0" smtClean="0"/>
              <a:t>need to </a:t>
            </a:r>
            <a:r>
              <a:rPr lang="en-US" dirty="0"/>
              <a:t>use to a different but preferred interface</a:t>
            </a:r>
            <a:r>
              <a:rPr lang="en-US" dirty="0" smtClean="0"/>
              <a:t>.</a:t>
            </a:r>
          </a:p>
          <a:p>
            <a:r>
              <a:rPr lang="en-US" dirty="0"/>
              <a:t>The Adapter pattern is frequently used in web projects as a way to make use </a:t>
            </a:r>
            <a:r>
              <a:rPr lang="en-US" dirty="0" smtClean="0"/>
              <a:t>of a </a:t>
            </a:r>
            <a:r>
              <a:rPr lang="en-US" dirty="0"/>
              <a:t>database API (such as PDO or </a:t>
            </a:r>
            <a:r>
              <a:rPr lang="en-US" dirty="0" err="1"/>
              <a:t>mysqli</a:t>
            </a:r>
            <a:r>
              <a:rPr lang="en-US" dirty="0"/>
              <a:t>) without coupling the pages over and </a:t>
            </a:r>
            <a:r>
              <a:rPr lang="en-US" dirty="0" smtClean="0"/>
              <a:t>over </a:t>
            </a:r>
            <a:r>
              <a:rPr lang="pl-PL" dirty="0" smtClean="0"/>
              <a:t>to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database</a:t>
            </a:r>
            <a:r>
              <a:rPr lang="pl-PL" dirty="0"/>
              <a:t> API.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6" name="Content Placeholder 5" descr="4071514008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04" r="-173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51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 for adaptor</a:t>
            </a:r>
            <a:endParaRPr lang="en-US" dirty="0"/>
          </a:p>
        </p:txBody>
      </p:sp>
      <p:pic>
        <p:nvPicPr>
          <p:cNvPr id="5" name="Content Placeholder 4" descr="Screen Shot 2014-02-15 at 11.37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65" r="-16965"/>
          <a:stretch>
            <a:fillRect/>
          </a:stretch>
        </p:blipFill>
        <p:spPr>
          <a:xfrm>
            <a:off x="0" y="1219200"/>
            <a:ext cx="7315200" cy="5172529"/>
          </a:xfrm>
        </p:spPr>
      </p:pic>
    </p:spTree>
    <p:extLst>
      <p:ext uri="{BB962C8B-B14F-4D97-AF65-F5344CB8AC3E}">
        <p14:creationId xmlns:p14="http://schemas.microsoft.com/office/powerpoint/2010/main" val="39004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Concrete Classes (partial implementation)</a:t>
            </a:r>
            <a:endParaRPr lang="en-US" dirty="0"/>
          </a:p>
        </p:txBody>
      </p:sp>
      <p:pic>
        <p:nvPicPr>
          <p:cNvPr id="6" name="Content Placeholder 5" descr="Screen Shot 2014-02-15 at 11.39.2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6" r="-52948" b="31133"/>
          <a:stretch/>
        </p:blipFill>
        <p:spPr>
          <a:xfrm>
            <a:off x="914399" y="1295400"/>
            <a:ext cx="7508353" cy="4876800"/>
          </a:xfrm>
        </p:spPr>
      </p:pic>
    </p:spTree>
    <p:extLst>
      <p:ext uri="{BB962C8B-B14F-4D97-AF65-F5344CB8AC3E}">
        <p14:creationId xmlns:p14="http://schemas.microsoft.com/office/powerpoint/2010/main" val="18970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World Web </a:t>
            </a:r>
            <a:r>
              <a:rPr lang="en-US" dirty="0" smtClean="0">
                <a:solidFill>
                  <a:schemeClr val="tx2"/>
                </a:solidFill>
              </a:rPr>
              <a:t>Software 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of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Concrete Classes (partial implementation)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543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client classes (or pages) </a:t>
            </a:r>
            <a:r>
              <a:rPr lang="en-US" dirty="0" smtClean="0"/>
              <a:t>that needs </a:t>
            </a:r>
            <a:r>
              <a:rPr lang="en-US" dirty="0"/>
              <a:t>to make use of the database will do so via the </a:t>
            </a:r>
            <a:r>
              <a:rPr lang="en-US" i="1" dirty="0"/>
              <a:t>concrete adapter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$connect = array(DBCONNECTION, DBUSER, DBPASS);</a:t>
            </a:r>
          </a:p>
          <a:p>
            <a:pPr lvl="1"/>
            <a:r>
              <a:rPr lang="en-US" dirty="0"/>
              <a:t>$adapter = new </a:t>
            </a:r>
            <a:r>
              <a:rPr lang="en-US" dirty="0" err="1"/>
              <a:t>DatabaseAdapterPDO</a:t>
            </a:r>
            <a:r>
              <a:rPr lang="en-US" dirty="0"/>
              <a:t>($connect);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 'SELECT * FROM </a:t>
            </a:r>
            <a:r>
              <a:rPr lang="en-US" dirty="0" err="1"/>
              <a:t>ArtWorks</a:t>
            </a:r>
            <a:r>
              <a:rPr lang="en-US" dirty="0"/>
              <a:t> WHERE </a:t>
            </a:r>
            <a:r>
              <a:rPr lang="en-US" dirty="0" err="1"/>
              <a:t>ArtWorkId</a:t>
            </a:r>
            <a:r>
              <a:rPr lang="en-US" dirty="0"/>
              <a:t>=?';</a:t>
            </a:r>
          </a:p>
          <a:p>
            <a:pPr lvl="1"/>
            <a:r>
              <a:rPr lang="en-US" dirty="0"/>
              <a:t>$results = $adapter-&gt;</a:t>
            </a:r>
            <a:r>
              <a:rPr lang="en-US" b="1" dirty="0" err="1">
                <a:solidFill>
                  <a:schemeClr val="accent2"/>
                </a:solidFill>
              </a:rPr>
              <a:t>runQuery</a:t>
            </a:r>
            <a:r>
              <a:rPr lang="en-US" dirty="0"/>
              <a:t>($</a:t>
            </a:r>
            <a:r>
              <a:rPr lang="en-US" dirty="0" err="1"/>
              <a:t>sql</a:t>
            </a:r>
            <a:r>
              <a:rPr lang="en-US" dirty="0"/>
              <a:t>, array(5))</a:t>
            </a:r>
            <a:r>
              <a:rPr lang="en-US" dirty="0" smtClean="0"/>
              <a:t>;</a:t>
            </a:r>
          </a:p>
          <a:p>
            <a:r>
              <a:rPr lang="en-US" dirty="0"/>
              <a:t>This code sample contains a </a:t>
            </a:r>
            <a:r>
              <a:rPr lang="en-US" dirty="0" smtClean="0"/>
              <a:t>dependency via </a:t>
            </a:r>
            <a:r>
              <a:rPr lang="en-US" dirty="0"/>
              <a:t>the explicit instantiation of the </a:t>
            </a:r>
            <a:r>
              <a:rPr lang="en-US" dirty="0" err="1"/>
              <a:t>DatabaseAdapterPDO</a:t>
            </a:r>
            <a:r>
              <a:rPr lang="en-US" dirty="0"/>
              <a:t> class</a:t>
            </a:r>
            <a:r>
              <a:rPr lang="en-US" dirty="0" smtClean="0"/>
              <a:t>.</a:t>
            </a:r>
            <a:r>
              <a:rPr lang="en-US" dirty="0"/>
              <a:t> If you at some </a:t>
            </a:r>
            <a:r>
              <a:rPr lang="en-US" dirty="0" smtClean="0"/>
              <a:t>point switch </a:t>
            </a:r>
            <a:r>
              <a:rPr lang="en-US" dirty="0"/>
              <a:t>to a different adapter, you will need to change every instantiation to </a:t>
            </a:r>
            <a:r>
              <a:rPr lang="en-US" dirty="0" smtClean="0"/>
              <a:t>the appropriate </a:t>
            </a:r>
            <a:r>
              <a:rPr lang="en-US" dirty="0"/>
              <a:t>concrete adapter.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Addresses the dependency of Adaptor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543800" cy="452596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factory</a:t>
            </a:r>
            <a:r>
              <a:rPr lang="en-US" dirty="0"/>
              <a:t> is a special class that is responsible for the creation of </a:t>
            </a:r>
            <a:r>
              <a:rPr lang="en-US" dirty="0" smtClean="0"/>
              <a:t>subclasses, </a:t>
            </a:r>
            <a:r>
              <a:rPr lang="en-US" dirty="0"/>
              <a:t>so that clients are not coupled </a:t>
            </a:r>
            <a:r>
              <a:rPr lang="en-US" dirty="0" smtClean="0"/>
              <a:t>to specific </a:t>
            </a:r>
            <a:r>
              <a:rPr lang="en-US" dirty="0"/>
              <a:t>subclasses or implementations</a:t>
            </a:r>
            <a:r>
              <a:rPr lang="en-US" dirty="0" smtClean="0"/>
              <a:t>.</a:t>
            </a:r>
          </a:p>
          <a:p>
            <a:r>
              <a:rPr lang="en-US" dirty="0"/>
              <a:t>S</a:t>
            </a:r>
            <a:r>
              <a:rPr lang="en-US" dirty="0" smtClean="0"/>
              <a:t>ince </a:t>
            </a:r>
            <a:r>
              <a:rPr lang="en-US" dirty="0"/>
              <a:t>PHP is a late-binding language, you can create a factory </a:t>
            </a:r>
            <a:r>
              <a:rPr lang="en-US" dirty="0" smtClean="0"/>
              <a:t>class that </a:t>
            </a:r>
            <a:r>
              <a:rPr lang="en-US" dirty="0"/>
              <a:t>avoids conditional logic by dynamically specifying at run time the specific </a:t>
            </a:r>
            <a:r>
              <a:rPr lang="en-US" dirty="0" smtClean="0"/>
              <a:t>class name </a:t>
            </a:r>
            <a:r>
              <a:rPr lang="en-US" dirty="0"/>
              <a:t>to </a:t>
            </a:r>
            <a:r>
              <a:rPr lang="en-US" dirty="0" smtClean="0"/>
              <a:t>instantiate</a:t>
            </a:r>
          </a:p>
          <a:p>
            <a:endParaRPr lang="en-US" dirty="0" smtClean="0"/>
          </a:p>
          <a:p>
            <a:r>
              <a:rPr lang="en-US" sz="1800" dirty="0"/>
              <a:t>$adapter = </a:t>
            </a:r>
            <a:r>
              <a:rPr lang="en-US" sz="1800" dirty="0" err="1"/>
              <a:t>DatabaseAdapterFactory</a:t>
            </a:r>
            <a:r>
              <a:rPr lang="en-US" sz="1800" dirty="0"/>
              <a:t>::create('PDO', $</a:t>
            </a:r>
            <a:r>
              <a:rPr lang="en-US" sz="1800" dirty="0" err="1"/>
              <a:t>connectionValues</a:t>
            </a:r>
            <a:r>
              <a:rPr lang="en-US" sz="1800" dirty="0"/>
              <a:t>);</a:t>
            </a:r>
          </a:p>
          <a:p>
            <a:r>
              <a:rPr lang="en-US" sz="1800" dirty="0"/>
              <a:t>$results = $adapter-&gt;</a:t>
            </a:r>
            <a:r>
              <a:rPr lang="en-US" sz="1800" dirty="0" err="1"/>
              <a:t>runQuery</a:t>
            </a:r>
            <a:r>
              <a:rPr lang="en-US" sz="1800" dirty="0"/>
              <a:t>('SELECT * FROM Artists');</a:t>
            </a:r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Addresses the dependency of Adaptor</a:t>
            </a:r>
            <a:endParaRPr lang="en-US" dirty="0"/>
          </a:p>
        </p:txBody>
      </p:sp>
      <p:pic>
        <p:nvPicPr>
          <p:cNvPr id="6" name="Content Placeholder 5" descr="Screen Shot 2014-02-15 at 11.43.2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3" r="-7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439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the Template Method pattern</a:t>
            </a:r>
            <a:r>
              <a:rPr lang="en-US" dirty="0"/>
              <a:t>, one defines an algorithm in an </a:t>
            </a:r>
            <a:r>
              <a:rPr lang="en-US" dirty="0" smtClean="0"/>
              <a:t>abstract superclass </a:t>
            </a:r>
            <a:r>
              <a:rPr lang="en-US" dirty="0"/>
              <a:t>and defers the algorithm steps that can vary to the subclasses.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6" name="Content Placeholder 5" descr="4071514009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56" r="-7456"/>
          <a:stretch>
            <a:fillRect/>
          </a:stretch>
        </p:blipFill>
        <p:spPr>
          <a:xfrm>
            <a:off x="525997" y="1371600"/>
            <a:ext cx="6941603" cy="4908361"/>
          </a:xfrm>
        </p:spPr>
      </p:pic>
    </p:spTree>
    <p:extLst>
      <p:ext uri="{BB962C8B-B14F-4D97-AF65-F5344CB8AC3E}">
        <p14:creationId xmlns:p14="http://schemas.microsoft.com/office/powerpoint/2010/main" val="25325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 Superclass</a:t>
            </a:r>
            <a:endParaRPr lang="en-US" dirty="0"/>
          </a:p>
        </p:txBody>
      </p:sp>
      <p:pic>
        <p:nvPicPr>
          <p:cNvPr id="6" name="Content Placeholder 5" descr="Screen Shot 2014-02-15 at 11.45.3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" r="-18612"/>
          <a:stretch/>
        </p:blipFill>
        <p:spPr>
          <a:xfrm>
            <a:off x="914400" y="1295400"/>
            <a:ext cx="6324600" cy="5156370"/>
          </a:xfrm>
        </p:spPr>
      </p:pic>
    </p:spTree>
    <p:extLst>
      <p:ext uri="{BB962C8B-B14F-4D97-AF65-F5344CB8AC3E}">
        <p14:creationId xmlns:p14="http://schemas.microsoft.com/office/powerpoint/2010/main" val="12477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Method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Screen Shot 2014-02-15 at 11.47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10000"/>
            <a:ext cx="5584856" cy="2297640"/>
          </a:xfrm>
          <a:prstGeom prst="rect">
            <a:avLst/>
          </a:prstGeom>
        </p:spPr>
      </p:pic>
      <p:pic>
        <p:nvPicPr>
          <p:cNvPr id="4" name="Picture 3" descr="Screen Shot 2014-02-15 at 11.46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755659"/>
            <a:ext cx="5584857" cy="213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reduce the number of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its purpose is to reduce the number of </a:t>
            </a:r>
            <a:r>
              <a:rPr lang="en-US" dirty="0" smtClean="0"/>
              <a:t>dependencies within </a:t>
            </a:r>
            <a:r>
              <a:rPr lang="en-US" dirty="0"/>
              <a:t>a class, by passing (injecting) potential dependencies into a class rather </a:t>
            </a:r>
            <a:r>
              <a:rPr lang="en-US" dirty="0" smtClean="0"/>
              <a:t>than hard</a:t>
            </a:r>
            <a:r>
              <a:rPr lang="en-US" dirty="0"/>
              <a:t>-coding </a:t>
            </a:r>
            <a:r>
              <a:rPr lang="en-US" dirty="0" smtClean="0"/>
              <a:t>them.</a:t>
            </a:r>
          </a:p>
          <a:p>
            <a:r>
              <a:rPr lang="en-US" dirty="0"/>
              <a:t>C</a:t>
            </a:r>
            <a:r>
              <a:rPr lang="en-US" dirty="0" smtClean="0"/>
              <a:t>onsider </a:t>
            </a:r>
            <a:r>
              <a:rPr lang="en-US" dirty="0"/>
              <a:t>the </a:t>
            </a:r>
            <a:r>
              <a:rPr lang="en-US" dirty="0" err="1"/>
              <a:t>TableDataGateway</a:t>
            </a:r>
            <a:r>
              <a:rPr lang="en-US" dirty="0"/>
              <a:t> class from Listing </a:t>
            </a:r>
            <a:r>
              <a:rPr lang="en-US" dirty="0" smtClean="0"/>
              <a:t>14.4.</a:t>
            </a:r>
          </a:p>
          <a:p>
            <a:r>
              <a:rPr lang="en-US" dirty="0"/>
              <a:t>The </a:t>
            </a:r>
            <a:r>
              <a:rPr lang="en-US" dirty="0" smtClean="0"/>
              <a:t>class needs </a:t>
            </a:r>
            <a:r>
              <a:rPr lang="en-US" dirty="0"/>
              <a:t>an object that implements the </a:t>
            </a:r>
            <a:r>
              <a:rPr lang="en-US" dirty="0" err="1"/>
              <a:t>DatabaseAdapterInterface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order to perform queries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One </a:t>
            </a:r>
            <a:r>
              <a:rPr lang="en-US" dirty="0"/>
              <a:t>approach would be to provide a private data </a:t>
            </a:r>
            <a:r>
              <a:rPr lang="en-US" dirty="0" smtClean="0"/>
              <a:t>member in </a:t>
            </a:r>
            <a:r>
              <a:rPr lang="en-US" dirty="0"/>
              <a:t>the </a:t>
            </a:r>
            <a:r>
              <a:rPr lang="en-US" dirty="0" err="1"/>
              <a:t>TableDataGateway</a:t>
            </a:r>
            <a:r>
              <a:rPr lang="en-US" dirty="0"/>
              <a:t> and instantiate the object in the constructor:</a:t>
            </a:r>
          </a:p>
        </p:txBody>
      </p:sp>
    </p:spTree>
    <p:extLst>
      <p:ext uri="{BB962C8B-B14F-4D97-AF65-F5344CB8AC3E}">
        <p14:creationId xmlns:p14="http://schemas.microsoft.com/office/powerpoint/2010/main" val="13804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 descr="Screen Shot 2014-02-15 at 11.50.3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" b="-1041"/>
          <a:stretch/>
        </p:blipFill>
        <p:spPr>
          <a:xfrm>
            <a:off x="914400" y="1295400"/>
            <a:ext cx="6400800" cy="3104179"/>
          </a:xfrm>
        </p:spPr>
      </p:pic>
      <p:sp>
        <p:nvSpPr>
          <p:cNvPr id="7" name="TextBox 6"/>
          <p:cNvSpPr txBox="1"/>
          <p:nvPr/>
        </p:nvSpPr>
        <p:spPr>
          <a:xfrm>
            <a:off x="838200" y="5029200"/>
            <a:ext cx="7040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$connect = array(DBCONNECTION, DBUSER, DBPASS);</a:t>
            </a:r>
          </a:p>
          <a:p>
            <a:r>
              <a:rPr lang="en-US" dirty="0"/>
              <a:t>$</a:t>
            </a:r>
            <a:r>
              <a:rPr lang="en-US" dirty="0" err="1"/>
              <a:t>dbAdapter</a:t>
            </a:r>
            <a:r>
              <a:rPr lang="en-US" dirty="0"/>
              <a:t> = </a:t>
            </a:r>
            <a:r>
              <a:rPr lang="en-US" dirty="0" err="1"/>
              <a:t>DatabaseAdapterFactory</a:t>
            </a:r>
            <a:r>
              <a:rPr lang="en-US" dirty="0"/>
              <a:t>::create(</a:t>
            </a:r>
            <a:r>
              <a:rPr lang="en-US" dirty="0" err="1"/>
              <a:t>ADAPTERTYPE,$connect</a:t>
            </a:r>
            <a:r>
              <a:rPr lang="en-US" dirty="0"/>
              <a:t>);</a:t>
            </a:r>
          </a:p>
          <a:p>
            <a:r>
              <a:rPr lang="en-US" dirty="0"/>
              <a:t>$gate = new </a:t>
            </a:r>
            <a:r>
              <a:rPr lang="en-US" dirty="0" err="1"/>
              <a:t>ArtistTableGateway</a:t>
            </a:r>
            <a:r>
              <a:rPr lang="en-US" dirty="0"/>
              <a:t>($</a:t>
            </a:r>
            <a:r>
              <a:rPr lang="en-US" dirty="0" err="1"/>
              <a:t>dbAdapter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596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67082"/>
                </a:solidFill>
              </a:rPr>
              <a:t>Data</a:t>
            </a:r>
            <a:r>
              <a:rPr lang="en-US" dirty="0" smtClean="0">
                <a:solidFill>
                  <a:srgbClr val="404040"/>
                </a:solidFill>
              </a:rPr>
              <a:t> and </a:t>
            </a:r>
            <a:r>
              <a:rPr lang="en-US" dirty="0" smtClean="0">
                <a:solidFill>
                  <a:srgbClr val="467082"/>
                </a:solidFill>
              </a:rPr>
              <a:t>Domain</a:t>
            </a:r>
            <a:r>
              <a:rPr lang="en-US" dirty="0" smtClean="0">
                <a:solidFill>
                  <a:srgbClr val="404040"/>
                </a:solidFill>
              </a:rPr>
              <a:t> Patterns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>
                <a:solidFill>
                  <a:schemeClr val="accent1"/>
                </a:solidFill>
              </a:rPr>
              <a:t>4</a:t>
            </a:r>
            <a:r>
              <a:rPr lang="en-US" dirty="0" smtClean="0"/>
              <a:t> of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Software </a:t>
            </a:r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 design </a:t>
            </a:r>
            <a:r>
              <a:rPr lang="en-US" dirty="0"/>
              <a:t>can mean many things.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general, it is used to refer to the </a:t>
            </a:r>
            <a:r>
              <a:rPr lang="en-US" dirty="0" smtClean="0"/>
              <a:t>planning activity </a:t>
            </a:r>
            <a:r>
              <a:rPr lang="en-US" dirty="0"/>
              <a:t>that happens between gathering requirements and actually </a:t>
            </a:r>
            <a:r>
              <a:rPr lang="en-US" dirty="0" smtClean="0"/>
              <a:t>writing code.</a:t>
            </a:r>
          </a:p>
          <a:p>
            <a:r>
              <a:rPr lang="en-US" dirty="0" smtClean="0"/>
              <a:t>We provide an </a:t>
            </a:r>
            <a:r>
              <a:rPr lang="en-US" dirty="0"/>
              <a:t>overview of some of the typical approaches used in </a:t>
            </a:r>
            <a:r>
              <a:rPr lang="en-US" dirty="0" smtClean="0"/>
              <a:t>the software </a:t>
            </a:r>
            <a:r>
              <a:rPr lang="en-US" dirty="0"/>
              <a:t>design of web applications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860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/>
              <a:t>in the </a:t>
            </a:r>
            <a:r>
              <a:rPr lang="en-US" dirty="0" smtClean="0"/>
              <a:t>software development </a:t>
            </a:r>
            <a:r>
              <a:rPr lang="en-US" dirty="0"/>
              <a:t>community have been focusing on so-called </a:t>
            </a:r>
            <a:r>
              <a:rPr lang="en-US" b="1" dirty="0"/>
              <a:t>enterprise patterns</a:t>
            </a:r>
            <a:r>
              <a:rPr lang="en-US" dirty="0" smtClean="0"/>
              <a:t>, which </a:t>
            </a:r>
            <a:r>
              <a:rPr lang="en-US" dirty="0"/>
              <a:t>provide best practices for the common type of big-picture architectural</a:t>
            </a:r>
          </a:p>
          <a:p>
            <a:r>
              <a:rPr lang="en-US" dirty="0"/>
              <a:t>problems faced by application developers</a:t>
            </a:r>
            <a:r>
              <a:rPr lang="en-US" dirty="0" smtClean="0"/>
              <a:t>. This </a:t>
            </a:r>
            <a:r>
              <a:rPr lang="en-US" dirty="0"/>
              <a:t>section </a:t>
            </a:r>
            <a:r>
              <a:rPr lang="en-US" dirty="0" smtClean="0"/>
              <a:t>will introduce </a:t>
            </a:r>
            <a:r>
              <a:rPr lang="en-US" dirty="0"/>
              <a:t>some of these enterprise patterns as they apply to the context of </a:t>
            </a:r>
            <a:r>
              <a:rPr lang="en-US" dirty="0" smtClean="0"/>
              <a:t>web Development.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Data Gateway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gateway </a:t>
            </a:r>
            <a:r>
              <a:rPr lang="en-US" dirty="0"/>
              <a:t>is simply an object that encapsulates </a:t>
            </a:r>
            <a:r>
              <a:rPr lang="en-US" dirty="0" smtClean="0"/>
              <a:t>access to </a:t>
            </a:r>
            <a:r>
              <a:rPr lang="en-US" dirty="0"/>
              <a:t>some external resource. </a:t>
            </a:r>
            <a:endParaRPr lang="en-US" dirty="0" smtClean="0"/>
          </a:p>
          <a:p>
            <a:r>
              <a:rPr lang="en-US" dirty="0" smtClean="0"/>
              <a:t>Thus </a:t>
            </a:r>
            <a:r>
              <a:rPr lang="en-US" dirty="0"/>
              <a:t>a table data gateway provides CRUD access to </a:t>
            </a:r>
            <a:r>
              <a:rPr lang="en-US" dirty="0" smtClean="0"/>
              <a:t>a database </a:t>
            </a:r>
            <a:r>
              <a:rPr lang="en-US" dirty="0"/>
              <a:t>table (or perhaps joined tables).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access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Data Gateway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UML</a:t>
            </a:r>
            <a:endParaRPr lang="en-US" dirty="0"/>
          </a:p>
        </p:txBody>
      </p:sp>
      <p:pic>
        <p:nvPicPr>
          <p:cNvPr id="6" name="Content Placeholder 5" descr="4071514010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0" b="-14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86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b="1" dirty="0"/>
              <a:t>Domain </a:t>
            </a:r>
            <a:r>
              <a:rPr lang="en-US" b="1" dirty="0" smtClean="0"/>
              <a:t>Model pattern </a:t>
            </a:r>
            <a:r>
              <a:rPr lang="en-US" dirty="0" smtClean="0"/>
              <a:t>, </a:t>
            </a:r>
            <a:r>
              <a:rPr lang="en-US" dirty="0"/>
              <a:t>the developer implements an </a:t>
            </a:r>
            <a:r>
              <a:rPr lang="en-US" b="1" dirty="0"/>
              <a:t>object model</a:t>
            </a:r>
            <a:r>
              <a:rPr lang="en-US" dirty="0"/>
              <a:t>: that is, </a:t>
            </a:r>
            <a:r>
              <a:rPr lang="en-US" dirty="0" smtClean="0"/>
              <a:t>a variety </a:t>
            </a:r>
            <a:r>
              <a:rPr lang="en-US" dirty="0"/>
              <a:t>of related classes that represent objects in the problem domain of the application</a:t>
            </a:r>
            <a:r>
              <a:rPr lang="en-US" dirty="0" smtClean="0"/>
              <a:t>.</a:t>
            </a:r>
          </a:p>
          <a:p>
            <a:r>
              <a:rPr lang="en-US" dirty="0"/>
              <a:t>The classes within a domain model will have both data and behavior </a:t>
            </a:r>
            <a:r>
              <a:rPr lang="en-US" dirty="0" smtClean="0"/>
              <a:t>and will </a:t>
            </a:r>
            <a:r>
              <a:rPr lang="en-US" dirty="0"/>
              <a:t>be the natural location for implementing business rules.</a:t>
            </a:r>
          </a:p>
        </p:txBody>
      </p:sp>
    </p:spTree>
    <p:extLst>
      <p:ext uri="{BB962C8B-B14F-4D97-AF65-F5344CB8AC3E}">
        <p14:creationId xmlns:p14="http://schemas.microsoft.com/office/powerpoint/2010/main" val="258857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7" name="Content Placeholder 6" descr="Screen Shot 2014-02-15 at 11.56.2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" t="1855" r="-32262" b="515"/>
          <a:stretch/>
        </p:blipFill>
        <p:spPr>
          <a:xfrm>
            <a:off x="914400" y="1389529"/>
            <a:ext cx="5791200" cy="4956014"/>
          </a:xfrm>
        </p:spPr>
      </p:pic>
    </p:spTree>
    <p:extLst>
      <p:ext uri="{BB962C8B-B14F-4D97-AF65-F5344CB8AC3E}">
        <p14:creationId xmlns:p14="http://schemas.microsoft.com/office/powerpoint/2010/main" val="29442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Domain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properties along with their getters and setters for all the domain objects </a:t>
            </a:r>
            <a:r>
              <a:rPr lang="en-US" dirty="0" smtClean="0"/>
              <a:t>in a </a:t>
            </a:r>
            <a:r>
              <a:rPr lang="en-US" dirty="0"/>
              <a:t>model can be very tedious, especially if there are many classes with many properties</a:t>
            </a:r>
            <a:r>
              <a:rPr lang="en-US" dirty="0" smtClean="0"/>
              <a:t>.</a:t>
            </a:r>
          </a:p>
          <a:p>
            <a:r>
              <a:rPr lang="en-US" dirty="0"/>
              <a:t>PHP does provide its own type of shortcut via the __get() and __set(</a:t>
            </a:r>
            <a:r>
              <a:rPr lang="en-US" dirty="0" smtClean="0"/>
              <a:t>) magic methods</a:t>
            </a:r>
          </a:p>
          <a:p>
            <a:r>
              <a:rPr lang="en-US" dirty="0"/>
              <a:t>The __get() method is called when a client of a class tries to access a </a:t>
            </a:r>
            <a:r>
              <a:rPr lang="en-US" dirty="0" smtClean="0"/>
              <a:t>property that </a:t>
            </a:r>
            <a:r>
              <a:rPr lang="en-US" dirty="0"/>
              <a:t>is not accessible.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15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could replace </a:t>
            </a:r>
            <a:r>
              <a:rPr lang="en-US" i="1" dirty="0"/>
              <a:t>all </a:t>
            </a:r>
            <a:r>
              <a:rPr lang="en-US" dirty="0"/>
              <a:t>of the property getters in Listing </a:t>
            </a:r>
            <a:r>
              <a:rPr lang="en-US" dirty="0" smtClean="0"/>
              <a:t>14.7 with </a:t>
            </a:r>
            <a:r>
              <a:rPr lang="en-US" dirty="0"/>
              <a:t>the following magic method:</a:t>
            </a:r>
          </a:p>
          <a:p>
            <a:pPr lvl="1">
              <a:spcAft>
                <a:spcPts val="0"/>
              </a:spcAft>
            </a:pPr>
            <a:r>
              <a:rPr lang="en-US" dirty="0"/>
              <a:t>public function __get($name) {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		if </a:t>
            </a:r>
            <a:r>
              <a:rPr lang="en-US" dirty="0"/>
              <a:t>( </a:t>
            </a:r>
            <a:r>
              <a:rPr lang="en-US" dirty="0" err="1"/>
              <a:t>isset</a:t>
            </a:r>
            <a:r>
              <a:rPr lang="en-US" dirty="0"/>
              <a:t>($this-&gt;$name) ) {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			return </a:t>
            </a:r>
            <a:r>
              <a:rPr lang="en-US" dirty="0"/>
              <a:t>$this-&gt;$name;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		}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en-US" dirty="0" smtClean="0"/>
              <a:t>		return </a:t>
            </a:r>
            <a:r>
              <a:rPr lang="en-US" dirty="0"/>
              <a:t>null;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}</a:t>
            </a:r>
            <a:endParaRPr lang="en-US" dirty="0"/>
          </a:p>
          <a:p>
            <a:pPr lvl="1">
              <a:spcAft>
                <a:spcPts val="0"/>
              </a:spcAft>
            </a:pPr>
            <a:endParaRPr lang="en-US" b="1" dirty="0" smtClean="0"/>
          </a:p>
          <a:p>
            <a:r>
              <a:rPr lang="en-US" dirty="0"/>
              <a:t>Part of the magic in this magic method resides in PHP’s ability to have </a:t>
            </a:r>
            <a:r>
              <a:rPr lang="en-US" b="1" dirty="0" smtClean="0"/>
              <a:t>variable variables </a:t>
            </a:r>
            <a:r>
              <a:rPr lang="en-US" dirty="0" smtClean="0"/>
              <a:t>whose </a:t>
            </a:r>
            <a:r>
              <a:rPr lang="en-US" dirty="0"/>
              <a:t>variable name is determined </a:t>
            </a:r>
            <a:r>
              <a:rPr lang="en-US" dirty="0" smtClean="0"/>
              <a:t>dynamically at </a:t>
            </a:r>
            <a:r>
              <a:rPr lang="en-US" dirty="0"/>
              <a:t>run time based on the value of the variable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99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Magic Indeed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instance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$name contains the string '</a:t>
            </a:r>
            <a:r>
              <a:rPr lang="en-US" sz="2000" dirty="0" err="1"/>
              <a:t>yearOfBirth</a:t>
            </a:r>
            <a:r>
              <a:rPr lang="en-US" sz="2000" dirty="0"/>
              <a:t>' 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then </a:t>
            </a:r>
            <a:r>
              <a:rPr lang="en-US" sz="2000" dirty="0"/>
              <a:t>$this-&gt;$name </a:t>
            </a:r>
            <a:r>
              <a:rPr lang="en-US" sz="2000" dirty="0" smtClean="0"/>
              <a:t>== $</a:t>
            </a:r>
            <a:r>
              <a:rPr lang="en-US" sz="2000" dirty="0"/>
              <a:t>this-&gt;</a:t>
            </a:r>
            <a:r>
              <a:rPr lang="en-US" sz="2000" dirty="0" err="1"/>
              <a:t>yearOfBirth</a:t>
            </a:r>
            <a:r>
              <a:rPr lang="en-US" sz="2000" dirty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47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__Set()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usage</a:t>
            </a:r>
            <a:endParaRPr lang="en-US" dirty="0"/>
          </a:p>
        </p:txBody>
      </p:sp>
      <p:pic>
        <p:nvPicPr>
          <p:cNvPr id="6" name="Content Placeholder 5" descr="Screen Shot 2014-02-16 at 12.01.4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458" b="-124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99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Domain Model</a:t>
            </a:r>
            <a:endParaRPr lang="en-US" dirty="0"/>
          </a:p>
        </p:txBody>
      </p:sp>
      <p:pic>
        <p:nvPicPr>
          <p:cNvPr id="5" name="Content Placeholder 4" descr="4071514011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90" r="-241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03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quite possible to </a:t>
            </a:r>
            <a:r>
              <a:rPr lang="en-US" dirty="0" smtClean="0"/>
              <a:t>create complex </a:t>
            </a:r>
            <a:r>
              <a:rPr lang="en-US" dirty="0"/>
              <a:t>web applications with little to no class </a:t>
            </a:r>
            <a:r>
              <a:rPr lang="en-US" dirty="0" smtClean="0"/>
              <a:t>design.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/>
              <a:t>page-oriented development </a:t>
            </a:r>
            <a:r>
              <a:rPr lang="en-US" b="1" dirty="0" smtClean="0"/>
              <a:t>approach</a:t>
            </a:r>
            <a:r>
              <a:rPr lang="en-US" dirty="0" smtClean="0"/>
              <a:t> sees each page contain </a:t>
            </a:r>
            <a:r>
              <a:rPr lang="en-US" dirty="0"/>
              <a:t>most of the programming code it needs to perform its </a:t>
            </a:r>
            <a:r>
              <a:rPr lang="en-US" dirty="0" smtClean="0"/>
              <a:t>operations.</a:t>
            </a:r>
          </a:p>
          <a:p>
            <a:r>
              <a:rPr lang="en-US" dirty="0"/>
              <a:t>For </a:t>
            </a:r>
            <a:r>
              <a:rPr lang="en-US" dirty="0" smtClean="0"/>
              <a:t>sites with </a:t>
            </a:r>
            <a:r>
              <a:rPr lang="en-US" dirty="0"/>
              <a:t>few pages and few requirements, such an approach is quite acceptable.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designing real-world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28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Domain Class</a:t>
            </a:r>
            <a:endParaRPr lang="en-US" dirty="0"/>
          </a:p>
        </p:txBody>
      </p:sp>
      <p:pic>
        <p:nvPicPr>
          <p:cNvPr id="6" name="Content Placeholder 5" descr="Screen Shot 2014-02-16 at 12.03.0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63" r="-73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38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Object and Gateway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Retrieving and Saving</a:t>
            </a:r>
            <a:endParaRPr lang="en-US" dirty="0"/>
          </a:p>
        </p:txBody>
      </p:sp>
      <p:pic>
        <p:nvPicPr>
          <p:cNvPr id="5" name="Content Placeholder 4" descr="Screen Shot 2014-02-16 at 12.06.3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722" b="-477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0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Record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 with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be wondering what class would have the responsibility of populating </a:t>
            </a:r>
            <a:r>
              <a:rPr lang="en-US" dirty="0" smtClean="0"/>
              <a:t>the domain </a:t>
            </a:r>
            <a:r>
              <a:rPr lang="en-US" dirty="0"/>
              <a:t>objects from the database data or of writing the data within the domain </a:t>
            </a:r>
            <a:r>
              <a:rPr lang="en-US" dirty="0" smtClean="0"/>
              <a:t>object back </a:t>
            </a:r>
            <a:r>
              <a:rPr lang="en-US" dirty="0"/>
              <a:t>out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1858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Record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 with the database</a:t>
            </a:r>
            <a:endParaRPr lang="en-US" dirty="0"/>
          </a:p>
        </p:txBody>
      </p:sp>
      <p:pic>
        <p:nvPicPr>
          <p:cNvPr id="8" name="Content Placeholder 7" descr="Screen Shot 2014-02-16 at 12.07.4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498" b="-564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785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Record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Retrieving and Saving</a:t>
            </a:r>
            <a:endParaRPr lang="en-US" dirty="0"/>
          </a:p>
        </p:txBody>
      </p:sp>
      <p:pic>
        <p:nvPicPr>
          <p:cNvPr id="6" name="Content Placeholder 5" descr="4071514012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92" r="-189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6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467082"/>
                </a:solidFill>
              </a:rPr>
              <a:t>Presentation</a:t>
            </a:r>
            <a:r>
              <a:rPr lang="en-US" dirty="0" smtClean="0">
                <a:solidFill>
                  <a:srgbClr val="404040"/>
                </a:solidFill>
              </a:rPr>
              <a:t>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5 </a:t>
            </a:r>
            <a:r>
              <a:rPr lang="en-US" dirty="0" smtClean="0"/>
              <a:t>of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Model-View-Controller (MVC) pattern </a:t>
            </a:r>
            <a:r>
              <a:rPr lang="en-US" dirty="0"/>
              <a:t>actually predates the whole </a:t>
            </a:r>
            <a:r>
              <a:rPr lang="en-US" dirty="0" smtClean="0"/>
              <a:t>pattern movement.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b="1" dirty="0"/>
              <a:t>model </a:t>
            </a:r>
            <a:r>
              <a:rPr lang="en-US" dirty="0"/>
              <a:t>represents the data of </a:t>
            </a:r>
            <a:r>
              <a:rPr lang="en-US" dirty="0" smtClean="0"/>
              <a:t>the application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</a:t>
            </a:r>
            <a:r>
              <a:rPr lang="en-US" b="1" dirty="0"/>
              <a:t>view </a:t>
            </a:r>
            <a:r>
              <a:rPr lang="en-US" dirty="0"/>
              <a:t>represents the display aspects of the </a:t>
            </a:r>
            <a:r>
              <a:rPr lang="en-US" dirty="0" smtClean="0"/>
              <a:t>user interface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b="1" dirty="0"/>
              <a:t>controller </a:t>
            </a:r>
            <a:r>
              <a:rPr lang="en-US" dirty="0"/>
              <a:t>acts as the “brains” of the application and </a:t>
            </a:r>
            <a:r>
              <a:rPr lang="en-US" dirty="0" smtClean="0"/>
              <a:t>coordinates activities </a:t>
            </a:r>
            <a:r>
              <a:rPr lang="en-US" dirty="0"/>
              <a:t>between the view and the model.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3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MVC Classic</a:t>
            </a:r>
            <a:endParaRPr lang="en-US" dirty="0"/>
          </a:p>
        </p:txBody>
      </p:sp>
      <p:pic>
        <p:nvPicPr>
          <p:cNvPr id="6" name="Content Placeholder 5" descr="4071514013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3" r="-12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652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MVC split between client and browser</a:t>
            </a:r>
            <a:endParaRPr lang="en-US" dirty="0"/>
          </a:p>
        </p:txBody>
      </p:sp>
      <p:pic>
        <p:nvPicPr>
          <p:cNvPr id="5" name="Content Placeholder 4" descr="4071514014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62" b="-46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857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MVC split between client and browser (illustrated response)</a:t>
            </a:r>
            <a:endParaRPr lang="en-US" dirty="0"/>
          </a:p>
        </p:txBody>
      </p:sp>
      <p:pic>
        <p:nvPicPr>
          <p:cNvPr id="6" name="Content Placeholder 5" descr="4071514015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62" b="-46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422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software projects are notoriously vulnerable to shifting requirements; </a:t>
            </a:r>
            <a:r>
              <a:rPr lang="en-US" dirty="0" smtClean="0"/>
              <a:t>web projects </a:t>
            </a:r>
            <a:r>
              <a:rPr lang="en-US" dirty="0"/>
              <a:t>are probably even more so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New </a:t>
            </a:r>
            <a:r>
              <a:rPr lang="en-US" dirty="0" smtClean="0"/>
              <a:t>features will </a:t>
            </a:r>
            <a:r>
              <a:rPr lang="en-US" dirty="0"/>
              <a:t>be added and other features will be dropped.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data model and its </a:t>
            </a:r>
            <a:r>
              <a:rPr lang="en-US" dirty="0" smtClean="0"/>
              <a:t>storage requirements </a:t>
            </a:r>
            <a:r>
              <a:rPr lang="en-US" dirty="0"/>
              <a:t>will change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execution environment will change from the developers’ laptops to a </a:t>
            </a:r>
            <a:r>
              <a:rPr lang="en-US" dirty="0" smtClean="0"/>
              <a:t>testing server</a:t>
            </a:r>
            <a:r>
              <a:rPr lang="en-US" dirty="0"/>
              <a:t>, a production server, or perhaps a farm of web servers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designing real-world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137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Controller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Front Controller pattern consolidates all request handling into a single-</a:t>
            </a:r>
            <a:r>
              <a:rPr lang="en-US" dirty="0" smtClean="0"/>
              <a:t>handler class.</a:t>
            </a:r>
          </a:p>
          <a:p>
            <a:r>
              <a:rPr lang="en-US" dirty="0"/>
              <a:t>The rationale for the front controller is that in more </a:t>
            </a:r>
            <a:r>
              <a:rPr lang="en-US" dirty="0" smtClean="0"/>
              <a:t>complex websites </a:t>
            </a:r>
            <a:r>
              <a:rPr lang="en-US" dirty="0"/>
              <a:t>every request requires similar types of </a:t>
            </a:r>
            <a:r>
              <a:rPr lang="en-US" dirty="0" smtClean="0"/>
              <a:t>processing.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One approach to this standardized behavior is to provide this functionality </a:t>
            </a:r>
            <a:r>
              <a:rPr lang="en-US" dirty="0" smtClean="0"/>
              <a:t>to each </a:t>
            </a:r>
            <a:r>
              <a:rPr lang="en-US" dirty="0"/>
              <a:t>page via common include files.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/>
              <a:t>more object-oriented approach is to use </a:t>
            </a:r>
            <a:r>
              <a:rPr lang="en-US" dirty="0" smtClean="0"/>
              <a:t>a front </a:t>
            </a:r>
            <a:r>
              <a:rPr lang="en-US" dirty="0"/>
              <a:t>controller, in which one (or a small number) script or class is </a:t>
            </a:r>
            <a:r>
              <a:rPr lang="en-US" dirty="0" smtClean="0"/>
              <a:t>responsible for </a:t>
            </a:r>
            <a:r>
              <a:rPr lang="en-US" dirty="0"/>
              <a:t>handling every incoming request and then delegating the rest of the </a:t>
            </a:r>
            <a:r>
              <a:rPr lang="en-US" dirty="0" smtClean="0"/>
              <a:t>handling to </a:t>
            </a:r>
            <a:r>
              <a:rPr lang="en-US" dirty="0"/>
              <a:t>the appropriate handler.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Controller Pattern</a:t>
            </a:r>
            <a:endParaRPr lang="en-US" dirty="0"/>
          </a:p>
        </p:txBody>
      </p:sp>
      <p:pic>
        <p:nvPicPr>
          <p:cNvPr id="7" name="Content Placeholder 6" descr="4071514016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118" b="-32118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You’ve Learned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107698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Real World Web </a:t>
            </a:r>
            <a:r>
              <a:rPr lang="en-US" sz="2400" dirty="0" smtClean="0">
                <a:solidFill>
                  <a:schemeClr val="accent5"/>
                </a:solidFill>
                <a:latin typeface="Rockwell Condensed" pitchFamily="18" charset="0"/>
              </a:rPr>
              <a:t>Software Design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107698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Principle of </a:t>
            </a:r>
            <a:r>
              <a:rPr lang="en-US" sz="2400" dirty="0" smtClean="0">
                <a:solidFill>
                  <a:srgbClr val="F3703A"/>
                </a:solidFill>
                <a:latin typeface="Rockwell Condensed" pitchFamily="18" charset="0"/>
              </a:rPr>
              <a:t>Layering</a:t>
            </a:r>
            <a:endParaRPr lang="en-US" sz="2400" dirty="0">
              <a:solidFill>
                <a:srgbClr val="F3703A"/>
              </a:solidFill>
              <a:latin typeface="Rockwell Condensed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23368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1" y="25247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3703A"/>
                </a:solidFill>
                <a:latin typeface="Rockwell Condensed" pitchFamily="18" charset="0"/>
              </a:rPr>
              <a:t>Design Patterns </a:t>
            </a:r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in Web Context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1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2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2286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3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400" y="53528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7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14400" y="375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76401" y="39725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3703A"/>
                </a:solidFill>
                <a:latin typeface="Rockwell Condensed" pitchFamily="18" charset="0"/>
              </a:rPr>
              <a:t>Presentation</a:t>
            </a:r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 Patterns</a:t>
            </a:r>
            <a:endParaRPr lang="en-US" sz="2400" dirty="0">
              <a:solidFill>
                <a:srgbClr val="F3703A"/>
              </a:solidFill>
              <a:latin typeface="Rockwell Condensed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3733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5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648200" y="23368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10201" y="25247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3703A"/>
                </a:solidFill>
                <a:latin typeface="Rockwell Condensed" pitchFamily="18" charset="0"/>
              </a:rPr>
              <a:t>Data and Domain </a:t>
            </a:r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Patterns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0" y="2286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4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404040"/>
                </a:solidFill>
              </a:rPr>
              <a:t>Principle of </a:t>
            </a:r>
            <a:r>
              <a:rPr lang="en-US" dirty="0" smtClean="0">
                <a:solidFill>
                  <a:schemeClr val="tx2"/>
                </a:solidFill>
              </a:rPr>
              <a:t>Layering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of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in this type of web development environment that rapid ad-hoc design </a:t>
            </a:r>
            <a:r>
              <a:rPr lang="en-US" dirty="0" smtClean="0"/>
              <a:t>practices may </a:t>
            </a:r>
            <a:r>
              <a:rPr lang="en-US" dirty="0"/>
              <a:t>cause more harm than benefit, since rapidly thought-out systems are rarely able </a:t>
            </a:r>
            <a:r>
              <a:rPr lang="en-US" dirty="0" smtClean="0"/>
              <a:t>to handle </a:t>
            </a:r>
            <a:r>
              <a:rPr lang="en-US" dirty="0"/>
              <a:t>unforeseen changes in an elegant way</a:t>
            </a:r>
            <a:r>
              <a:rPr lang="en-US" dirty="0" smtClean="0"/>
              <a:t>.</a:t>
            </a:r>
          </a:p>
          <a:p>
            <a:r>
              <a:rPr lang="en-US" dirty="0"/>
              <a:t>For these reasons</a:t>
            </a:r>
            <a:r>
              <a:rPr lang="en-US" dirty="0" smtClean="0"/>
              <a:t>, many </a:t>
            </a:r>
            <a:r>
              <a:rPr lang="en-US" dirty="0"/>
              <a:t>web developers make use of a variety of software design principles and patterns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designing real-world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5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layer </a:t>
            </a:r>
            <a:r>
              <a:rPr lang="en-US" dirty="0"/>
              <a:t>is simply a group of classes that are functionally or logically related; that is</a:t>
            </a:r>
            <a:r>
              <a:rPr lang="en-US" dirty="0" smtClean="0"/>
              <a:t>, it </a:t>
            </a:r>
            <a:r>
              <a:rPr lang="en-US" dirty="0"/>
              <a:t>is a conceptual grouping of classes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Each </a:t>
            </a:r>
            <a:r>
              <a:rPr lang="en-US" dirty="0"/>
              <a:t>layer in an application should </a:t>
            </a:r>
            <a:r>
              <a:rPr lang="en-US" dirty="0" smtClean="0"/>
              <a:t>demonstrate </a:t>
            </a:r>
            <a:r>
              <a:rPr lang="en-US" b="1" dirty="0" smtClean="0"/>
              <a:t>cohesion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goal of layering is to distribute the functionality of your software among </a:t>
            </a:r>
            <a:r>
              <a:rPr lang="en-US" dirty="0" smtClean="0"/>
              <a:t>classes so </a:t>
            </a:r>
            <a:r>
              <a:rPr lang="en-US" dirty="0"/>
              <a:t>that the </a:t>
            </a:r>
            <a:r>
              <a:rPr lang="en-US" b="1" dirty="0"/>
              <a:t>coupling</a:t>
            </a:r>
            <a:r>
              <a:rPr lang="en-US" dirty="0"/>
              <a:t> of a given class to other classes is minimized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</a:t>
            </a:r>
            <a:r>
              <a:rPr lang="en-US" b="1" dirty="0"/>
              <a:t>dependency </a:t>
            </a:r>
            <a:r>
              <a:rPr lang="en-US" dirty="0" smtClean="0"/>
              <a:t>is a relationship </a:t>
            </a:r>
            <a:r>
              <a:rPr lang="en-US" dirty="0"/>
              <a:t>between two elements where a change in one affects the other.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Break apart a complicated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249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Book Palette">
      <a:dk1>
        <a:srgbClr val="404040"/>
      </a:dk1>
      <a:lt1>
        <a:srgbClr val="F3F3E7"/>
      </a:lt1>
      <a:dk2>
        <a:srgbClr val="467082"/>
      </a:dk2>
      <a:lt2>
        <a:srgbClr val="FFFFFF"/>
      </a:lt2>
      <a:accent1>
        <a:srgbClr val="009FDA"/>
      </a:accent1>
      <a:accent2>
        <a:srgbClr val="CE2933"/>
      </a:accent2>
      <a:accent3>
        <a:srgbClr val="E6B120"/>
      </a:accent3>
      <a:accent4>
        <a:srgbClr val="467082"/>
      </a:accent4>
      <a:accent5>
        <a:srgbClr val="F3703A"/>
      </a:accent5>
      <a:accent6>
        <a:srgbClr val="00A651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Chapter01-PresentationDistilled</Template>
  <TotalTime>3068</TotalTime>
  <Words>1972</Words>
  <Application>Microsoft Office PowerPoint</Application>
  <PresentationFormat>On-screen Show (4:3)</PresentationFormat>
  <Paragraphs>222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Rockwell</vt:lpstr>
      <vt:lpstr>Rockwell Condensed</vt:lpstr>
      <vt:lpstr>Rockwell Extra Bold</vt:lpstr>
      <vt:lpstr>Wingdings</vt:lpstr>
      <vt:lpstr>Presentation</vt:lpstr>
      <vt:lpstr>Web Application Design</vt:lpstr>
      <vt:lpstr>Objectives</vt:lpstr>
      <vt:lpstr>Real World Web Software Design</vt:lpstr>
      <vt:lpstr>Real-World Software Design</vt:lpstr>
      <vt:lpstr>Challenges</vt:lpstr>
      <vt:lpstr>Challenges</vt:lpstr>
      <vt:lpstr>Principle of Layering</vt:lpstr>
      <vt:lpstr>Challenges</vt:lpstr>
      <vt:lpstr>Layering</vt:lpstr>
      <vt:lpstr>Layering </vt:lpstr>
      <vt:lpstr>Tiers </vt:lpstr>
      <vt:lpstr>Layers </vt:lpstr>
      <vt:lpstr>Layers </vt:lpstr>
      <vt:lpstr>Common Layering Schemes </vt:lpstr>
      <vt:lpstr>Two Layer Model</vt:lpstr>
      <vt:lpstr>Two Layer Model</vt:lpstr>
      <vt:lpstr>Business Rules</vt:lpstr>
      <vt:lpstr>Business Rules</vt:lpstr>
      <vt:lpstr>Business Rules</vt:lpstr>
      <vt:lpstr>Business Rules</vt:lpstr>
      <vt:lpstr>Business Layer</vt:lpstr>
      <vt:lpstr>Business Layer</vt:lpstr>
      <vt:lpstr>Design Patterns in the Web Context</vt:lpstr>
      <vt:lpstr>Software Design Patterns</vt:lpstr>
      <vt:lpstr>Software Design Patterns</vt:lpstr>
      <vt:lpstr>Adapter Pattern</vt:lpstr>
      <vt:lpstr>Adapter Pattern</vt:lpstr>
      <vt:lpstr>Adapter Pattern</vt:lpstr>
      <vt:lpstr>Adapter Pattern</vt:lpstr>
      <vt:lpstr>Adapter Pattern</vt:lpstr>
      <vt:lpstr>Simple Factory</vt:lpstr>
      <vt:lpstr>Simple Factory</vt:lpstr>
      <vt:lpstr>Template Method Pattern</vt:lpstr>
      <vt:lpstr>Template Method Pattern</vt:lpstr>
      <vt:lpstr>Template Method Pattern</vt:lpstr>
      <vt:lpstr>Template Method Pattern</vt:lpstr>
      <vt:lpstr>Dependency Injection</vt:lpstr>
      <vt:lpstr>Dependency Injection</vt:lpstr>
      <vt:lpstr>Data and Domain Patterns</vt:lpstr>
      <vt:lpstr>Enterprise Patterns</vt:lpstr>
      <vt:lpstr>Table Data Gateway Pattern</vt:lpstr>
      <vt:lpstr>Table Data Gateway Pattern</vt:lpstr>
      <vt:lpstr>Domain Model Pattern</vt:lpstr>
      <vt:lpstr>Domain Model Pattern</vt:lpstr>
      <vt:lpstr>Getters and Setters</vt:lpstr>
      <vt:lpstr>Getters and Setters</vt:lpstr>
      <vt:lpstr>Variable Variables</vt:lpstr>
      <vt:lpstr>__Set()</vt:lpstr>
      <vt:lpstr>Example</vt:lpstr>
      <vt:lpstr>Example</vt:lpstr>
      <vt:lpstr>Domain Object and Gateway</vt:lpstr>
      <vt:lpstr>Active Record Pattern</vt:lpstr>
      <vt:lpstr>Active Record Pattern</vt:lpstr>
      <vt:lpstr>Active Record Pattern</vt:lpstr>
      <vt:lpstr>Presentation Patterns</vt:lpstr>
      <vt:lpstr>Model View Controller</vt:lpstr>
      <vt:lpstr>Model View Controller</vt:lpstr>
      <vt:lpstr>Model View Controller</vt:lpstr>
      <vt:lpstr>Model View Controller</vt:lpstr>
      <vt:lpstr>Front Controller Pattern</vt:lpstr>
      <vt:lpstr>Front Controller Pattern</vt:lpstr>
      <vt:lpstr>What You’ve Learned</vt:lpstr>
    </vt:vector>
  </TitlesOfParts>
  <Company>Mount Royal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Hoar</dc:creator>
  <cp:lastModifiedBy>yang</cp:lastModifiedBy>
  <cp:revision>909</cp:revision>
  <dcterms:created xsi:type="dcterms:W3CDTF">2012-11-14T17:20:48Z</dcterms:created>
  <dcterms:modified xsi:type="dcterms:W3CDTF">2016-05-03T17:24:20Z</dcterms:modified>
</cp:coreProperties>
</file>