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CE83"/>
    <a:srgbClr val="0AF69C"/>
    <a:srgbClr val="69FFA2"/>
    <a:srgbClr val="4FEEFF"/>
    <a:srgbClr val="1D58FF"/>
    <a:srgbClr val="376BFF"/>
    <a:srgbClr val="618AFF"/>
    <a:srgbClr val="0949FF"/>
    <a:srgbClr val="2961FF"/>
    <a:srgbClr val="296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5F2FE-A072-4B3D-B491-0B04188A9056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DBDCF-8FA4-430B-AD35-53C9A6C96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83F1-7F73-4742-84B0-85CB5414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2C886-CCF7-4177-8B7C-A38FFEC5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4AD0-FE2C-48E8-8093-F1D04F0D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11C6-332D-4C37-96E2-7F97A9BDB931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ACBD-C8B0-4E75-ABFD-7259939D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4160-6C15-4569-9D09-2E19740B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5027-7346-4E98-811E-9790AF89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6F92A-C121-4213-9C36-9BA7FCF6B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7626-11F6-432A-8A30-2DD718C6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92DC-ED22-401B-A242-83B488FECE37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BEB7-8E1D-4B8D-A3FD-EE473442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C391-0324-4D9F-9C19-C4D11D4F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08082-0D7F-42EA-BB9A-737409136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9080E-FAA5-4F6B-806C-8CB2065F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CF2F-08FB-4D2F-8BCE-C271C0B8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23B3-45B8-4CE9-8C52-9138CEE1E9EF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4F28-94E2-447A-BD64-867D4C01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DC4B2-E730-432A-B731-0BFECC41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B392-747B-4EDA-AB3C-AC85CA1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C530-6580-46E8-97F7-8A746F08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F846-BE24-444A-9CFF-957F5E6C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A760-026A-489D-9E74-9CCF3C6DEE0C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07E5-69CE-4089-AAC6-2BB48100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E840-9E0B-4CAA-B836-D5E859CE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6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4D79-1AFA-4C90-B238-92410CA0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7C9A9-A36D-443B-BF34-39ADC2F9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750F-267E-4C50-AC5D-B829B6D5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640-87FF-4693-B2B0-0B4CAD60287C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AA5C-4285-4A50-BEE2-09662686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B7BB-53AE-4580-B757-B5B1CCF7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2E97-7387-4834-A411-45AD8D23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1CE-F9EF-45BA-8E74-F432B15B5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89C15-BFCB-49B2-870F-424CC912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90E34-10DE-46BD-AFAD-C4D083F3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4055-43CA-4CE7-A484-D7CC557BB876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85C9-67F0-4BE3-ADD5-576154CB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6E16-4B0C-4599-9CF2-E237D22F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291B-FBB3-40F2-87A8-D320640E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1ED0-F97E-4E3C-A30C-FE8150E0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A7AFC-5C8F-4D1D-8A50-CC5CAC03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4858C-FC00-4360-A720-2BCF408E0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C95B3-3E4A-420E-AF02-80862104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E9250-F52A-485A-B9CE-0501FF7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3AA-982F-44D8-B3D2-8D615616B05E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67836-967F-4228-9F80-526F89F0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22CC5-F654-4501-AAC1-25B7A1E4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9788-BE50-4793-B92E-3CE64F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40031-A158-4FB3-9330-661D87F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3D94-C5C7-4AD0-83FC-12861A3AEF61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0321-D55B-4547-935F-42E5F193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DE31E-FBA5-46EF-974D-3B2FDA77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54830-ECEB-4D21-A54C-3A4120A8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8E03-ACBA-4F33-A4F8-611E20B19206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65629-66C6-4039-B6FE-2D72F25D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00888-9B03-41F0-92C1-C1E62C6A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3B8F-E0DE-458C-9ABF-0E9341A4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BE41-E0F5-47AC-870A-B87D40CC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752DD-816A-4343-A4A3-C1B284BB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0C70-53A9-4463-BEF1-DFF52577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276F-E918-4C9F-A85C-4232C1481B3B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0647-0C98-43D1-8035-FF21B839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5349B-2BFB-461C-A59E-65CBA8B7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6641-B1B6-4E21-B606-1E30FC72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A6C5A-773B-4D6F-A7B7-51C0F8D0D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9223-745F-4403-BB3B-44C518932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34613-D87E-4F54-ACC1-780D4E99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3708-8AB9-4BBA-B9DC-81308311464A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749B-2FA2-4698-BA83-BEBCE427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 Forward Neural Networks with Backpropagation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77999-65CD-47EC-A850-2BE4E10E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45D28-E01F-4DA9-82F9-848F6AB0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3919-DF9A-4C0D-B334-4978EE5E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9CC7-4926-4518-8A97-A2E706286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5D1E-AC31-449E-9158-6677BC818810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7453E-8E3F-4257-8EDA-4A0B276D5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Feed Forward Neural Networks with Backpropagation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6D76-1715-44FC-B984-2AF9F493A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3518-CEBD-43EC-8453-A7AF3808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AD049-EB2F-40B2-ACA0-C68AD69A76A8}"/>
              </a:ext>
            </a:extLst>
          </p:cNvPr>
          <p:cNvSpPr txBox="1"/>
          <p:nvPr/>
        </p:nvSpPr>
        <p:spPr>
          <a:xfrm>
            <a:off x="2869162" y="1684610"/>
            <a:ext cx="6453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NEURAL NETWORKS, BACKPROPAGATION, </a:t>
            </a:r>
          </a:p>
          <a:p>
            <a:pPr algn="ctr"/>
            <a:r>
              <a:rPr lang="en-US" sz="4000" dirty="0"/>
              <a:t>AND PATTERN RECOGNITION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A926F-DA79-43FA-88C1-2247F36E40D2}"/>
              </a:ext>
            </a:extLst>
          </p:cNvPr>
          <p:cNvSpPr txBox="1"/>
          <p:nvPr/>
        </p:nvSpPr>
        <p:spPr>
          <a:xfrm>
            <a:off x="3147526" y="3900026"/>
            <a:ext cx="589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Bryan Greener</a:t>
            </a:r>
          </a:p>
        </p:txBody>
      </p:sp>
    </p:spTree>
    <p:extLst>
      <p:ext uri="{BB962C8B-B14F-4D97-AF65-F5344CB8AC3E}">
        <p14:creationId xmlns:p14="http://schemas.microsoft.com/office/powerpoint/2010/main" val="239648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10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9DAA8-2615-4EE8-8AA3-C18030E2EF0A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DB939-74A5-4D51-A8F4-4252BD531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" y="1912618"/>
            <a:ext cx="4043685" cy="303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2152E-730E-4E34-B8C9-8E2CF733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57" y="1912618"/>
            <a:ext cx="4043685" cy="3032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FEB999-4ED5-45B5-BD12-01F50C3EB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12618"/>
            <a:ext cx="4043685" cy="30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7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11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CC4BF-DE6A-49BB-BCA4-0F92D840EA2F}"/>
              </a:ext>
            </a:extLst>
          </p:cNvPr>
          <p:cNvSpPr txBox="1"/>
          <p:nvPr/>
        </p:nvSpPr>
        <p:spPr>
          <a:xfrm>
            <a:off x="2869163" y="1981200"/>
            <a:ext cx="6453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Optimized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E25A6-778E-457A-A607-97BA7CCF6B5F}"/>
              </a:ext>
            </a:extLst>
          </p:cNvPr>
          <p:cNvSpPr txBox="1"/>
          <p:nvPr/>
        </p:nvSpPr>
        <p:spPr>
          <a:xfrm>
            <a:off x="2286000" y="3188845"/>
            <a:ext cx="7417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Gradient Descent Algorithm:</a:t>
            </a:r>
          </a:p>
          <a:p>
            <a:pPr algn="ctr"/>
            <a:r>
              <a:rPr lang="en-US" sz="3200" dirty="0" err="1"/>
              <a:t>RMSprop</a:t>
            </a:r>
            <a:r>
              <a:rPr lang="en-US" sz="3200" dirty="0"/>
              <a:t> w/ </a:t>
            </a:r>
            <a:r>
              <a:rPr lang="en-US" sz="3200" dirty="0" err="1"/>
              <a:t>Nesterov</a:t>
            </a:r>
            <a:r>
              <a:rPr lang="en-US" sz="3200" dirty="0"/>
              <a:t> Momentum</a:t>
            </a:r>
          </a:p>
        </p:txBody>
      </p:sp>
    </p:spTree>
    <p:extLst>
      <p:ext uri="{BB962C8B-B14F-4D97-AF65-F5344CB8AC3E}">
        <p14:creationId xmlns:p14="http://schemas.microsoft.com/office/powerpoint/2010/main" val="149862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3D415-E52F-4616-9F93-6CDA0FC2455E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5E611-1B69-4446-B8C6-C62FDC13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57" y="1845942"/>
            <a:ext cx="4221486" cy="3166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CEF71-CC16-459D-B198-96FABAF96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14" y="1845942"/>
            <a:ext cx="4221486" cy="3166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A49EA-88C3-4244-AA40-5DABE1F18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66" y="1845942"/>
            <a:ext cx="4221486" cy="31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9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E4EDF-517F-4876-89AC-12D389DB5841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97561-3785-41BA-A52C-86ACBB81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46" y="1959984"/>
            <a:ext cx="3924307" cy="2943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A6FDB-2932-4DFE-B599-5BB36A903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40" y="1959984"/>
            <a:ext cx="3924307" cy="2943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F359A-E1DA-46F2-B7C9-20DC5116F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6" y="1959984"/>
            <a:ext cx="3924307" cy="29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2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01C67-7F78-4C74-9620-0A847B454296}"/>
              </a:ext>
            </a:extLst>
          </p:cNvPr>
          <p:cNvSpPr txBox="1"/>
          <p:nvPr/>
        </p:nvSpPr>
        <p:spPr>
          <a:xfrm>
            <a:off x="2869163" y="373381"/>
            <a:ext cx="6453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RMS vs SGD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78B41-5EBB-48BD-BD26-00910BFBD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5939035" cy="4454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6ECD96-0390-43F4-8166-A606F06DD126}"/>
              </a:ext>
            </a:extLst>
          </p:cNvPr>
          <p:cNvSpPr txBox="1"/>
          <p:nvPr/>
        </p:nvSpPr>
        <p:spPr>
          <a:xfrm>
            <a:off x="7652657" y="1153180"/>
            <a:ext cx="33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for 30 epochs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8AB87-CA33-44F7-8F41-0F71385BF418}"/>
              </a:ext>
            </a:extLst>
          </p:cNvPr>
          <p:cNvSpPr txBox="1"/>
          <p:nvPr/>
        </p:nvSpPr>
        <p:spPr>
          <a:xfrm>
            <a:off x="1044714" y="1153179"/>
            <a:ext cx="4459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Accuracy over 30 epochs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07FBE1-7544-43D7-B822-3719AA055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02054"/>
              </p:ext>
            </p:extLst>
          </p:nvPr>
        </p:nvGraphicFramePr>
        <p:xfrm>
          <a:off x="6243835" y="2133600"/>
          <a:ext cx="5740172" cy="2110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0165">
                  <a:extLst>
                    <a:ext uri="{9D8B030D-6E8A-4147-A177-3AD203B41FA5}">
                      <a16:colId xmlns:a16="http://schemas.microsoft.com/office/drawing/2014/main" val="2416695786"/>
                    </a:ext>
                  </a:extLst>
                </a:gridCol>
                <a:gridCol w="2840007">
                  <a:extLst>
                    <a:ext uri="{9D8B030D-6E8A-4147-A177-3AD203B41FA5}">
                      <a16:colId xmlns:a16="http://schemas.microsoft.com/office/drawing/2014/main" val="293351027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SGD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38099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141.2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288.9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5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5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15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33CA-409C-4897-AA00-B09016DAC766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Sources: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F298F-7F58-45E4-86E5-7188F1EB3EA7}"/>
              </a:ext>
            </a:extLst>
          </p:cNvPr>
          <p:cNvSpPr txBox="1"/>
          <p:nvPr/>
        </p:nvSpPr>
        <p:spPr>
          <a:xfrm>
            <a:off x="1219200" y="1371600"/>
            <a:ext cx="9982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Basics</a:t>
            </a:r>
          </a:p>
          <a:p>
            <a:r>
              <a:rPr lang="en-US" sz="1200" dirty="0"/>
              <a:t>http://neuralnetworksanddeeplearning.com</a:t>
            </a:r>
          </a:p>
          <a:p>
            <a:r>
              <a:rPr lang="en-US" sz="1200" dirty="0"/>
              <a:t>https://github.com/stephencwelch/Neural-Networks-Demystified</a:t>
            </a:r>
          </a:p>
          <a:p>
            <a:r>
              <a:rPr lang="en-US" sz="1200" dirty="0"/>
              <a:t>https://wiseodd.github.io</a:t>
            </a:r>
          </a:p>
          <a:p>
            <a:endParaRPr lang="en-US" sz="1200" dirty="0"/>
          </a:p>
          <a:p>
            <a:r>
              <a:rPr lang="en-US" sz="1200" b="1" dirty="0"/>
              <a:t>Backpropagation</a:t>
            </a:r>
          </a:p>
          <a:p>
            <a:r>
              <a:rPr lang="en-US" sz="1200" dirty="0"/>
              <a:t>https://mattmazur.com/2015/03/17/a-step-by-step-backpropagation-example/</a:t>
            </a:r>
          </a:p>
          <a:p>
            <a:endParaRPr lang="en-US" sz="1200" dirty="0"/>
          </a:p>
          <a:p>
            <a:r>
              <a:rPr lang="en-US" sz="1200" dirty="0"/>
              <a:t>Jahangir, Mostafa, et al. “Design of a Fast Convergent Backpropagation Algorithm Based on Optimal Control Theory.” </a:t>
            </a:r>
            <a:r>
              <a:rPr lang="en-US" sz="1200" i="1" dirty="0"/>
              <a:t>Nonlinear Dynamics</a:t>
            </a:r>
            <a:r>
              <a:rPr lang="en-US" sz="1200" dirty="0"/>
              <a:t>, vol. 70, no. 2, 2012, pp. 1051–1059., doi:10.1007/s11071-012-0512-1.</a:t>
            </a:r>
          </a:p>
          <a:p>
            <a:r>
              <a:rPr lang="en-US" sz="1200" dirty="0"/>
              <a:t>International Journal of Soft Computing and Engineering (IJSCE)</a:t>
            </a:r>
          </a:p>
          <a:p>
            <a:r>
              <a:rPr lang="en-US" sz="1200" dirty="0"/>
              <a:t>ISSN: 2231-2307, Volume-1, Issue-1, March 2011</a:t>
            </a:r>
          </a:p>
          <a:p>
            <a:endParaRPr lang="en-US" sz="1200" dirty="0"/>
          </a:p>
          <a:p>
            <a:r>
              <a:rPr lang="en-US" sz="1200" dirty="0"/>
              <a:t>Hashem, </a:t>
            </a:r>
            <a:r>
              <a:rPr lang="en-US" sz="1200" dirty="0" err="1"/>
              <a:t>Tahsina</a:t>
            </a:r>
            <a:r>
              <a:rPr lang="en-US" sz="1200" dirty="0"/>
              <a:t>, et al. “Handwritten Bangla Digit Recognition Employing Hybrid Neural Network Approach.” </a:t>
            </a:r>
            <a:r>
              <a:rPr lang="en-US" sz="1200" i="1" dirty="0"/>
              <a:t>16th Int'l Conf. Computer and Information Technology</a:t>
            </a:r>
            <a:r>
              <a:rPr lang="en-US" sz="1200" dirty="0"/>
              <a:t>, 2014, doi:10.1109/iccitechn.2014.6997353.</a:t>
            </a:r>
          </a:p>
          <a:p>
            <a:endParaRPr lang="en-US" sz="1200" dirty="0"/>
          </a:p>
          <a:p>
            <a:r>
              <a:rPr lang="en-US" sz="1200" dirty="0" err="1"/>
              <a:t>Lecun</a:t>
            </a:r>
            <a:r>
              <a:rPr lang="en-US" sz="1200" dirty="0"/>
              <a:t>, Yann A., et al. “Efficient </a:t>
            </a:r>
            <a:r>
              <a:rPr lang="en-US" sz="1200" dirty="0" err="1"/>
              <a:t>BackProp</a:t>
            </a:r>
            <a:r>
              <a:rPr lang="en-US" sz="1200" dirty="0"/>
              <a:t>.” </a:t>
            </a:r>
            <a:r>
              <a:rPr lang="en-US" sz="1200" i="1" dirty="0"/>
              <a:t>Lecture Notes in Computer Science Neural Networks: Tricks of the Trade</a:t>
            </a:r>
            <a:r>
              <a:rPr lang="en-US" sz="1200" dirty="0"/>
              <a:t>, 2012, pp. 9–48., doi:10.1007/978-3-642-35289-8_3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Optimization</a:t>
            </a:r>
          </a:p>
          <a:p>
            <a:r>
              <a:rPr lang="en-US" sz="1200" dirty="0"/>
              <a:t>http://ruder.io/optimizing-gradient-descent/</a:t>
            </a:r>
          </a:p>
          <a:p>
            <a:r>
              <a:rPr lang="en-US" sz="1200" dirty="0"/>
              <a:t>https://towardsdatascience.com/stochastic-gradient-descent-with-momentum-a84097641a5d</a:t>
            </a:r>
          </a:p>
          <a:p>
            <a:r>
              <a:rPr lang="en-US" sz="1200" dirty="0"/>
              <a:t>http://climin.readthedocs.io/en/latest/rmsprop.html</a:t>
            </a:r>
          </a:p>
          <a:p>
            <a:r>
              <a:rPr lang="en-US" sz="1200" dirty="0"/>
              <a:t>http://ruder.io/optimizing-gradient-descent/index.html#nesterovacceleratedgradient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96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2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58D4C-DD85-4954-AFE1-235ADC6758C3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DO WE NEED THEM?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CC7D3-5FE5-43BA-9FB4-9E1A9E4A16BB}"/>
              </a:ext>
            </a:extLst>
          </p:cNvPr>
          <p:cNvSpPr txBox="1"/>
          <p:nvPr/>
        </p:nvSpPr>
        <p:spPr>
          <a:xfrm>
            <a:off x="10668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Pattern Recognition</a:t>
            </a:r>
          </a:p>
          <a:p>
            <a:endParaRPr lang="en-US" sz="2800" dirty="0"/>
          </a:p>
          <a:p>
            <a:r>
              <a:rPr lang="en-US" sz="2800" dirty="0"/>
              <a:t>Processing Speed</a:t>
            </a:r>
          </a:p>
          <a:p>
            <a:endParaRPr lang="en-US" sz="2800" dirty="0"/>
          </a:p>
          <a:p>
            <a:r>
              <a:rPr lang="en-US" sz="2800" dirty="0"/>
              <a:t>Solving Complex Algorithms</a:t>
            </a:r>
          </a:p>
          <a:p>
            <a:endParaRPr lang="en-US" sz="2800" dirty="0"/>
          </a:p>
          <a:p>
            <a:r>
              <a:rPr lang="en-US" sz="2800" dirty="0"/>
              <a:t>Memory Footprint</a:t>
            </a:r>
          </a:p>
          <a:p>
            <a:endParaRPr lang="en-US" sz="2800" dirty="0"/>
          </a:p>
          <a:p>
            <a:r>
              <a:rPr lang="en-US" sz="2800" dirty="0"/>
              <a:t>Developing Artificial 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744FF-EA2A-474A-AA6F-C208452B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443841"/>
            <a:ext cx="3533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4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3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1526E-3EEF-4B7E-B34B-A3DD4891CCAA}"/>
              </a:ext>
            </a:extLst>
          </p:cNvPr>
          <p:cNvSpPr txBox="1"/>
          <p:nvPr/>
        </p:nvSpPr>
        <p:spPr>
          <a:xfrm>
            <a:off x="381000" y="457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ARE THEY USED?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75DE9-591D-4DA3-8547-466E09A48D48}"/>
              </a:ext>
            </a:extLst>
          </p:cNvPr>
          <p:cNvSpPr txBox="1"/>
          <p:nvPr/>
        </p:nvSpPr>
        <p:spPr>
          <a:xfrm>
            <a:off x="10668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Traffic Lights</a:t>
            </a:r>
          </a:p>
          <a:p>
            <a:endParaRPr lang="en-US" sz="2800" dirty="0"/>
          </a:p>
          <a:p>
            <a:r>
              <a:rPr lang="en-US" sz="2800" dirty="0"/>
              <a:t>Self-Driving Cars</a:t>
            </a:r>
          </a:p>
          <a:p>
            <a:endParaRPr lang="en-US" sz="2800" dirty="0"/>
          </a:p>
          <a:p>
            <a:r>
              <a:rPr lang="en-US" sz="2800" dirty="0"/>
              <a:t>Facial Recognition</a:t>
            </a:r>
          </a:p>
          <a:p>
            <a:endParaRPr lang="en-US" sz="2800" dirty="0"/>
          </a:p>
          <a:p>
            <a:r>
              <a:rPr lang="en-US" sz="2800" dirty="0"/>
              <a:t>Automated Data Input</a:t>
            </a:r>
          </a:p>
          <a:p>
            <a:endParaRPr lang="en-US" sz="2800" dirty="0"/>
          </a:p>
          <a:p>
            <a:r>
              <a:rPr lang="en-US" sz="2800" dirty="0"/>
              <a:t>Stock Market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836EF-B800-43E4-BDAE-022F704C92CD}"/>
              </a:ext>
            </a:extLst>
          </p:cNvPr>
          <p:cNvSpPr txBox="1"/>
          <p:nvPr/>
        </p:nvSpPr>
        <p:spPr>
          <a:xfrm>
            <a:off x="6096000" y="1443841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NP Hard Algorithms</a:t>
            </a:r>
          </a:p>
          <a:p>
            <a:endParaRPr lang="en-US" sz="2800" dirty="0"/>
          </a:p>
          <a:p>
            <a:r>
              <a:rPr lang="en-US" sz="2800" dirty="0"/>
              <a:t>Medical Diagnostics</a:t>
            </a:r>
          </a:p>
          <a:p>
            <a:endParaRPr lang="en-US" sz="2800" dirty="0"/>
          </a:p>
          <a:p>
            <a:r>
              <a:rPr lang="en-US" sz="2800" dirty="0"/>
              <a:t>Loan Approvals</a:t>
            </a:r>
          </a:p>
          <a:p>
            <a:endParaRPr lang="en-US" sz="2800" dirty="0"/>
          </a:p>
          <a:p>
            <a:r>
              <a:rPr lang="en-US" sz="2800" dirty="0"/>
              <a:t>Video Games</a:t>
            </a:r>
          </a:p>
          <a:p>
            <a:endParaRPr lang="en-US" sz="2800" dirty="0"/>
          </a:p>
          <a:p>
            <a:r>
              <a:rPr lang="en-US" sz="2800" dirty="0"/>
              <a:t>…and so much more!</a:t>
            </a:r>
          </a:p>
        </p:txBody>
      </p:sp>
    </p:spTree>
    <p:extLst>
      <p:ext uri="{BB962C8B-B14F-4D97-AF65-F5344CB8AC3E}">
        <p14:creationId xmlns:p14="http://schemas.microsoft.com/office/powerpoint/2010/main" val="54719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76A376C-DAC9-4F57-9685-207067DD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70" y="1747226"/>
            <a:ext cx="5713730" cy="1882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7063E0-C299-4A08-9C7B-44B44C4A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8" y="4339315"/>
            <a:ext cx="4889729" cy="2257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4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7AD6E-02EE-4C84-934D-BD2976B798BB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 THEY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A5435-0C37-4CCB-9033-D7C8045D48D3}"/>
              </a:ext>
            </a:extLst>
          </p:cNvPr>
          <p:cNvSpPr txBox="1"/>
          <p:nvPr/>
        </p:nvSpPr>
        <p:spPr>
          <a:xfrm>
            <a:off x="1066800" y="1443841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Lots of linear algebra…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46FD81-EE56-4BA4-8F9C-FD9D1902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14" y="2352695"/>
            <a:ext cx="451485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6E1141-719B-4DDF-B7D7-D91CC7B6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222" y="470582"/>
            <a:ext cx="565785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2A9069-2EEE-405A-A9C7-B66EEB709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497" y="3477996"/>
            <a:ext cx="6886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5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ABAC6-7386-41B4-AD1B-FA9A38742185}"/>
              </a:ext>
            </a:extLst>
          </p:cNvPr>
          <p:cNvSpPr txBox="1"/>
          <p:nvPr/>
        </p:nvSpPr>
        <p:spPr>
          <a:xfrm>
            <a:off x="382554" y="470582"/>
            <a:ext cx="460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 THEY WORK?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CBC83-647E-41FE-A568-132E7B38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89" y="470582"/>
            <a:ext cx="4495800" cy="2705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2E815-8AE7-4320-8FF2-8E3EC0025D79}"/>
              </a:ext>
            </a:extLst>
          </p:cNvPr>
          <p:cNvSpPr txBox="1"/>
          <p:nvPr/>
        </p:nvSpPr>
        <p:spPr>
          <a:xfrm>
            <a:off x="1066800" y="1443841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Initialize matrices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Feed Forward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Calculate error at output layer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Backpropagate error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Update weights with gradient of cost function</a:t>
            </a:r>
          </a:p>
        </p:txBody>
      </p:sp>
      <p:pic>
        <p:nvPicPr>
          <p:cNvPr id="1026" name="Picture 2" descr="Image result for backpropagate">
            <a:extLst>
              <a:ext uri="{FF2B5EF4-FFF2-40B4-BE49-F238E27FC236}">
                <a16:creationId xmlns:a16="http://schemas.microsoft.com/office/drawing/2014/main" id="{750550F4-A7C6-4306-8967-07573DF6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32" y="3429000"/>
            <a:ext cx="555171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6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4E6F5-18FF-4E2E-B668-8203305035A5}"/>
              </a:ext>
            </a:extLst>
          </p:cNvPr>
          <p:cNvSpPr txBox="1"/>
          <p:nvPr/>
        </p:nvSpPr>
        <p:spPr>
          <a:xfrm>
            <a:off x="2869163" y="1981200"/>
            <a:ext cx="6453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Original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0DFCB-7C0A-4F43-888C-5E1932C532F6}"/>
              </a:ext>
            </a:extLst>
          </p:cNvPr>
          <p:cNvSpPr txBox="1"/>
          <p:nvPr/>
        </p:nvSpPr>
        <p:spPr>
          <a:xfrm>
            <a:off x="2286000" y="3188845"/>
            <a:ext cx="7417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Gradient Descent Algorithm:</a:t>
            </a:r>
          </a:p>
          <a:p>
            <a:pPr algn="ctr"/>
            <a:r>
              <a:rPr lang="en-US" sz="3200" dirty="0"/>
              <a:t>Stochastic Gradient Descent</a:t>
            </a:r>
          </a:p>
          <a:p>
            <a:pPr algn="ctr"/>
            <a:r>
              <a:rPr lang="en-US" sz="3200" dirty="0"/>
              <a:t>(SGD)</a:t>
            </a:r>
          </a:p>
        </p:txBody>
      </p:sp>
    </p:spTree>
    <p:extLst>
      <p:ext uri="{BB962C8B-B14F-4D97-AF65-F5344CB8AC3E}">
        <p14:creationId xmlns:p14="http://schemas.microsoft.com/office/powerpoint/2010/main" val="180834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7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FAAA2-450A-4EBA-B55E-656B5868F9AC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DBA5F-7415-469F-A0BF-B55DA4C1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6733"/>
            <a:ext cx="2718711" cy="2039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18B4D7-26AD-45BE-8375-E50C51C34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64" y="96733"/>
            <a:ext cx="2718711" cy="2039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31B6C4-B87F-4EDC-9CE6-159E9CF2B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93" y="96733"/>
            <a:ext cx="2718711" cy="2039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E97A75-83EB-4AA0-B12D-3913F0B9F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68" y="2156934"/>
            <a:ext cx="2718711" cy="20390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7F0E71-C37F-49A8-AA0A-778D45790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744" y="2156935"/>
            <a:ext cx="2718711" cy="2039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A609FB-C9F0-445F-BE99-68FA2F495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728" y="2156936"/>
            <a:ext cx="2718711" cy="20390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C7B455-A546-434F-BA7E-79E3B01E3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59" y="4195967"/>
            <a:ext cx="2718711" cy="2039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8033D5-DEC0-4CEB-AACB-420DE69B7D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75" y="4190721"/>
            <a:ext cx="2718711" cy="2039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43F923-67A6-473B-A96D-035F0A378E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23" y="4182966"/>
            <a:ext cx="2718711" cy="20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8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B73C7-20EF-402A-9F1D-DD449B26C0CF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F127F-0BFA-4488-B322-C2432091F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4" y="1525555"/>
            <a:ext cx="4038599" cy="30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B86C1-CB6D-4BFB-9D63-B661DF108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524000"/>
            <a:ext cx="4038599" cy="3028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1C872-6DE2-4E7C-9455-10DF30477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45" y="1523999"/>
            <a:ext cx="4038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4B2E260-27A9-4E81-8AD9-349910537D8A}"/>
              </a:ext>
            </a:extLst>
          </p:cNvPr>
          <p:cNvGrpSpPr/>
          <p:nvPr/>
        </p:nvGrpSpPr>
        <p:grpSpPr>
          <a:xfrm>
            <a:off x="3429000" y="100464"/>
            <a:ext cx="8534400" cy="6235017"/>
            <a:chOff x="3200400" y="-321547"/>
            <a:chExt cx="8839200" cy="6635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3EBCC1-7473-41C4-A856-791C09512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-321547"/>
              <a:ext cx="2971800" cy="22288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716198-3ACE-4A31-8BDC-07B6CC318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-299856"/>
              <a:ext cx="2971800" cy="2228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ACBF90-A085-4F00-BDFF-3ED61774D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-293635"/>
              <a:ext cx="2971800" cy="2228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8EBAE3-CD40-44D1-9194-A641EA76E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842781"/>
              <a:ext cx="2971800" cy="22288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EED75C-C8C3-4839-811D-853033728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612" y="1862234"/>
              <a:ext cx="2971800" cy="2228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39555C-591B-4BB1-A4C1-AC3DD050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1856013"/>
              <a:ext cx="2971800" cy="22288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7B3B98-297D-429F-A8D6-9FA7F5DF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4073473"/>
              <a:ext cx="2971800" cy="22288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A1D372-0156-4256-84DB-C70CABA9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084863"/>
              <a:ext cx="2971800" cy="22288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DEDDEC8-5557-4A38-8B64-1C11886A7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4084863"/>
              <a:ext cx="2971800" cy="222885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ADDA2B-3A53-4C82-9FF7-C53D07090E0E}"/>
              </a:ext>
            </a:extLst>
          </p:cNvPr>
          <p:cNvSpPr/>
          <p:nvPr/>
        </p:nvSpPr>
        <p:spPr>
          <a:xfrm>
            <a:off x="0" y="6335484"/>
            <a:ext cx="12192000" cy="522516"/>
          </a:xfrm>
          <a:prstGeom prst="rect">
            <a:avLst/>
          </a:prstGeom>
          <a:solidFill>
            <a:srgbClr val="08C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896CA-8C67-4DE5-9FEC-0057A443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7979" y="6414178"/>
            <a:ext cx="996042" cy="365125"/>
          </a:xfrm>
        </p:spPr>
        <p:txBody>
          <a:bodyPr/>
          <a:lstStyle/>
          <a:p>
            <a:fld id="{85222E6B-A692-4F22-B829-6CDE6DAA2FC5}" type="slidenum">
              <a:rPr lang="en-US" sz="1400" b="1" smtClean="0">
                <a:solidFill>
                  <a:schemeClr val="bg1"/>
                </a:solidFill>
              </a:rPr>
              <a:t>9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5A65338-FFC5-4A25-B760-AEA785441EAC}"/>
              </a:ext>
            </a:extLst>
          </p:cNvPr>
          <p:cNvSpPr txBox="1">
            <a:spLocks/>
          </p:cNvSpPr>
          <p:nvPr/>
        </p:nvSpPr>
        <p:spPr>
          <a:xfrm>
            <a:off x="-13218" y="6414179"/>
            <a:ext cx="417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Design &amp; Analysis of Algorithms Spring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94634-37DA-4272-9FF1-98D39B17BA4E}"/>
              </a:ext>
            </a:extLst>
          </p:cNvPr>
          <p:cNvSpPr txBox="1"/>
          <p:nvPr/>
        </p:nvSpPr>
        <p:spPr>
          <a:xfrm>
            <a:off x="382554" y="470582"/>
            <a:ext cx="460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RESULTS:</a:t>
            </a:r>
          </a:p>
          <a:p>
            <a:r>
              <a:rPr lang="en-US" sz="28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5419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329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Christopher Greener</dc:creator>
  <cp:lastModifiedBy>Bryan Christopher Greener</cp:lastModifiedBy>
  <cp:revision>19</cp:revision>
  <dcterms:created xsi:type="dcterms:W3CDTF">2018-04-08T22:10:25Z</dcterms:created>
  <dcterms:modified xsi:type="dcterms:W3CDTF">2018-04-10T13:26:59Z</dcterms:modified>
</cp:coreProperties>
</file>