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69" r:id="rId4"/>
    <p:sldId id="279" r:id="rId5"/>
    <p:sldId id="280" r:id="rId6"/>
    <p:sldId id="281" r:id="rId7"/>
    <p:sldId id="282" r:id="rId8"/>
    <p:sldId id="283" r:id="rId9"/>
    <p:sldId id="284" r:id="rId10"/>
    <p:sldId id="271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2" r:id="rId22"/>
    <p:sldId id="295" r:id="rId23"/>
    <p:sldId id="296" r:id="rId24"/>
    <p:sldId id="301" r:id="rId25"/>
    <p:sldId id="273" r:id="rId26"/>
    <p:sldId id="297" r:id="rId27"/>
    <p:sldId id="299" r:id="rId28"/>
    <p:sldId id="300" r:id="rId29"/>
    <p:sldId id="302" r:id="rId30"/>
    <p:sldId id="303" r:id="rId31"/>
    <p:sldId id="304" r:id="rId32"/>
    <p:sldId id="305" r:id="rId33"/>
    <p:sldId id="274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275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8" r:id="rId57"/>
    <p:sldId id="329" r:id="rId58"/>
    <p:sldId id="330" r:id="rId59"/>
    <p:sldId id="331" r:id="rId60"/>
    <p:sldId id="332" r:id="rId61"/>
    <p:sldId id="327" r:id="rId62"/>
    <p:sldId id="333" r:id="rId63"/>
    <p:sldId id="334" r:id="rId64"/>
    <p:sldId id="335" r:id="rId65"/>
    <p:sldId id="336" r:id="rId66"/>
    <p:sldId id="277" r:id="rId6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The History and Anatomy of Search Engines" id="{21B38AA1-03D0-47E8-A210-63D88BA819E7}">
          <p14:sldIdLst>
            <p14:sldId id="269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Web Crawlers and Scrapers" id="{7C7B2839-F29E-484B-88A4-6A8676CA4251}">
          <p14:sldIdLst>
            <p14:sldId id="27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Indexing and Reverse Indexing" id="{E6C546AA-AAD4-6A47-A7A2-CC041AD8E6FD}">
          <p14:sldIdLst>
            <p14:sldId id="272"/>
            <p14:sldId id="295"/>
            <p14:sldId id="296"/>
            <p14:sldId id="301"/>
          </p14:sldIdLst>
        </p14:section>
        <p14:section name="PageRank and Result Order" id="{30B492BB-2E59-B74F-A392-EF1D6D031C62}">
          <p14:sldIdLst>
            <p14:sldId id="273"/>
            <p14:sldId id="297"/>
            <p14:sldId id="299"/>
            <p14:sldId id="300"/>
            <p14:sldId id="302"/>
            <p14:sldId id="303"/>
            <p14:sldId id="304"/>
            <p14:sldId id="305"/>
          </p14:sldIdLst>
        </p14:section>
        <p14:section name="White-Hat Search Engine Optimization" id="{8CBFDFBC-D560-C54D-864C-EDDA35B9BDB7}">
          <p14:sldIdLst>
            <p14:sldId id="27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Black-Hat Search Engine Optimization" id="{AAC40114-5FB6-A349-9382-4C72880B73C2}">
          <p14:sldIdLst>
            <p14:sldId id="275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27"/>
            <p14:sldId id="333"/>
            <p14:sldId id="334"/>
            <p14:sldId id="335"/>
            <p14:sldId id="336"/>
          </p14:sldIdLst>
        </p14:section>
        <p14:section name="What You’ve Learned" id="{D1453C29-32EE-E84B-8F2B-E90C5636CCB5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04" autoAdjust="0"/>
    <p:restoredTop sz="99598" autoAdjust="0"/>
  </p:normalViewPr>
  <p:slideViewPr>
    <p:cSldViewPr showGuides="1">
      <p:cViewPr varScale="1">
        <p:scale>
          <a:sx n="91" d="100"/>
          <a:sy n="91" d="100"/>
        </p:scale>
        <p:origin x="888" y="78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Search Engines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20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Web </a:t>
            </a:r>
            <a:r>
              <a:rPr lang="en-US" dirty="0" smtClean="0">
                <a:solidFill>
                  <a:srgbClr val="467082"/>
                </a:solidFill>
              </a:rPr>
              <a:t>Crawlers</a:t>
            </a:r>
            <a:r>
              <a:rPr lang="en-US" dirty="0" smtClean="0">
                <a:solidFill>
                  <a:srgbClr val="404040"/>
                </a:solidFill>
              </a:rPr>
              <a:t> and Scrapers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crawlers </a:t>
            </a:r>
            <a:r>
              <a:rPr lang="en-US" dirty="0"/>
              <a:t>refer to a class of software that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downloads pages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identifies the hyperlinks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dds links to </a:t>
            </a:r>
            <a:r>
              <a:rPr lang="en-US" dirty="0"/>
              <a:t>a database for future </a:t>
            </a:r>
            <a:r>
              <a:rPr lang="en-US" dirty="0" smtClean="0"/>
              <a:t>crawling</a:t>
            </a:r>
          </a:p>
          <a:p>
            <a:r>
              <a:rPr lang="en-US" dirty="0"/>
              <a:t>A crawler can be written to be autonomous, so that it populates its own list </a:t>
            </a:r>
            <a:r>
              <a:rPr lang="en-US" dirty="0" smtClean="0"/>
              <a:t>of fresh </a:t>
            </a:r>
            <a:r>
              <a:rPr lang="en-US" dirty="0"/>
              <a:t>URLs to crawl, but is normally distributed across many machines and </a:t>
            </a:r>
            <a:r>
              <a:rPr lang="en-US" dirty="0" smtClean="0"/>
              <a:t>controlled centrally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Spiders, robots, wanderers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Doesn’t do much by itself…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Shot 2014-02-17 at 3.0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8487"/>
            <a:ext cx="5562600" cy="3706508"/>
          </a:xfrm>
          <a:prstGeom prst="rect">
            <a:avLst/>
          </a:prstGeom>
        </p:spPr>
      </p:pic>
      <p:pic>
        <p:nvPicPr>
          <p:cNvPr id="9" name="Picture 8" descr="Screen Shot 2014-02-17 at 3.03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5562600" cy="14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Polite!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early days of web crawlers there was no protocol about how often </a:t>
            </a:r>
            <a:r>
              <a:rPr lang="en-US" dirty="0" smtClean="0"/>
              <a:t>to request </a:t>
            </a:r>
            <a:r>
              <a:rPr lang="en-US" dirty="0"/>
              <a:t>pages, or which pages to include, so some crawlers requested entire sites </a:t>
            </a:r>
            <a:r>
              <a:rPr lang="en-US" dirty="0" smtClean="0"/>
              <a:t>at once</a:t>
            </a:r>
            <a:r>
              <a:rPr lang="en-US" dirty="0"/>
              <a:t>, putting stress on the servers</a:t>
            </a:r>
            <a:r>
              <a:rPr lang="en-US" dirty="0" smtClean="0"/>
              <a:t>.</a:t>
            </a:r>
          </a:p>
          <a:p>
            <a:r>
              <a:rPr lang="en-US" dirty="0" err="1"/>
              <a:t>Martijn</a:t>
            </a:r>
            <a:r>
              <a:rPr lang="en-US" dirty="0"/>
              <a:t> </a:t>
            </a:r>
            <a:r>
              <a:rPr lang="en-US" dirty="0" err="1"/>
              <a:t>Koster</a:t>
            </a:r>
            <a:r>
              <a:rPr lang="en-US" dirty="0"/>
              <a:t>, the creator of ALIWEB</a:t>
            </a:r>
            <a:r>
              <a:rPr lang="en-US" dirty="0" smtClean="0"/>
              <a:t>, drafted </a:t>
            </a:r>
            <a:r>
              <a:rPr lang="en-US" dirty="0"/>
              <a:t>a set of guidelines enshrined as the </a:t>
            </a:r>
            <a:r>
              <a:rPr lang="en-US" b="1" dirty="0"/>
              <a:t>Robots Exclusion Standard </a:t>
            </a:r>
            <a:r>
              <a:rPr lang="en-US" dirty="0" smtClean="0"/>
              <a:t>that help </a:t>
            </a:r>
            <a:r>
              <a:rPr lang="en-US" dirty="0"/>
              <a:t>webmasters block certain pages from </a:t>
            </a:r>
            <a:r>
              <a:rPr lang="en-US" dirty="0" smtClean="0"/>
              <a:t>being crawled </a:t>
            </a:r>
            <a:r>
              <a:rPr lang="en-US" dirty="0"/>
              <a:t>and indexed</a:t>
            </a:r>
          </a:p>
        </p:txBody>
      </p:sp>
    </p:spTree>
    <p:extLst>
      <p:ext uri="{BB962C8B-B14F-4D97-AF65-F5344CB8AC3E}">
        <p14:creationId xmlns:p14="http://schemas.microsoft.com/office/powerpoint/2010/main" val="9423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Exclusion 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Polite!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Robots Exclusion Standard is implemented with plain text files </a:t>
            </a:r>
            <a:r>
              <a:rPr lang="en-US" dirty="0" smtClean="0"/>
              <a:t>named </a:t>
            </a:r>
            <a:r>
              <a:rPr lang="en-US" b="1" dirty="0" err="1" smtClean="0"/>
              <a:t>robots.txt</a:t>
            </a:r>
            <a:r>
              <a:rPr lang="en-US" b="1" dirty="0" smtClean="0"/>
              <a:t> </a:t>
            </a:r>
            <a:r>
              <a:rPr lang="en-US" dirty="0"/>
              <a:t>stored at the root of the domain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Robots.txt</a:t>
            </a:r>
            <a:r>
              <a:rPr lang="en-US" b="1" dirty="0"/>
              <a:t> </a:t>
            </a:r>
            <a:r>
              <a:rPr lang="en-US" dirty="0"/>
              <a:t>has two syntactic </a:t>
            </a:r>
            <a:r>
              <a:rPr lang="en-US" dirty="0" smtClean="0"/>
              <a:t>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</a:t>
            </a:r>
            <a:r>
              <a:rPr lang="en-US" dirty="0"/>
              <a:t>-agent we want to make a rule for (the special character * </a:t>
            </a:r>
            <a:r>
              <a:rPr lang="en-US" dirty="0" err="1" smtClean="0"/>
              <a:t>meansall</a:t>
            </a:r>
            <a:r>
              <a:rPr lang="en-US" dirty="0" smtClean="0"/>
              <a:t> </a:t>
            </a:r>
            <a:r>
              <a:rPr lang="en-US" dirty="0"/>
              <a:t>agents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Disallow directive per line to identify </a:t>
            </a:r>
            <a:r>
              <a:rPr lang="en-US" dirty="0" smtClean="0"/>
              <a:t>patterns</a:t>
            </a:r>
            <a:r>
              <a:rPr lang="en-US" dirty="0"/>
              <a:t>.</a:t>
            </a:r>
          </a:p>
          <a:p>
            <a:r>
              <a:rPr lang="en-US" dirty="0"/>
              <a:t>Regular expressions are not </a:t>
            </a:r>
            <a:r>
              <a:rPr lang="en-US" dirty="0" smtClean="0"/>
              <a:t>supported!!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Exclusion 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Robots.txt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Robots Exclusion Standard is not a layer of authentication or security.</a:t>
            </a:r>
          </a:p>
          <a:p>
            <a:r>
              <a:rPr lang="en-US" dirty="0" smtClean="0"/>
              <a:t>Some </a:t>
            </a:r>
            <a:r>
              <a:rPr lang="en-US" dirty="0"/>
              <a:t>malicious bots will not obey the directives and </a:t>
            </a:r>
            <a:r>
              <a:rPr lang="en-US" dirty="0" smtClean="0"/>
              <a:t>purposefully seek </a:t>
            </a:r>
            <a:r>
              <a:rPr lang="en-US" dirty="0"/>
              <a:t>out materials specifically disallowed in </a:t>
            </a:r>
            <a:r>
              <a:rPr lang="en-US" b="1" dirty="0" err="1"/>
              <a:t>robots.txt</a:t>
            </a:r>
            <a:r>
              <a:rPr lang="en-US" dirty="0"/>
              <a:t>.</a:t>
            </a:r>
          </a:p>
        </p:txBody>
      </p:sp>
      <p:pic>
        <p:nvPicPr>
          <p:cNvPr id="8" name="Picture 7" descr="Screen Shot 2014-02-17 at 3.0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6781800" cy="24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download the entire site at once!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outcome of the politeness principle are </a:t>
            </a:r>
            <a:r>
              <a:rPr lang="en-US" dirty="0" smtClean="0"/>
              <a:t>techniques </a:t>
            </a:r>
            <a:r>
              <a:rPr lang="en-US" dirty="0"/>
              <a:t>to </a:t>
            </a:r>
            <a:r>
              <a:rPr lang="en-US" dirty="0" smtClean="0"/>
              <a:t>prevent hammering </a:t>
            </a:r>
            <a:r>
              <a:rPr lang="en-US" dirty="0"/>
              <a:t>the same </a:t>
            </a:r>
            <a:r>
              <a:rPr lang="en-US" dirty="0" smtClean="0"/>
              <a:t>serve with </a:t>
            </a:r>
            <a:r>
              <a:rPr lang="en-US" dirty="0"/>
              <a:t>serial requests</a:t>
            </a:r>
            <a:r>
              <a:rPr lang="en-US" dirty="0" smtClean="0"/>
              <a:t>.</a:t>
            </a:r>
          </a:p>
          <a:p>
            <a:r>
              <a:rPr lang="en-US" b="1" dirty="0"/>
              <a:t>Prioritization </a:t>
            </a:r>
            <a:r>
              <a:rPr lang="en-US" dirty="0"/>
              <a:t>builds on this latter principle and goes further </a:t>
            </a:r>
            <a:r>
              <a:rPr lang="en-US" dirty="0" smtClean="0"/>
              <a:t>by ranking </a:t>
            </a:r>
            <a:r>
              <a:rPr lang="en-US" dirty="0"/>
              <a:t>the </a:t>
            </a:r>
            <a:r>
              <a:rPr lang="en-US" dirty="0" err="1"/>
              <a:t>uncrawled</a:t>
            </a:r>
            <a:r>
              <a:rPr lang="en-US" dirty="0"/>
              <a:t> URLs, using techniques like </a:t>
            </a:r>
            <a:r>
              <a:rPr lang="en-US" b="1" dirty="0" smtClean="0"/>
              <a:t>PageRank</a:t>
            </a:r>
          </a:p>
          <a:p>
            <a:r>
              <a:rPr lang="en-US" dirty="0" smtClean="0"/>
              <a:t>A combo of PageRank </a:t>
            </a:r>
            <a:r>
              <a:rPr lang="en-US" dirty="0"/>
              <a:t>and a timestamp of the last time a domain was </a:t>
            </a:r>
            <a:r>
              <a:rPr lang="en-US" dirty="0" smtClean="0"/>
              <a:t>accessed is the start of a prioritization 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“Readers” of my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Scrapers </a:t>
            </a:r>
            <a:r>
              <a:rPr lang="en-US" dirty="0"/>
              <a:t>are programs that identify certain pieces of information </a:t>
            </a:r>
            <a:r>
              <a:rPr lang="en-US" dirty="0" smtClean="0"/>
              <a:t>from the </a:t>
            </a:r>
            <a:r>
              <a:rPr lang="en-US" dirty="0"/>
              <a:t>web to be stored in </a:t>
            </a:r>
            <a:r>
              <a:rPr lang="en-US" dirty="0" smtClean="0"/>
              <a:t>databases.</a:t>
            </a:r>
          </a:p>
          <a:p>
            <a:r>
              <a:rPr lang="en-US" dirty="0" smtClean="0"/>
              <a:t>Sometimes combined with Crawlers. There are several classes of Scraper: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URL Scrapers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Email Scrapers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Word Scrapers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Media Scrapers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Scrapers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Links: The “threads of the web”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URL Scrapers </a:t>
            </a:r>
            <a:r>
              <a:rPr lang="en-US" dirty="0"/>
              <a:t>identify URLs inside of a page by seeking out all the &lt;a&gt; tags </a:t>
            </a:r>
            <a:r>
              <a:rPr lang="en-US" dirty="0" smtClean="0"/>
              <a:t>and extracting </a:t>
            </a:r>
            <a:r>
              <a:rPr lang="en-US" dirty="0"/>
              <a:t>the value of the </a:t>
            </a:r>
            <a:r>
              <a:rPr lang="en-US" dirty="0" err="1"/>
              <a:t>href</a:t>
            </a:r>
            <a:r>
              <a:rPr lang="en-US" dirty="0"/>
              <a:t> attribute. This can be done through string matching</a:t>
            </a:r>
            <a:r>
              <a:rPr lang="en-US" dirty="0" smtClean="0"/>
              <a:t>, seeking </a:t>
            </a:r>
            <a:r>
              <a:rPr lang="en-US" dirty="0"/>
              <a:t>the &lt;a&gt; tag, or more robustly by parsing the HTML page into a DOM tree</a:t>
            </a:r>
          </a:p>
        </p:txBody>
      </p:sp>
      <p:pic>
        <p:nvPicPr>
          <p:cNvPr id="5" name="Picture 4" descr="Screen Shot 2014-02-17 at 3.1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886200"/>
            <a:ext cx="779370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Scrapers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necessarily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Email scrapers </a:t>
            </a:r>
            <a:r>
              <a:rPr lang="en-US" dirty="0" smtClean="0"/>
              <a:t>harvest email accounts by seeking out </a:t>
            </a:r>
            <a:r>
              <a:rPr lang="en-US" b="1" dirty="0" smtClean="0"/>
              <a:t>mailto</a:t>
            </a:r>
            <a:r>
              <a:rPr lang="en-US" b="1" dirty="0"/>
              <a:t>: </a:t>
            </a:r>
            <a:r>
              <a:rPr lang="en-US" dirty="0"/>
              <a:t>in the </a:t>
            </a:r>
            <a:r>
              <a:rPr lang="en-US" dirty="0" err="1"/>
              <a:t>href</a:t>
            </a:r>
            <a:r>
              <a:rPr lang="en-US" dirty="0"/>
              <a:t> attribute of a link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slight modification of our URL Scraper is all that’s needed.</a:t>
            </a:r>
            <a:endParaRPr lang="en-US" dirty="0"/>
          </a:p>
        </p:txBody>
      </p:sp>
      <p:pic>
        <p:nvPicPr>
          <p:cNvPr id="6" name="Picture 5" descr="Screen Shot 2014-02-17 at 3.1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33800"/>
            <a:ext cx="694096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990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The </a:t>
            </a:r>
            <a:r>
              <a:rPr lang="en-US" sz="2200" dirty="0" smtClean="0">
                <a:solidFill>
                  <a:schemeClr val="accent5"/>
                </a:solidFill>
                <a:latin typeface="Rockwell Condensed" pitchFamily="18" charset="0"/>
              </a:rPr>
              <a:t>History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200" dirty="0" smtClean="0">
                <a:solidFill>
                  <a:srgbClr val="F3703A"/>
                </a:solidFill>
                <a:latin typeface="Rockwell Condensed" pitchFamily="18" charset="0"/>
              </a:rPr>
              <a:t>Anatomy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 of Search Engines</a:t>
            </a:r>
            <a:endParaRPr lang="en-US" sz="22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Web </a:t>
            </a:r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Crawlers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Scrapers</a:t>
            </a:r>
            <a:endParaRPr lang="en-US" sz="24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Indexing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Reverse Indexing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3886200"/>
            <a:ext cx="2743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3703A"/>
                </a:solidFill>
                <a:latin typeface="Rockwell Condensed" pitchFamily="18" charset="0"/>
              </a:rPr>
              <a:t>White-Hat 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Search Engine Optimization</a:t>
            </a:r>
            <a:endParaRPr lang="en-US" sz="22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PageRank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Result Order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3845004"/>
            <a:ext cx="2743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3703A"/>
                </a:solidFill>
                <a:latin typeface="Rockwell Condensed" pitchFamily="18" charset="0"/>
              </a:rPr>
              <a:t>Black Hat 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Search</a:t>
            </a:r>
          </a:p>
          <a:p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Engine Optimization</a:t>
            </a:r>
            <a:endParaRPr lang="en-US" sz="22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6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Scrapers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which allows us to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Word scraper </a:t>
            </a:r>
            <a:r>
              <a:rPr lang="en-US" dirty="0"/>
              <a:t>may want to parse out is all of the text within a </a:t>
            </a:r>
            <a:r>
              <a:rPr lang="en-US" dirty="0" smtClean="0"/>
              <a:t>web page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Words </a:t>
            </a:r>
            <a:r>
              <a:rPr lang="en-US" dirty="0"/>
              <a:t>are the most difficult </a:t>
            </a:r>
            <a:r>
              <a:rPr lang="en-US" dirty="0" smtClean="0"/>
              <a:t>content to </a:t>
            </a:r>
            <a:r>
              <a:rPr lang="en-US" dirty="0"/>
              <a:t>parse, since the tags they appear in reflect how important they are to the </a:t>
            </a:r>
            <a:r>
              <a:rPr lang="en-US" dirty="0" smtClean="0"/>
              <a:t>page overall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Words </a:t>
            </a:r>
            <a:r>
              <a:rPr lang="en-US" dirty="0"/>
              <a:t>in a large font are surely more important than small words at </a:t>
            </a:r>
            <a:r>
              <a:rPr lang="en-US" dirty="0" smtClean="0"/>
              <a:t>the bottom </a:t>
            </a:r>
            <a:r>
              <a:rPr lang="en-US" dirty="0"/>
              <a:t>of a page.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Words that </a:t>
            </a:r>
            <a:r>
              <a:rPr lang="en-US" dirty="0"/>
              <a:t>appear next to one another should be </a:t>
            </a:r>
            <a:r>
              <a:rPr lang="en-US" dirty="0" smtClean="0"/>
              <a:t>somehow linked </a:t>
            </a:r>
            <a:r>
              <a:rPr lang="en-US" dirty="0"/>
              <a:t>while words that are at opposite ends of a page or sentence are </a:t>
            </a:r>
            <a:r>
              <a:rPr lang="en-US" dirty="0" smtClean="0"/>
              <a:t>less related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9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Indexing</a:t>
            </a:r>
            <a:r>
              <a:rPr lang="en-US" dirty="0" smtClean="0">
                <a:solidFill>
                  <a:srgbClr val="404040"/>
                </a:solidFill>
              </a:rPr>
              <a:t> and Reverse Indexing</a:t>
            </a:r>
            <a:endParaRPr lang="en-US" dirty="0">
              <a:solidFill>
                <a:srgbClr val="46708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Indexing and Reverse Indexing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which makes trillion URL searches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</a:t>
            </a:r>
            <a:r>
              <a:rPr lang="en-US" dirty="0" smtClean="0"/>
              <a:t>indexing (as we saw in Chapter 11), </a:t>
            </a:r>
            <a:r>
              <a:rPr lang="en-US" dirty="0"/>
              <a:t>consider what a crawler and a scraper might </a:t>
            </a:r>
            <a:r>
              <a:rPr lang="en-US" dirty="0" smtClean="0"/>
              <a:t>identify from </a:t>
            </a:r>
            <a:r>
              <a:rPr lang="en-US" dirty="0"/>
              <a:t>a web page and how they might store 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4071520003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638800" cy="32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Indexing and Reverse Indexing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which makes trillion URL searches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/>
              <a:t>reverse index </a:t>
            </a:r>
            <a:r>
              <a:rPr lang="en-US" dirty="0" smtClean="0"/>
              <a:t>essentially indexes </a:t>
            </a:r>
            <a:r>
              <a:rPr lang="en-US" dirty="0"/>
              <a:t>the words, rather than the URLs.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mechanics of how this is done are </a:t>
            </a:r>
            <a:r>
              <a:rPr lang="en-US" dirty="0" smtClean="0"/>
              <a:t>not standardized</a:t>
            </a:r>
            <a:r>
              <a:rPr lang="en-US" dirty="0"/>
              <a:t>, but generally word tables are </a:t>
            </a:r>
            <a:r>
              <a:rPr lang="en-US" dirty="0" smtClean="0"/>
              <a:t>created (for every word found in pages) </a:t>
            </a:r>
            <a:r>
              <a:rPr lang="en-US" dirty="0"/>
              <a:t>so that each </a:t>
            </a:r>
            <a:r>
              <a:rPr lang="en-US" dirty="0" smtClean="0"/>
              <a:t>word can </a:t>
            </a:r>
            <a:r>
              <a:rPr lang="en-US" dirty="0"/>
              <a:t>be </a:t>
            </a:r>
            <a:r>
              <a:rPr lang="en-US" dirty="0" smtClean="0"/>
              <a:t>referenced by </a:t>
            </a:r>
            <a:r>
              <a:rPr lang="en-US" dirty="0"/>
              <a:t>a unique integer, and indexes </a:t>
            </a:r>
            <a:r>
              <a:rPr lang="en-US" dirty="0" smtClean="0"/>
              <a:t>of these references can </a:t>
            </a:r>
            <a:r>
              <a:rPr lang="en-US" dirty="0"/>
              <a:t>be </a:t>
            </a:r>
            <a:r>
              <a:rPr lang="en-US" dirty="0" smtClean="0"/>
              <a:t>built for faster searches.</a:t>
            </a:r>
          </a:p>
          <a:p>
            <a:r>
              <a:rPr lang="en-US" dirty="0"/>
              <a:t>Since there are tens of thousands of words, and each word might appear </a:t>
            </a:r>
            <a:r>
              <a:rPr lang="en-US" dirty="0" smtClean="0"/>
              <a:t>in millions </a:t>
            </a:r>
            <a:r>
              <a:rPr lang="en-US" dirty="0"/>
              <a:t>of web pages, the demands on these indexes far exceed what a single </a:t>
            </a:r>
            <a:r>
              <a:rPr lang="en-US" dirty="0" smtClean="0"/>
              <a:t>database server </a:t>
            </a:r>
            <a:r>
              <a:rPr lang="en-US" dirty="0"/>
              <a:t>can support.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Indexing and Reverse Indexing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which makes trillion URL searches possible</a:t>
            </a:r>
            <a:endParaRPr lang="en-US" dirty="0"/>
          </a:p>
        </p:txBody>
      </p:sp>
      <p:pic>
        <p:nvPicPr>
          <p:cNvPr id="6" name="Content Placeholder 5" descr="4071520004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81" b="-297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22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PageRank</a:t>
            </a:r>
            <a:r>
              <a:rPr lang="en-US" dirty="0" smtClean="0">
                <a:solidFill>
                  <a:srgbClr val="404040"/>
                </a:solidFill>
              </a:rPr>
              <a:t> and Result Order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858000" cy="4525963"/>
          </a:xfrm>
        </p:spPr>
        <p:txBody>
          <a:bodyPr>
            <a:normAutofit/>
          </a:bodyPr>
          <a:lstStyle/>
          <a:p>
            <a:r>
              <a:rPr lang="en-US" dirty="0"/>
              <a:t>PageRank is an algorithm, published by Google’s founders in </a:t>
            </a:r>
            <a:r>
              <a:rPr lang="en-US" dirty="0" smtClean="0"/>
              <a:t>1998.</a:t>
            </a:r>
          </a:p>
          <a:p>
            <a:r>
              <a:rPr lang="en-US" dirty="0"/>
              <a:t>According to the authors, PageRank </a:t>
            </a:r>
            <a:r>
              <a:rPr lang="en-US" dirty="0" smtClean="0"/>
              <a:t>is</a:t>
            </a:r>
          </a:p>
          <a:p>
            <a:pPr lvl="1"/>
            <a:r>
              <a:rPr lang="en-US" i="1" dirty="0" smtClean="0"/>
              <a:t>a </a:t>
            </a:r>
            <a:r>
              <a:rPr lang="en-US" i="1" dirty="0"/>
              <a:t>method for computing a ranking for every web page based on the graph </a:t>
            </a:r>
            <a:r>
              <a:rPr lang="en-US" i="1" dirty="0" smtClean="0"/>
              <a:t>of the </a:t>
            </a:r>
            <a:r>
              <a:rPr lang="en-US" i="1" dirty="0"/>
              <a:t>web</a:t>
            </a:r>
            <a:r>
              <a:rPr lang="en-US" i="1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graph of the web </a:t>
            </a:r>
            <a:r>
              <a:rPr lang="en-US" dirty="0"/>
              <a:t>being referred to looks at the hyperlinks between </a:t>
            </a:r>
            <a:r>
              <a:rPr lang="en-US" dirty="0" smtClean="0"/>
              <a:t>web pages</a:t>
            </a:r>
            <a:r>
              <a:rPr lang="en-US" dirty="0"/>
              <a:t>, and how that creates a </a:t>
            </a:r>
            <a:r>
              <a:rPr lang="en-US" i="1" dirty="0"/>
              <a:t>web </a:t>
            </a:r>
            <a:r>
              <a:rPr lang="en-US" dirty="0"/>
              <a:t>of pages with links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Sites with thousands of backlinks </a:t>
            </a:r>
            <a:r>
              <a:rPr lang="en-US" dirty="0" smtClean="0"/>
              <a:t>are </a:t>
            </a:r>
            <a:r>
              <a:rPr lang="en-US" dirty="0"/>
              <a:t>surely </a:t>
            </a:r>
            <a:r>
              <a:rPr lang="en-US" dirty="0" smtClean="0"/>
              <a:t>more important </a:t>
            </a:r>
            <a:r>
              <a:rPr lang="en-US" dirty="0"/>
              <a:t>than sites with only a handful of </a:t>
            </a:r>
            <a:r>
              <a:rPr lang="en-US" dirty="0" smtClean="0"/>
              <a:t>backlinks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Bringing order to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858000" cy="4525963"/>
          </a:xfrm>
        </p:spPr>
        <p:txBody>
          <a:bodyPr>
            <a:normAutofit/>
          </a:bodyPr>
          <a:lstStyle/>
          <a:p>
            <a:r>
              <a:rPr lang="en-US" dirty="0"/>
              <a:t>The simplified definition of a site n’s PageRank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/>
              <a:t>PR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is determined by </a:t>
            </a:r>
            <a:r>
              <a:rPr lang="en-US" dirty="0" smtClean="0"/>
              <a:t>collecting every </a:t>
            </a:r>
            <a:r>
              <a:rPr lang="en-US" dirty="0"/>
              <a:t>page </a:t>
            </a:r>
            <a:r>
              <a:rPr lang="en-US" i="1" dirty="0"/>
              <a:t>v </a:t>
            </a:r>
            <a:r>
              <a:rPr lang="en-US" dirty="0"/>
              <a:t>that links to </a:t>
            </a:r>
            <a:r>
              <a:rPr lang="en-US" i="1" dirty="0"/>
              <a:t>n </a:t>
            </a:r>
            <a:r>
              <a:rPr lang="en-US" dirty="0"/>
              <a:t>(</a:t>
            </a:r>
            <a:r>
              <a:rPr lang="en-US" i="1" dirty="0"/>
              <a:t>v </a:t>
            </a:r>
            <a:r>
              <a:rPr lang="en-US" i="1" dirty="0" err="1" smtClean="0"/>
              <a:t>ε</a:t>
            </a:r>
            <a:r>
              <a:rPr lang="en-US" i="1" dirty="0" smtClean="0"/>
              <a:t> B</a:t>
            </a:r>
            <a:r>
              <a:rPr lang="en-US" i="1" baseline="-25000" dirty="0" smtClean="0"/>
              <a:t>u</a:t>
            </a:r>
            <a:r>
              <a:rPr lang="en-US" dirty="0"/>
              <a:t>), and summing their </a:t>
            </a:r>
            <a:r>
              <a:rPr lang="en-US" dirty="0" err="1"/>
              <a:t>PageRanks</a:t>
            </a:r>
            <a:r>
              <a:rPr lang="en-US" dirty="0"/>
              <a:t> </a:t>
            </a:r>
            <a:r>
              <a:rPr lang="en-US" i="1" dirty="0"/>
              <a:t>PR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 smtClean="0"/>
              <a:t>) divided </a:t>
            </a:r>
            <a:r>
              <a:rPr lang="en-US" dirty="0"/>
              <a:t>by the number of links out (</a:t>
            </a:r>
            <a:r>
              <a:rPr lang="en-US" i="1" dirty="0" err="1"/>
              <a:t>N</a:t>
            </a:r>
            <a:r>
              <a:rPr lang="en-US" i="1" baseline="-25000" dirty="0" err="1"/>
              <a:t>v</a:t>
            </a:r>
            <a:r>
              <a:rPr lang="en-US" dirty="0"/>
              <a:t>).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What, there’s math?</a:t>
            </a:r>
            <a:endParaRPr lang="en-US" dirty="0"/>
          </a:p>
        </p:txBody>
      </p:sp>
      <p:pic>
        <p:nvPicPr>
          <p:cNvPr id="5" name="Picture 4" descr="Screen Shot 2014-02-17 at 3.23.09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4648200" cy="19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46237"/>
            <a:ext cx="4648200" cy="4525963"/>
          </a:xfrm>
        </p:spPr>
        <p:txBody>
          <a:bodyPr/>
          <a:lstStyle/>
          <a:p>
            <a:r>
              <a:rPr lang="en-US" dirty="0"/>
              <a:t>To begin, assign the default rank </a:t>
            </a:r>
            <a:r>
              <a:rPr lang="en-US" dirty="0" smtClean="0"/>
              <a:t>to all </a:t>
            </a:r>
            <a:r>
              <a:rPr lang="en-US" dirty="0"/>
              <a:t>pages:</a:t>
            </a:r>
          </a:p>
          <a:p>
            <a:r>
              <a:rPr lang="en-US" dirty="0"/>
              <a:t>PR(A)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dirty="0"/>
              <a:t>PR(B)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dirty="0"/>
              <a:t>PR(C)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dirty="0"/>
              <a:t>PR(D) </a:t>
            </a:r>
            <a:r>
              <a:rPr lang="en-US" b="1" dirty="0" smtClean="0"/>
              <a:t>= ¼</a:t>
            </a:r>
          </a:p>
        </p:txBody>
      </p:sp>
      <p:pic>
        <p:nvPicPr>
          <p:cNvPr id="7" name="Picture 6" descr="4071520005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05200"/>
            <a:ext cx="2818581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46237"/>
            <a:ext cx="4648200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updated </a:t>
            </a:r>
            <a:r>
              <a:rPr lang="en-US" dirty="0" smtClean="0"/>
              <a:t>PageRank for A.</a:t>
            </a:r>
            <a:endParaRPr lang="en-US" b="1" dirty="0" smtClean="0"/>
          </a:p>
        </p:txBody>
      </p:sp>
      <p:pic>
        <p:nvPicPr>
          <p:cNvPr id="7" name="Picture 6" descr="4071520005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56000"/>
            <a:ext cx="2818581" cy="2844800"/>
          </a:xfrm>
          <a:prstGeom prst="rect">
            <a:avLst/>
          </a:prstGeom>
        </p:spPr>
      </p:pic>
      <p:pic>
        <p:nvPicPr>
          <p:cNvPr id="3" name="Picture 2" descr="Screen Shot 2014-02-17 at 3.27.43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2895600" cy="1098537"/>
          </a:xfrm>
          <a:prstGeom prst="rect">
            <a:avLst/>
          </a:prstGeom>
        </p:spPr>
      </p:pic>
      <p:pic>
        <p:nvPicPr>
          <p:cNvPr id="5" name="Picture 4" descr="Screen Shot 2014-02-17 at 3.28.12 PM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4128050" cy="1066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248401" y="4114800"/>
            <a:ext cx="1142999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399" y="4419600"/>
            <a:ext cx="1" cy="114300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48401" y="4419600"/>
            <a:ext cx="1066799" cy="114300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7620000" y="3810000"/>
            <a:ext cx="381000" cy="381000"/>
          </a:xfrm>
          <a:prstGeom prst="donut">
            <a:avLst>
              <a:gd name="adj" fmla="val 7962"/>
            </a:avLst>
          </a:prstGeom>
          <a:solidFill>
            <a:srgbClr val="CE2933"/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543800" y="5791200"/>
            <a:ext cx="381000" cy="381000"/>
          </a:xfrm>
          <a:prstGeom prst="donut">
            <a:avLst>
              <a:gd name="adj" fmla="val 7962"/>
            </a:avLst>
          </a:prstGeom>
          <a:solidFill>
            <a:srgbClr val="CE2933"/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5638800" y="5791200"/>
            <a:ext cx="381000" cy="381000"/>
          </a:xfrm>
          <a:prstGeom prst="donut">
            <a:avLst>
              <a:gd name="adj" fmla="val 7962"/>
            </a:avLst>
          </a:prstGeom>
          <a:solidFill>
            <a:srgbClr val="CE2933"/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Screen Shot 2014-02-17 at 3.30.59 PM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48200"/>
            <a:ext cx="3733800" cy="9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History </a:t>
            </a:r>
            <a:r>
              <a:rPr lang="en-US" dirty="0" smtClean="0"/>
              <a:t>and Anatomy of Search Engines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</a:t>
            </a:r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46237"/>
            <a:ext cx="5638800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updated </a:t>
            </a:r>
            <a:r>
              <a:rPr lang="en-US" dirty="0" smtClean="0"/>
              <a:t>PageRank for  the others</a:t>
            </a:r>
            <a:endParaRPr lang="en-US" b="1" dirty="0" smtClean="0"/>
          </a:p>
        </p:txBody>
      </p:sp>
      <p:pic>
        <p:nvPicPr>
          <p:cNvPr id="7" name="Picture 6" descr="4071520005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56000"/>
            <a:ext cx="2818581" cy="2844800"/>
          </a:xfrm>
          <a:prstGeom prst="rect">
            <a:avLst/>
          </a:prstGeom>
        </p:spPr>
      </p:pic>
      <p:pic>
        <p:nvPicPr>
          <p:cNvPr id="8" name="Picture 7" descr="Screen Shot 2014-02-17 at 3.32.1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17970"/>
            <a:ext cx="4572000" cy="1094772"/>
          </a:xfrm>
          <a:prstGeom prst="rect">
            <a:avLst/>
          </a:prstGeom>
        </p:spPr>
      </p:pic>
      <p:pic>
        <p:nvPicPr>
          <p:cNvPr id="10" name="Picture 9" descr="Screen Shot 2014-02-17 at 3.32.10 PM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6713"/>
            <a:ext cx="3361765" cy="1125850"/>
          </a:xfrm>
          <a:prstGeom prst="rect">
            <a:avLst/>
          </a:prstGeom>
        </p:spPr>
      </p:pic>
      <p:pic>
        <p:nvPicPr>
          <p:cNvPr id="12" name="Picture 11" descr="Screen Shot 2014-02-17 at 3.31.58 PM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59772"/>
            <a:ext cx="4572000" cy="8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Visualized</a:t>
            </a:r>
            <a:endParaRPr lang="en-US" dirty="0"/>
          </a:p>
        </p:txBody>
      </p:sp>
      <p:pic>
        <p:nvPicPr>
          <p:cNvPr id="5" name="Content Placeholder 4" descr="4071520006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325" b="-64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ranking algorithms take much more into account than simple backlinks.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Search History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Geographic Location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Authorship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Freshness of the pages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Other inputs…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White-</a:t>
            </a:r>
            <a:r>
              <a:rPr lang="en-US" dirty="0">
                <a:solidFill>
                  <a:srgbClr val="467082"/>
                </a:solidFill>
              </a:rPr>
              <a:t>Hat </a:t>
            </a:r>
            <a:r>
              <a:rPr lang="en-US" dirty="0">
                <a:solidFill>
                  <a:srgbClr val="404040"/>
                </a:solidFill>
              </a:rPr>
              <a:t>Search Engine Optimization</a:t>
            </a:r>
            <a:endParaRPr lang="en-US" dirty="0">
              <a:solidFill>
                <a:srgbClr val="46708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5 </a:t>
            </a:r>
            <a:r>
              <a:rPr lang="en-US" dirty="0" smtClean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engine optimization </a:t>
            </a:r>
            <a:r>
              <a:rPr lang="en-US" dirty="0"/>
              <a:t>(SEO) is the process a webmaster undertakes to make </a:t>
            </a:r>
            <a:r>
              <a:rPr lang="en-US" dirty="0" smtClean="0"/>
              <a:t>a website </a:t>
            </a:r>
            <a:r>
              <a:rPr lang="en-US" dirty="0"/>
              <a:t>more appealing to search engines, and by doing so, increases its ranking </a:t>
            </a:r>
            <a:r>
              <a:rPr lang="en-US" dirty="0" smtClean="0"/>
              <a:t>in search </a:t>
            </a:r>
            <a:r>
              <a:rPr lang="en-US" dirty="0"/>
              <a:t>results for terms the webmaster is interested in targeting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For many businesses the optimization of their website is more important than </a:t>
            </a:r>
            <a:r>
              <a:rPr lang="en-US" dirty="0" smtClean="0"/>
              <a:t>the site </a:t>
            </a:r>
            <a:r>
              <a:rPr lang="en-US" dirty="0"/>
              <a:t>itself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Sites that appear high in a search engine’s rankings are more likely to </a:t>
            </a:r>
            <a:r>
              <a:rPr lang="en-US" dirty="0" smtClean="0"/>
              <a:t>attract new </a:t>
            </a:r>
            <a:r>
              <a:rPr lang="en-US" dirty="0"/>
              <a:t>potential customers, and therefore contribute to the core business of the site owner.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White-Hat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White-Hat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entire area of research into SEO has risen up and </a:t>
            </a:r>
            <a:r>
              <a:rPr lang="en-US" dirty="0" smtClean="0"/>
              <a:t>can </a:t>
            </a:r>
            <a:r>
              <a:rPr lang="en-US" dirty="0"/>
              <a:t>be broken down into two major categories: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W</a:t>
            </a:r>
            <a:r>
              <a:rPr lang="en-US" b="1" dirty="0" smtClean="0"/>
              <a:t>hite</a:t>
            </a:r>
            <a:r>
              <a:rPr lang="en-US" b="1" dirty="0"/>
              <a:t>-hat SEO </a:t>
            </a:r>
            <a:r>
              <a:rPr lang="en-US" dirty="0"/>
              <a:t>that </a:t>
            </a:r>
            <a:r>
              <a:rPr lang="en-US" dirty="0" smtClean="0"/>
              <a:t>tries to </a:t>
            </a:r>
            <a:r>
              <a:rPr lang="en-US" dirty="0"/>
              <a:t>honestly and ethically improve your site for search engines, and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lack</a:t>
            </a:r>
            <a:r>
              <a:rPr lang="en-US" b="1" dirty="0"/>
              <a:t>-hat </a:t>
            </a:r>
            <a:r>
              <a:rPr lang="en-US" b="1" dirty="0" smtClean="0"/>
              <a:t>SEO </a:t>
            </a:r>
            <a:r>
              <a:rPr lang="en-US" dirty="0" smtClean="0"/>
              <a:t>that </a:t>
            </a:r>
            <a:r>
              <a:rPr lang="en-US" dirty="0"/>
              <a:t>tries to game the results in your favor.</a:t>
            </a:r>
          </a:p>
        </p:txBody>
      </p:sp>
    </p:spTree>
    <p:extLst>
      <p:ext uri="{BB962C8B-B14F-4D97-AF65-F5344CB8AC3E}">
        <p14:creationId xmlns:p14="http://schemas.microsoft.com/office/powerpoint/2010/main" val="14799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&lt;title&gt; tag in the &lt;head&gt; portion of your page is the single most important </a:t>
            </a:r>
            <a:r>
              <a:rPr lang="en-US" dirty="0" smtClean="0"/>
              <a:t>tag to </a:t>
            </a:r>
            <a:r>
              <a:rPr lang="en-US" dirty="0"/>
              <a:t>optimize for search engines</a:t>
            </a:r>
            <a:r>
              <a:rPr lang="en-US" dirty="0" smtClean="0"/>
              <a:t>.</a:t>
            </a:r>
          </a:p>
          <a:p>
            <a:r>
              <a:rPr lang="en-US" dirty="0"/>
              <a:t>The content of the &lt;title&gt; tag is how your site </a:t>
            </a:r>
            <a:r>
              <a:rPr lang="en-US" dirty="0" smtClean="0"/>
              <a:t>is identified </a:t>
            </a:r>
            <a:r>
              <a:rPr lang="en-US" dirty="0"/>
              <a:t>in search engine results as </a:t>
            </a:r>
            <a:r>
              <a:rPr lang="en-US" dirty="0" smtClean="0"/>
              <a:t>shown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make it unique on each page of your site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Include enough </a:t>
            </a:r>
            <a:r>
              <a:rPr lang="en-US" dirty="0"/>
              <a:t>keywords to make it relevant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  <p:pic>
        <p:nvPicPr>
          <p:cNvPr id="5" name="Picture 4" descr="4071520008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33800"/>
            <a:ext cx="674468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search engines made significant use of meta tags, since indexing meta </a:t>
            </a:r>
            <a:r>
              <a:rPr lang="en-US" dirty="0" smtClean="0"/>
              <a:t>tags was </a:t>
            </a:r>
            <a:r>
              <a:rPr lang="en-US" dirty="0"/>
              <a:t>less data-intensive than trying to index entire pages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Description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K</a:t>
            </a:r>
            <a:r>
              <a:rPr lang="en-US" dirty="0" smtClean="0"/>
              <a:t>eywords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Robots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http-</a:t>
            </a:r>
            <a:r>
              <a:rPr lang="en-US" dirty="0" err="1" smtClean="0"/>
              <a:t>equiv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description</a:t>
            </a:r>
            <a:r>
              <a:rPr lang="en-US" dirty="0" smtClean="0"/>
              <a:t> meta tag contains </a:t>
            </a:r>
            <a:r>
              <a:rPr lang="en-US" dirty="0"/>
              <a:t>a human-readable summary of your site.</a:t>
            </a:r>
            <a:endParaRPr lang="en-US" dirty="0" smtClean="0"/>
          </a:p>
          <a:p>
            <a:r>
              <a:rPr lang="en-US" b="1" dirty="0"/>
              <a:t>&lt;</a:t>
            </a:r>
            <a:r>
              <a:rPr lang="en-US" b="1" dirty="0">
                <a:solidFill>
                  <a:srgbClr val="CE2933"/>
                </a:solidFill>
              </a:rPr>
              <a:t>meta</a:t>
            </a:r>
            <a:r>
              <a:rPr lang="en-US" b="1" dirty="0"/>
              <a:t> </a:t>
            </a:r>
            <a:r>
              <a:rPr lang="en-US" b="1" dirty="0">
                <a:solidFill>
                  <a:srgbClr val="CE2933"/>
                </a:solidFill>
              </a:rPr>
              <a:t>name</a:t>
            </a:r>
            <a:r>
              <a:rPr lang="en-US" b="1" dirty="0"/>
              <a:t>="</a:t>
            </a:r>
            <a:r>
              <a:rPr lang="en-US" b="1" dirty="0">
                <a:solidFill>
                  <a:schemeClr val="accent2"/>
                </a:solidFill>
              </a:rPr>
              <a:t>description</a:t>
            </a:r>
            <a:r>
              <a:rPr lang="en-US" b="1" dirty="0"/>
              <a:t>" content="The companion site for </a:t>
            </a:r>
            <a:r>
              <a:rPr lang="en-US" b="1" dirty="0" smtClean="0"/>
              <a:t>the upcoming </a:t>
            </a:r>
            <a:r>
              <a:rPr lang="en-US" b="1" dirty="0"/>
              <a:t>textbook Fundamentals of Web Development from </a:t>
            </a:r>
            <a:r>
              <a:rPr lang="en-US" b="1" dirty="0" smtClean="0"/>
              <a:t>Pearson. Fundamental </a:t>
            </a:r>
            <a:r>
              <a:rPr lang="en-US" b="1" dirty="0"/>
              <a:t>topics like HTML, CSS, JavaScript and" /</a:t>
            </a:r>
            <a:r>
              <a:rPr lang="en-US" b="1" dirty="0" smtClean="0"/>
              <a:t>&gt;</a:t>
            </a:r>
          </a:p>
          <a:p>
            <a:r>
              <a:rPr lang="en-US" dirty="0"/>
              <a:t>The </a:t>
            </a:r>
            <a:r>
              <a:rPr lang="en-US" b="1" dirty="0"/>
              <a:t>keywords</a:t>
            </a:r>
            <a:r>
              <a:rPr lang="en-US" dirty="0"/>
              <a:t> meta </a:t>
            </a:r>
            <a:r>
              <a:rPr lang="en-US" dirty="0" smtClean="0"/>
              <a:t>tag allows </a:t>
            </a:r>
            <a:r>
              <a:rPr lang="en-US" dirty="0"/>
              <a:t>a site to summarize its own </a:t>
            </a:r>
            <a:r>
              <a:rPr lang="en-US" dirty="0" smtClean="0"/>
              <a:t>keywords (normally ignored nowadays)</a:t>
            </a:r>
          </a:p>
          <a:p>
            <a:r>
              <a:rPr lang="en-US" b="1" dirty="0"/>
              <a:t>&lt;</a:t>
            </a:r>
            <a:r>
              <a:rPr lang="en-US" b="1" dirty="0">
                <a:solidFill>
                  <a:srgbClr val="CE2933"/>
                </a:solidFill>
              </a:rPr>
              <a:t>meta</a:t>
            </a:r>
            <a:r>
              <a:rPr lang="en-US" b="1" dirty="0"/>
              <a:t> </a:t>
            </a:r>
            <a:r>
              <a:rPr lang="en-US" b="1" dirty="0">
                <a:solidFill>
                  <a:srgbClr val="CE2933"/>
                </a:solidFill>
              </a:rPr>
              <a:t>name</a:t>
            </a:r>
            <a:r>
              <a:rPr lang="en-US" b="1" dirty="0" smtClean="0"/>
              <a:t>=”</a:t>
            </a:r>
            <a:r>
              <a:rPr lang="en-US" b="1" dirty="0" smtClean="0">
                <a:solidFill>
                  <a:schemeClr val="accent2"/>
                </a:solidFill>
              </a:rPr>
              <a:t>keywords</a:t>
            </a:r>
            <a:r>
              <a:rPr lang="en-US" b="1" dirty="0" smtClean="0"/>
              <a:t>" </a:t>
            </a:r>
            <a:r>
              <a:rPr lang="en-US" b="1" dirty="0"/>
              <a:t>content</a:t>
            </a:r>
            <a:r>
              <a:rPr lang="en-US" b="1" dirty="0" smtClean="0"/>
              <a:t>=”Web Development, HTML5, CSS, JavaScript, PHP, MySQL, LAMP, Security, Search Engines, … " </a:t>
            </a:r>
            <a:r>
              <a:rPr lang="en-US" b="1" dirty="0"/>
              <a:t>/&gt;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en-US" dirty="0" err="1" smtClean="0"/>
              <a:t>Equiv</a:t>
            </a:r>
            <a:r>
              <a:rPr lang="en-US" dirty="0" smtClean="0"/>
              <a:t> Meta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Tags that use the http-</a:t>
            </a:r>
            <a:r>
              <a:rPr lang="en-US" dirty="0" err="1"/>
              <a:t>equiv</a:t>
            </a:r>
            <a:r>
              <a:rPr lang="en-US" dirty="0"/>
              <a:t> attribute can perform HTTP-like operations like </a:t>
            </a:r>
            <a:r>
              <a:rPr lang="en-US" dirty="0" smtClean="0"/>
              <a:t>redirects and </a:t>
            </a:r>
            <a:r>
              <a:rPr lang="en-US" dirty="0"/>
              <a:t>set headers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indicate </a:t>
            </a:r>
            <a:r>
              <a:rPr lang="en-US" dirty="0"/>
              <a:t>that </a:t>
            </a:r>
            <a:r>
              <a:rPr lang="en-US" dirty="0" smtClean="0"/>
              <a:t>a page </a:t>
            </a:r>
            <a:r>
              <a:rPr lang="en-US" dirty="0"/>
              <a:t>should not be </a:t>
            </a:r>
            <a:r>
              <a:rPr lang="en-US" dirty="0" smtClean="0"/>
              <a:t>cached:</a:t>
            </a:r>
            <a:endParaRPr lang="en-US" dirty="0"/>
          </a:p>
          <a:p>
            <a:r>
              <a:rPr lang="en-US" dirty="0"/>
              <a:t>&lt;meta </a:t>
            </a:r>
            <a:r>
              <a:rPr lang="en-US" b="1" dirty="0">
                <a:solidFill>
                  <a:srgbClr val="CE2933"/>
                </a:solidFill>
              </a:rPr>
              <a:t>http-</a:t>
            </a:r>
            <a:r>
              <a:rPr lang="en-US" b="1" dirty="0" err="1">
                <a:solidFill>
                  <a:srgbClr val="CE2933"/>
                </a:solidFill>
              </a:rPr>
              <a:t>equiv</a:t>
            </a:r>
            <a:r>
              <a:rPr lang="en-US" dirty="0"/>
              <a:t>="</a:t>
            </a:r>
            <a:r>
              <a:rPr lang="en-US" b="1" dirty="0">
                <a:solidFill>
                  <a:srgbClr val="CE2933"/>
                </a:solidFill>
              </a:rPr>
              <a:t>cache-control</a:t>
            </a:r>
            <a:r>
              <a:rPr lang="en-US" dirty="0"/>
              <a:t>" </a:t>
            </a:r>
            <a:r>
              <a:rPr lang="en-US" b="1" dirty="0">
                <a:solidFill>
                  <a:srgbClr val="CE2933"/>
                </a:solidFill>
              </a:rPr>
              <a:t>content</a:t>
            </a:r>
            <a:r>
              <a:rPr lang="en-US" dirty="0"/>
              <a:t>="</a:t>
            </a:r>
            <a:r>
              <a:rPr lang="en-US" b="1" dirty="0">
                <a:solidFill>
                  <a:srgbClr val="CE2933"/>
                </a:solidFill>
              </a:rPr>
              <a:t>NO-CACHE</a:t>
            </a:r>
            <a:r>
              <a:rPr lang="en-US" dirty="0"/>
              <a:t>"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To redirect </a:t>
            </a:r>
            <a:r>
              <a:rPr lang="en-US" dirty="0"/>
              <a:t>to </a:t>
            </a:r>
            <a:r>
              <a:rPr lang="en-US" b="1" dirty="0"/>
              <a:t>http://</a:t>
            </a:r>
            <a:r>
              <a:rPr lang="en-US" b="1" dirty="0" err="1"/>
              <a:t>funwebdev.com</a:t>
            </a:r>
            <a:r>
              <a:rPr lang="en-US" b="1" dirty="0"/>
              <a:t>/</a:t>
            </a:r>
            <a:r>
              <a:rPr lang="en-US" b="1" dirty="0" err="1"/>
              <a:t>destination.html</a:t>
            </a:r>
            <a:r>
              <a:rPr lang="en-US" b="1" dirty="0"/>
              <a:t> </a:t>
            </a:r>
            <a:r>
              <a:rPr lang="en-US" dirty="0"/>
              <a:t>after five seconds.</a:t>
            </a:r>
          </a:p>
          <a:p>
            <a:r>
              <a:rPr lang="en-US" sz="1400" dirty="0"/>
              <a:t>&lt;meta </a:t>
            </a:r>
            <a:r>
              <a:rPr lang="en-US" sz="1400" b="1" dirty="0">
                <a:solidFill>
                  <a:srgbClr val="CE2933"/>
                </a:solidFill>
              </a:rPr>
              <a:t>http-</a:t>
            </a:r>
            <a:r>
              <a:rPr lang="en-US" sz="1400" b="1" dirty="0" err="1">
                <a:solidFill>
                  <a:srgbClr val="CE2933"/>
                </a:solidFill>
              </a:rPr>
              <a:t>equiv</a:t>
            </a:r>
            <a:r>
              <a:rPr lang="en-US" sz="1400" dirty="0"/>
              <a:t>="</a:t>
            </a:r>
            <a:r>
              <a:rPr lang="en-US" sz="1400" b="1" dirty="0">
                <a:solidFill>
                  <a:srgbClr val="CE2933"/>
                </a:solidFill>
              </a:rPr>
              <a:t>refresh</a:t>
            </a:r>
            <a:r>
              <a:rPr lang="en-US" sz="1400" dirty="0"/>
              <a:t>" </a:t>
            </a:r>
            <a:r>
              <a:rPr lang="en-US" sz="1400" b="1" dirty="0">
                <a:solidFill>
                  <a:srgbClr val="CE2933"/>
                </a:solidFill>
              </a:rPr>
              <a:t>content</a:t>
            </a:r>
            <a:r>
              <a:rPr lang="en-US" sz="1400" dirty="0"/>
              <a:t>=" </a:t>
            </a:r>
            <a:r>
              <a:rPr lang="en-US" sz="1400" b="1" dirty="0">
                <a:solidFill>
                  <a:srgbClr val="CE2933"/>
                </a:solidFill>
              </a:rPr>
              <a:t>5</a:t>
            </a:r>
            <a:r>
              <a:rPr lang="en-US" sz="1400" dirty="0"/>
              <a:t>;URL=</a:t>
            </a:r>
            <a:r>
              <a:rPr lang="en-US" sz="1400" b="1" dirty="0">
                <a:solidFill>
                  <a:srgbClr val="CE2933"/>
                </a:solidFill>
              </a:rPr>
              <a:t>http://</a:t>
            </a:r>
            <a:r>
              <a:rPr lang="en-US" sz="1400" b="1" dirty="0" err="1">
                <a:solidFill>
                  <a:srgbClr val="CE2933"/>
                </a:solidFill>
              </a:rPr>
              <a:t>funwebdev.com</a:t>
            </a:r>
            <a:r>
              <a:rPr lang="en-US" sz="1400" b="1" dirty="0" smtClean="0">
                <a:solidFill>
                  <a:srgbClr val="CE2933"/>
                </a:solidFill>
              </a:rPr>
              <a:t>/</a:t>
            </a:r>
            <a:r>
              <a:rPr lang="en-US" sz="1400" b="1" dirty="0" err="1" smtClean="0">
                <a:solidFill>
                  <a:srgbClr val="CE2933"/>
                </a:solidFill>
              </a:rPr>
              <a:t>destination.html</a:t>
            </a:r>
            <a:r>
              <a:rPr lang="en-US" sz="1400" dirty="0"/>
              <a:t>"&gt;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impact of search engines is so pronounced </a:t>
            </a:r>
            <a:r>
              <a:rPr lang="en-US" dirty="0" smtClean="0"/>
              <a:t>that </a:t>
            </a:r>
            <a:r>
              <a:rPr lang="en-US" i="1" dirty="0" smtClean="0"/>
              <a:t>The </a:t>
            </a:r>
            <a:r>
              <a:rPr lang="en-US" i="1" dirty="0"/>
              <a:t>Oxford English Dictionary </a:t>
            </a:r>
            <a:r>
              <a:rPr lang="en-US" dirty="0"/>
              <a:t>now defines the verb </a:t>
            </a:r>
            <a:r>
              <a:rPr lang="en-US" b="1" dirty="0" err="1"/>
              <a:t>google</a:t>
            </a:r>
            <a:r>
              <a:rPr lang="en-US" b="1" dirty="0"/>
              <a:t> </a:t>
            </a:r>
            <a:r>
              <a:rPr lang="en-US" dirty="0"/>
              <a:t>as</a:t>
            </a:r>
          </a:p>
          <a:p>
            <a:pPr lvl="1"/>
            <a:r>
              <a:rPr lang="en-US" i="1" dirty="0"/>
              <a:t>Search for information about (someone or something) on the Internet </a:t>
            </a:r>
            <a:r>
              <a:rPr lang="en-US" i="1" dirty="0" smtClean="0"/>
              <a:t>using the </a:t>
            </a:r>
            <a:r>
              <a:rPr lang="en-US" i="1" dirty="0"/>
              <a:t>search engine Google</a:t>
            </a:r>
            <a:r>
              <a:rPr lang="en-US" dirty="0" smtClean="0"/>
              <a:t>.</a:t>
            </a:r>
          </a:p>
          <a:p>
            <a:r>
              <a:rPr lang="en-US" dirty="0"/>
              <a:t>This shift in the way we retrieve, perceive, and absorb information is of </a:t>
            </a:r>
            <a:r>
              <a:rPr lang="en-US" dirty="0" smtClean="0"/>
              <a:t>special importance </a:t>
            </a:r>
            <a:r>
              <a:rPr lang="en-US" dirty="0"/>
              <a:t>to the web developer since search engines are the medium </a:t>
            </a:r>
            <a:r>
              <a:rPr lang="en-US" dirty="0" smtClean="0"/>
              <a:t>through which </a:t>
            </a:r>
            <a:r>
              <a:rPr lang="en-US" dirty="0"/>
              <a:t>most users will find our websites.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now a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Meta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We can control some behavior of search engines through meta tags with the </a:t>
            </a:r>
            <a:r>
              <a:rPr lang="en-US" dirty="0" smtClean="0"/>
              <a:t>name attribute </a:t>
            </a:r>
            <a:r>
              <a:rPr lang="en-US" dirty="0"/>
              <a:t>set to </a:t>
            </a:r>
            <a:r>
              <a:rPr lang="en-US" dirty="0" smtClean="0"/>
              <a:t>robots. </a:t>
            </a:r>
            <a:r>
              <a:rPr lang="en-US" dirty="0"/>
              <a:t>The content for such tags are a comma-separated list </a:t>
            </a:r>
            <a:r>
              <a:rPr lang="en-US" dirty="0" smtClean="0"/>
              <a:t>of INDEX</a:t>
            </a:r>
            <a:r>
              <a:rPr lang="en-US" dirty="0"/>
              <a:t>, NOINDEX, FOLLOW, NOFOLLOW</a:t>
            </a:r>
            <a:endParaRPr lang="en-US" dirty="0" smtClean="0"/>
          </a:p>
          <a:p>
            <a:r>
              <a:rPr lang="en-US" dirty="0" smtClean="0"/>
              <a:t>To include </a:t>
            </a:r>
            <a:r>
              <a:rPr lang="en-US" dirty="0"/>
              <a:t>a description and tell robots to index the site, but not to count any </a:t>
            </a:r>
            <a:r>
              <a:rPr lang="en-US" dirty="0" smtClean="0"/>
              <a:t>outbound links </a:t>
            </a:r>
            <a:r>
              <a:rPr lang="en-US" dirty="0"/>
              <a:t>toward PageRank </a:t>
            </a:r>
            <a:r>
              <a:rPr lang="en-US" dirty="0" smtClean="0"/>
              <a:t>algorithms: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  <p:pic>
        <p:nvPicPr>
          <p:cNvPr id="5" name="Picture 4" descr="Screen Shot 2014-02-17 at 3.4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50894"/>
            <a:ext cx="6248400" cy="10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Search engines must </a:t>
            </a:r>
            <a:r>
              <a:rPr lang="en-US" dirty="0" smtClean="0"/>
              <a:t>by definition </a:t>
            </a:r>
            <a:r>
              <a:rPr lang="en-US" dirty="0"/>
              <a:t>download and save URLs since they identify the link to the resource</a:t>
            </a:r>
            <a:r>
              <a:rPr lang="en-US" dirty="0" smtClean="0"/>
              <a:t>.</a:t>
            </a:r>
          </a:p>
          <a:p>
            <a:r>
              <a:rPr lang="en-US" b="1" dirty="0"/>
              <a:t>Bad SEO URLs</a:t>
            </a:r>
          </a:p>
          <a:p>
            <a:r>
              <a:rPr lang="en-US" dirty="0" smtClean="0"/>
              <a:t>work </a:t>
            </a:r>
            <a:r>
              <a:rPr lang="en-US" dirty="0"/>
              <a:t>just fine for programs but </a:t>
            </a:r>
            <a:r>
              <a:rPr lang="en-US" dirty="0" smtClean="0"/>
              <a:t>cannot be </a:t>
            </a:r>
            <a:r>
              <a:rPr lang="en-US" dirty="0"/>
              <a:t>read by </a:t>
            </a:r>
            <a:r>
              <a:rPr lang="en-US" dirty="0" smtClean="0"/>
              <a:t>humans.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products/</a:t>
            </a:r>
            <a:r>
              <a:rPr lang="en-US" b="1" dirty="0" err="1">
                <a:solidFill>
                  <a:srgbClr val="CE2933"/>
                </a:solidFill>
              </a:rPr>
              <a:t>index.php?productID</a:t>
            </a:r>
            <a:r>
              <a:rPr lang="en-US" b="1" dirty="0">
                <a:solidFill>
                  <a:srgbClr val="CE2933"/>
                </a:solidFill>
              </a:rPr>
              <a:t>=</a:t>
            </a:r>
            <a:r>
              <a:rPr lang="en-US" b="1" dirty="0" smtClean="0">
                <a:solidFill>
                  <a:srgbClr val="CE2933"/>
                </a:solidFill>
              </a:rPr>
              <a:t>71829</a:t>
            </a:r>
          </a:p>
          <a:p>
            <a:r>
              <a:rPr lang="en-US" dirty="0" smtClean="0"/>
              <a:t>This can be improved by adding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descriptive path components and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descriptive file names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If product 71829 is an air filter, for example, then a URL that </a:t>
            </a:r>
            <a:r>
              <a:rPr lang="en-US" dirty="0" smtClean="0"/>
              <a:t>would help </a:t>
            </a:r>
            <a:r>
              <a:rPr lang="en-US" dirty="0"/>
              <a:t>us identify that this is a product in a category would be</a:t>
            </a:r>
          </a:p>
          <a:p>
            <a:pPr lvl="1"/>
            <a:r>
              <a:rPr lang="en-US" dirty="0"/>
              <a:t>/products/</a:t>
            </a:r>
            <a:r>
              <a:rPr lang="en-US" b="1" dirty="0" err="1">
                <a:solidFill>
                  <a:srgbClr val="CE2933"/>
                </a:solidFill>
              </a:rPr>
              <a:t>AirFilters</a:t>
            </a:r>
            <a:r>
              <a:rPr lang="en-US" dirty="0"/>
              <a:t>/</a:t>
            </a:r>
            <a:r>
              <a:rPr lang="en-US" dirty="0" err="1"/>
              <a:t>index.php?productID</a:t>
            </a:r>
            <a:r>
              <a:rPr lang="en-US" dirty="0"/>
              <a:t>=</a:t>
            </a:r>
            <a:r>
              <a:rPr lang="en-US" dirty="0" smtClean="0"/>
              <a:t>71829</a:t>
            </a:r>
          </a:p>
          <a:p>
            <a:r>
              <a:rPr lang="en-US" dirty="0"/>
              <a:t>A step further would be to add the name of the filter in the URL in place of </a:t>
            </a:r>
            <a:r>
              <a:rPr lang="en-US" dirty="0" smtClean="0"/>
              <a:t>the product’s </a:t>
            </a:r>
            <a:r>
              <a:rPr lang="en-US" dirty="0"/>
              <a:t>internal 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products/</a:t>
            </a:r>
            <a:r>
              <a:rPr lang="en-US" dirty="0" err="1"/>
              <a:t>AirFilters</a:t>
            </a:r>
            <a:r>
              <a:rPr lang="en-US" dirty="0"/>
              <a:t>/</a:t>
            </a:r>
            <a:r>
              <a:rPr lang="en-US" b="1" dirty="0">
                <a:solidFill>
                  <a:schemeClr val="accent2"/>
                </a:solidFill>
              </a:rPr>
              <a:t>BudgetBrandX100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Vs</a:t>
            </a:r>
            <a:r>
              <a:rPr lang="en-US" dirty="0" smtClean="0"/>
              <a:t> the original</a:t>
            </a:r>
          </a:p>
          <a:p>
            <a:pPr lvl="1"/>
            <a:r>
              <a:rPr lang="en-US" dirty="0"/>
              <a:t>/products/</a:t>
            </a:r>
            <a:r>
              <a:rPr lang="en-US" b="1" dirty="0" err="1">
                <a:solidFill>
                  <a:srgbClr val="CE2933"/>
                </a:solidFill>
              </a:rPr>
              <a:t>index.php?productID</a:t>
            </a:r>
            <a:r>
              <a:rPr lang="en-US" b="1" dirty="0">
                <a:solidFill>
                  <a:srgbClr val="CE2933"/>
                </a:solidFill>
              </a:rPr>
              <a:t>=71829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Sites that </a:t>
            </a:r>
            <a:r>
              <a:rPr lang="en-US" dirty="0"/>
              <a:t>rely heavily on JavaScript or Flash for </a:t>
            </a:r>
            <a:r>
              <a:rPr lang="en-US" dirty="0" smtClean="0"/>
              <a:t>their content </a:t>
            </a:r>
            <a:r>
              <a:rPr lang="en-US" dirty="0"/>
              <a:t>and navigation will suffer from poor </a:t>
            </a:r>
            <a:r>
              <a:rPr lang="en-US" dirty="0" smtClean="0"/>
              <a:t>indexing.</a:t>
            </a:r>
          </a:p>
          <a:p>
            <a:r>
              <a:rPr lang="en-US" dirty="0" smtClean="0"/>
              <a:t>If </a:t>
            </a:r>
            <a:r>
              <a:rPr lang="en-US" dirty="0"/>
              <a:t>your site includes a hierarchical menu, you should nest it inside of &lt;</a:t>
            </a:r>
            <a:r>
              <a:rPr lang="en-US" dirty="0" err="1"/>
              <a:t>nav</a:t>
            </a:r>
            <a:r>
              <a:rPr lang="en-US" dirty="0"/>
              <a:t>&gt; </a:t>
            </a:r>
            <a:r>
              <a:rPr lang="en-US" dirty="0" smtClean="0"/>
              <a:t>tags to </a:t>
            </a:r>
            <a:r>
              <a:rPr lang="en-US" dirty="0"/>
              <a:t>demonstrate semantically that these links exist to navigate your site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Links </a:t>
            </a:r>
            <a:r>
              <a:rPr lang="en-US" dirty="0"/>
              <a:t>in a </a:t>
            </a:r>
            <a:r>
              <a:rPr lang="en-US" dirty="0" smtClean="0"/>
              <a:t>website can </a:t>
            </a:r>
            <a:r>
              <a:rPr lang="en-US" dirty="0"/>
              <a:t>be categorized as: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navigation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recurring</a:t>
            </a:r>
            <a:r>
              <a:rPr lang="en-US" dirty="0"/>
              <a:t>, and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 </a:t>
            </a:r>
            <a:r>
              <a:rPr lang="en-US" dirty="0"/>
              <a:t>hoc.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A formal framework that captures website structure is known as a </a:t>
            </a:r>
            <a:r>
              <a:rPr lang="en-US" b="1" dirty="0"/>
              <a:t>sitemap</a:t>
            </a:r>
            <a:r>
              <a:rPr lang="en-US" dirty="0"/>
              <a:t>. </a:t>
            </a:r>
            <a:r>
              <a:rPr lang="en-US" dirty="0" smtClean="0"/>
              <a:t>Using </a:t>
            </a:r>
            <a:r>
              <a:rPr lang="en-US" dirty="0"/>
              <a:t>XML, sitemaps define a URL set for the root item, then </a:t>
            </a:r>
            <a:r>
              <a:rPr lang="en-US" dirty="0" smtClean="0"/>
              <a:t>as many </a:t>
            </a:r>
            <a:r>
              <a:rPr lang="en-US" dirty="0"/>
              <a:t>URL items as desired for the site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  <p:pic>
        <p:nvPicPr>
          <p:cNvPr id="5" name="Picture 4" descr="Screen Shot 2014-02-17 at 3.52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76600"/>
            <a:ext cx="6553200" cy="22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One of the things that is definitely indexed along with backlinks is the </a:t>
            </a:r>
            <a:r>
              <a:rPr lang="en-US" b="1" dirty="0"/>
              <a:t>anchor </a:t>
            </a:r>
            <a:r>
              <a:rPr lang="en-US" b="1" dirty="0" smtClean="0"/>
              <a:t>text </a:t>
            </a:r>
            <a:r>
              <a:rPr lang="en-US" dirty="0" smtClean="0"/>
              <a:t>of </a:t>
            </a:r>
            <a:r>
              <a:rPr lang="en-US" dirty="0"/>
              <a:t>the link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 the early web, many links said </a:t>
            </a:r>
            <a:r>
              <a:rPr lang="en-US" i="1" dirty="0"/>
              <a:t>click </a:t>
            </a:r>
            <a:r>
              <a:rPr lang="en-US" i="1" dirty="0" smtClean="0"/>
              <a:t>here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These </a:t>
            </a:r>
            <a:r>
              <a:rPr lang="en-US" dirty="0"/>
              <a:t>days, that use of the anchor text is </a:t>
            </a:r>
            <a:r>
              <a:rPr lang="en-US" dirty="0" smtClean="0"/>
              <a:t>not encouraged</a:t>
            </a:r>
            <a:r>
              <a:rPr lang="en-US" dirty="0"/>
              <a:t>, since it says little about what will be at that </a:t>
            </a:r>
            <a:r>
              <a:rPr lang="en-US" dirty="0" smtClean="0"/>
              <a:t>URL</a:t>
            </a:r>
          </a:p>
          <a:p>
            <a:r>
              <a:rPr lang="en-US" dirty="0"/>
              <a:t>Links to a page of services </a:t>
            </a:r>
            <a:r>
              <a:rPr lang="en-US" dirty="0" smtClean="0"/>
              <a:t>should </a:t>
            </a:r>
            <a:r>
              <a:rPr lang="en-US" dirty="0"/>
              <a:t>read “</a:t>
            </a:r>
            <a:r>
              <a:rPr lang="en-US" i="1" dirty="0"/>
              <a:t>Services and Rates</a:t>
            </a:r>
            <a:r>
              <a:rPr lang="en-US" dirty="0"/>
              <a:t>,” since </a:t>
            </a:r>
            <a:r>
              <a:rPr lang="en-US" dirty="0" smtClean="0"/>
              <a:t>that anchor text has keywords </a:t>
            </a:r>
            <a:r>
              <a:rPr lang="en-US" dirty="0"/>
              <a:t>associated with the </a:t>
            </a:r>
            <a:r>
              <a:rPr lang="en-US" dirty="0" smtClean="0"/>
              <a:t>page.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search engines now have a separate site to search for images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filename is the first element we can optimize, since </a:t>
            </a:r>
            <a:r>
              <a:rPr lang="en-US" dirty="0" smtClean="0"/>
              <a:t>it can </a:t>
            </a:r>
            <a:r>
              <a:rPr lang="en-US" dirty="0"/>
              <a:t>be parsed for words. Rather than name an image of a rose </a:t>
            </a:r>
            <a:r>
              <a:rPr lang="en-US" b="1" dirty="0"/>
              <a:t>1.png</a:t>
            </a:r>
            <a:r>
              <a:rPr lang="en-US" dirty="0"/>
              <a:t>, we should </a:t>
            </a:r>
            <a:r>
              <a:rPr lang="en-US" dirty="0" smtClean="0"/>
              <a:t>call it </a:t>
            </a:r>
            <a:r>
              <a:rPr lang="en-US" b="1" dirty="0" err="1"/>
              <a:t>rose.png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judicious use of the alt attribute in the &lt;</a:t>
            </a:r>
            <a:r>
              <a:rPr lang="en-US" dirty="0" err="1"/>
              <a:t>img</a:t>
            </a:r>
            <a:r>
              <a:rPr lang="en-US" dirty="0"/>
              <a:t>&gt; tag is another place </a:t>
            </a:r>
            <a:r>
              <a:rPr lang="en-US" dirty="0" smtClean="0"/>
              <a:t>where some </a:t>
            </a:r>
            <a:r>
              <a:rPr lang="en-US" dirty="0"/>
              <a:t>textual description of the image can help your ranking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Finally, </a:t>
            </a:r>
            <a:r>
              <a:rPr lang="en-US" dirty="0" smtClean="0"/>
              <a:t>anchor </a:t>
            </a:r>
            <a:r>
              <a:rPr lang="en-US" dirty="0"/>
              <a:t>text, like the text in </a:t>
            </a:r>
            <a:r>
              <a:rPr lang="en-US" dirty="0" smtClean="0"/>
              <a:t>URLs. </a:t>
            </a:r>
            <a:r>
              <a:rPr lang="en-US" dirty="0"/>
              <a:t>If </a:t>
            </a:r>
            <a:r>
              <a:rPr lang="en-US" dirty="0" smtClean="0"/>
              <a:t>you have </a:t>
            </a:r>
            <a:r>
              <a:rPr lang="en-US" dirty="0"/>
              <a:t>a link to the image somewhere on our site, you should use </a:t>
            </a:r>
            <a:r>
              <a:rPr lang="en-US" dirty="0" smtClean="0"/>
              <a:t>descriptive anchor </a:t>
            </a:r>
            <a:r>
              <a:rPr lang="en-US" dirty="0"/>
              <a:t>text such as “full size image of a red rose,” rather than generic text “</a:t>
            </a:r>
            <a:r>
              <a:rPr lang="en-US" dirty="0" smtClean="0"/>
              <a:t>full size</a:t>
            </a:r>
            <a:r>
              <a:rPr lang="en-US" dirty="0"/>
              <a:t>.”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It seems odd that content is listed as an SEO technique, when content is what </a:t>
            </a:r>
            <a:r>
              <a:rPr lang="en-US" dirty="0" smtClean="0"/>
              <a:t>you are </a:t>
            </a:r>
            <a:r>
              <a:rPr lang="en-US" dirty="0"/>
              <a:t>trying to make available in the first place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search engines tend to prefer pages that </a:t>
            </a:r>
            <a:r>
              <a:rPr lang="en-US" dirty="0" smtClean="0"/>
              <a:t>are updated </a:t>
            </a:r>
            <a:r>
              <a:rPr lang="en-US" dirty="0"/>
              <a:t>regularly over those who are </a:t>
            </a:r>
            <a:r>
              <a:rPr lang="en-US" dirty="0" smtClean="0"/>
              <a:t>static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your website </a:t>
            </a:r>
            <a:r>
              <a:rPr lang="en-US" dirty="0" smtClean="0"/>
              <a:t>allows users </a:t>
            </a:r>
            <a:r>
              <a:rPr lang="en-US" dirty="0"/>
              <a:t>to comment or otherwise write content on your site, you should </a:t>
            </a:r>
            <a:r>
              <a:rPr lang="en-US" dirty="0" smtClean="0"/>
              <a:t>consider allowing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Entire industries have risen up out of the idea of having users generate content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Hat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Black-Hat </a:t>
            </a:r>
            <a:r>
              <a:rPr lang="en-US" dirty="0" smtClean="0">
                <a:solidFill>
                  <a:srgbClr val="404040"/>
                </a:solidFill>
              </a:rPr>
              <a:t>Search Engine Optimization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Black-hat SEO techniques are popular because at one time they worked to </a:t>
            </a:r>
            <a:r>
              <a:rPr lang="en-US" dirty="0" smtClean="0"/>
              <a:t>increase a </a:t>
            </a:r>
            <a:r>
              <a:rPr lang="en-US" dirty="0"/>
              <a:t>page’s rank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these techniques are constantly </a:t>
            </a:r>
            <a:r>
              <a:rPr lang="en-US" dirty="0" smtClean="0"/>
              <a:t>evolving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Google and other search engines </a:t>
            </a:r>
            <a:r>
              <a:rPr lang="en-US" dirty="0" smtClean="0"/>
              <a:t>may punish </a:t>
            </a:r>
            <a:r>
              <a:rPr lang="en-US" dirty="0"/>
              <a:t>or ban your site from their </a:t>
            </a:r>
            <a:r>
              <a:rPr lang="en-US" dirty="0" smtClean="0"/>
              <a:t>results if you use black-hat techniques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use these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days before Google there was no capacity to search the entire WWW. </a:t>
            </a:r>
            <a:r>
              <a:rPr lang="en-US" dirty="0" smtClean="0"/>
              <a:t>Users </a:t>
            </a:r>
            <a:r>
              <a:rPr lang="en-US" dirty="0"/>
              <a:t>would learn about websites by </a:t>
            </a:r>
            <a:r>
              <a:rPr lang="en-US" dirty="0" smtClean="0"/>
              <a:t>following a </a:t>
            </a:r>
            <a:r>
              <a:rPr lang="en-US" dirty="0"/>
              <a:t>link from an email, a message board, or other site.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1991 sites dedicated </a:t>
            </a:r>
            <a:r>
              <a:rPr lang="en-US" dirty="0" smtClean="0"/>
              <a:t>to organized </a:t>
            </a:r>
            <a:r>
              <a:rPr lang="en-US" dirty="0"/>
              <a:t>lists of websites started appearing, often created and curated by </a:t>
            </a:r>
            <a:r>
              <a:rPr lang="en-US" dirty="0" smtClean="0"/>
              <a:t>the Internet </a:t>
            </a:r>
            <a:r>
              <a:rPr lang="en-US" dirty="0"/>
              <a:t>Service Providers who wanted to provide added value to their </a:t>
            </a:r>
            <a:r>
              <a:rPr lang="en-US" dirty="0" smtClean="0"/>
              <a:t>growing clientele.</a:t>
            </a:r>
          </a:p>
          <a:p>
            <a:r>
              <a:rPr lang="en-US" dirty="0"/>
              <a:t>These </a:t>
            </a:r>
            <a:r>
              <a:rPr lang="en-US" b="1" dirty="0"/>
              <a:t>web directories </a:t>
            </a:r>
            <a:r>
              <a:rPr lang="en-US" dirty="0"/>
              <a:t>categorized websites into a hierarchy and still </a:t>
            </a:r>
            <a:r>
              <a:rPr lang="en-US" dirty="0" smtClean="0"/>
              <a:t>exist today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that long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Spamming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 </a:t>
            </a:r>
            <a:r>
              <a:rPr lang="en-US" b="1" dirty="0" smtClean="0"/>
              <a:t>spamming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any technique that uses the content of </a:t>
            </a:r>
            <a:r>
              <a:rPr lang="en-US" dirty="0" smtClean="0"/>
              <a:t>a website </a:t>
            </a:r>
            <a:r>
              <a:rPr lang="en-US" dirty="0"/>
              <a:t>to try and manipulate search engine </a:t>
            </a:r>
            <a:r>
              <a:rPr lang="en-US" dirty="0" smtClean="0"/>
              <a:t>results</a:t>
            </a:r>
            <a:r>
              <a:rPr lang="en-US" dirty="0"/>
              <a:t> </a:t>
            </a:r>
            <a:r>
              <a:rPr lang="en-US" dirty="0" smtClean="0"/>
              <a:t>and include: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Keyword Stuffing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Hidden Content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Paid Links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Doorway Pages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Stuffing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Keyword stuffing </a:t>
            </a:r>
            <a:r>
              <a:rPr lang="en-US" dirty="0"/>
              <a:t>is a technique whereby you purposely add keywords into the </a:t>
            </a:r>
            <a:r>
              <a:rPr lang="en-US" dirty="0" smtClean="0"/>
              <a:t>site in </a:t>
            </a:r>
            <a:r>
              <a:rPr lang="en-US" dirty="0"/>
              <a:t>a most unnatural way with the intention of increasing the affiliation </a:t>
            </a:r>
            <a:r>
              <a:rPr lang="en-US" dirty="0" smtClean="0"/>
              <a:t>between certain </a:t>
            </a:r>
            <a:r>
              <a:rPr lang="en-US" dirty="0"/>
              <a:t>key terms and your URL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As keywords are added </a:t>
            </a:r>
            <a:r>
              <a:rPr lang="en-US" dirty="0" smtClean="0"/>
              <a:t>throughout a </a:t>
            </a:r>
            <a:r>
              <a:rPr lang="en-US" dirty="0"/>
              <a:t>web page, the content becomes diluted with them.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Meaningful </a:t>
            </a:r>
            <a:r>
              <a:rPr lang="en-US" dirty="0"/>
              <a:t>sentences </a:t>
            </a:r>
            <a:r>
              <a:rPr lang="en-US" dirty="0" smtClean="0"/>
              <a:t>are replaced </a:t>
            </a:r>
            <a:r>
              <a:rPr lang="en-US" dirty="0"/>
              <a:t>with content written primarily for robots, not humans.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technique where </a:t>
            </a:r>
            <a:r>
              <a:rPr lang="en-US" dirty="0"/>
              <a:t>you find yourself writing for robots before humans, as a rule of thumb, </a:t>
            </a:r>
            <a:r>
              <a:rPr lang="en-US" dirty="0" smtClean="0"/>
              <a:t>is discouraged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people saw that keyword stuffing was effective, they took measures to stuff </a:t>
            </a:r>
            <a:r>
              <a:rPr lang="en-US" dirty="0" smtClean="0"/>
              <a:t>as many </a:t>
            </a:r>
            <a:r>
              <a:rPr lang="en-US" dirty="0"/>
              <a:t>words as possible into their web pages</a:t>
            </a:r>
            <a:r>
              <a:rPr lang="en-US" dirty="0" smtClean="0"/>
              <a:t>.</a:t>
            </a:r>
          </a:p>
          <a:p>
            <a:r>
              <a:rPr lang="en-US" dirty="0"/>
              <a:t>Soon pages featured more words </a:t>
            </a:r>
            <a:r>
              <a:rPr lang="en-US" dirty="0" smtClean="0"/>
              <a:t>unrelated to </a:t>
            </a:r>
            <a:r>
              <a:rPr lang="en-US" dirty="0"/>
              <a:t>their topic than actual content worth reading</a:t>
            </a:r>
            <a:r>
              <a:rPr lang="en-US" dirty="0" smtClean="0"/>
              <a:t>.</a:t>
            </a:r>
          </a:p>
          <a:p>
            <a:r>
              <a:rPr lang="en-US" dirty="0"/>
              <a:t>In response, </a:t>
            </a:r>
            <a:r>
              <a:rPr lang="en-US" dirty="0" smtClean="0"/>
              <a:t>rather </a:t>
            </a:r>
            <a:r>
              <a:rPr lang="en-US" dirty="0"/>
              <a:t>than remove the unwieldy content</a:t>
            </a:r>
            <a:r>
              <a:rPr lang="en-US" dirty="0" smtClean="0"/>
              <a:t>, many chose to hide useless keywords by making them </a:t>
            </a:r>
            <a:r>
              <a:rPr lang="en-US" dirty="0"/>
              <a:t>the same color as the </a:t>
            </a:r>
            <a:r>
              <a:rPr lang="en-US" dirty="0" smtClean="0"/>
              <a:t>background</a:t>
            </a:r>
          </a:p>
          <a:p>
            <a:r>
              <a:rPr lang="en-US" dirty="0" smtClean="0"/>
              <a:t>This </a:t>
            </a:r>
            <a:r>
              <a:rPr lang="en-US" dirty="0"/>
              <a:t>technique </a:t>
            </a:r>
            <a:r>
              <a:rPr lang="en-US" dirty="0" smtClean="0"/>
              <a:t>is detected </a:t>
            </a:r>
            <a:r>
              <a:rPr lang="en-US" dirty="0"/>
              <a:t>and </a:t>
            </a:r>
            <a:r>
              <a:rPr lang="en-US" dirty="0" smtClean="0"/>
              <a:t>punished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Buying </a:t>
            </a:r>
            <a:r>
              <a:rPr lang="en-US" b="1" dirty="0"/>
              <a:t>paid links </a:t>
            </a:r>
            <a:r>
              <a:rPr lang="en-US" dirty="0"/>
              <a:t>is </a:t>
            </a:r>
            <a:r>
              <a:rPr lang="en-US" dirty="0" smtClean="0"/>
              <a:t>frowned upon </a:t>
            </a:r>
            <a:r>
              <a:rPr lang="en-US" dirty="0"/>
              <a:t>by many search engines, since their intent is to discover good content </a:t>
            </a:r>
            <a:r>
              <a:rPr lang="en-US" dirty="0" smtClean="0"/>
              <a:t>by relying </a:t>
            </a:r>
            <a:r>
              <a:rPr lang="en-US" dirty="0"/>
              <a:t>on referrals (in the form of backlinks)</a:t>
            </a:r>
            <a:r>
              <a:rPr lang="en-US" dirty="0" smtClean="0"/>
              <a:t>.</a:t>
            </a:r>
          </a:p>
          <a:p>
            <a:r>
              <a:rPr lang="en-US" dirty="0"/>
              <a:t>Purchased advertisements on a site are not considered paid links so long as </a:t>
            </a:r>
            <a:r>
              <a:rPr lang="en-US" dirty="0" smtClean="0"/>
              <a:t>they are </a:t>
            </a:r>
            <a:r>
              <a:rPr lang="en-US" dirty="0"/>
              <a:t>well identified as such, and are not hidden in the body of a page. Many </a:t>
            </a:r>
            <a:r>
              <a:rPr lang="en-US" dirty="0" smtClean="0"/>
              <a:t>link affiliated programs </a:t>
            </a:r>
            <a:r>
              <a:rPr lang="en-US" dirty="0"/>
              <a:t>(like Google’s own </a:t>
            </a:r>
            <a:r>
              <a:rPr lang="en-US" dirty="0" err="1"/>
              <a:t>AdWords</a:t>
            </a:r>
            <a:r>
              <a:rPr lang="en-US" dirty="0"/>
              <a:t>) do not impact PageRank </a:t>
            </a:r>
            <a:r>
              <a:rPr lang="en-US" dirty="0" smtClean="0"/>
              <a:t>because the </a:t>
            </a:r>
            <a:r>
              <a:rPr lang="en-US" dirty="0"/>
              <a:t>advertisements are shown using JavaScript.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Doorway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Doorway pages </a:t>
            </a:r>
            <a:r>
              <a:rPr lang="en-US" dirty="0"/>
              <a:t>are pages written to be indexed by search engines and included </a:t>
            </a:r>
            <a:r>
              <a:rPr lang="en-US" dirty="0" smtClean="0"/>
              <a:t>in search </a:t>
            </a:r>
            <a:r>
              <a:rPr lang="en-US" dirty="0"/>
              <a:t>results</a:t>
            </a:r>
            <a:r>
              <a:rPr lang="en-US" dirty="0" smtClean="0"/>
              <a:t>.</a:t>
            </a:r>
          </a:p>
          <a:p>
            <a:r>
              <a:rPr lang="en-US" dirty="0"/>
              <a:t>Doorway pages are normally </a:t>
            </a:r>
            <a:r>
              <a:rPr lang="en-US" dirty="0" smtClean="0"/>
              <a:t>crammed </a:t>
            </a:r>
            <a:r>
              <a:rPr lang="en-US" dirty="0"/>
              <a:t>full of keywords, and effectively useless to real users </a:t>
            </a:r>
            <a:r>
              <a:rPr lang="en-US" dirty="0" smtClean="0"/>
              <a:t>of your </a:t>
            </a:r>
            <a:r>
              <a:rPr lang="en-US" dirty="0"/>
              <a:t>site</a:t>
            </a:r>
            <a:r>
              <a:rPr lang="en-US" dirty="0" smtClean="0"/>
              <a:t>.</a:t>
            </a:r>
          </a:p>
          <a:p>
            <a:r>
              <a:rPr lang="en-US" dirty="0"/>
              <a:t>These doorway </a:t>
            </a:r>
            <a:r>
              <a:rPr lang="en-US" dirty="0" smtClean="0"/>
              <a:t>pages then link </a:t>
            </a:r>
            <a:r>
              <a:rPr lang="en-US" dirty="0"/>
              <a:t>to your home page, which you </a:t>
            </a:r>
            <a:r>
              <a:rPr lang="en-US" dirty="0" smtClean="0"/>
              <a:t>are trying </a:t>
            </a:r>
            <a:r>
              <a:rPr lang="en-US" dirty="0"/>
              <a:t>to boost in the search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links, and backlinks in particular, are so important to PageRank, and </a:t>
            </a:r>
            <a:r>
              <a:rPr lang="en-US" dirty="0" smtClean="0"/>
              <a:t>how search </a:t>
            </a:r>
            <a:r>
              <a:rPr lang="en-US" dirty="0"/>
              <a:t>engines determine importance, there are a large number of bad SEO </a:t>
            </a:r>
            <a:r>
              <a:rPr lang="en-US" dirty="0" smtClean="0"/>
              <a:t>techniques related </a:t>
            </a:r>
            <a:r>
              <a:rPr lang="en-US" dirty="0"/>
              <a:t>to links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Hidden Links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Comment Spam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Link Farms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Link Pyramids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Google Bombing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Hidden links </a:t>
            </a:r>
            <a:r>
              <a:rPr lang="en-US" dirty="0"/>
              <a:t>are as straightforward as hidden content.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hidden links </a:t>
            </a:r>
            <a:r>
              <a:rPr lang="en-US" dirty="0" smtClean="0"/>
              <a:t>websites hide </a:t>
            </a:r>
            <a:r>
              <a:rPr lang="en-US" dirty="0"/>
              <a:t>the color of the link to match the background, hoping that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real </a:t>
            </a:r>
            <a:r>
              <a:rPr lang="en-US" dirty="0"/>
              <a:t>users will </a:t>
            </a:r>
            <a:r>
              <a:rPr lang="en-US" dirty="0" smtClean="0"/>
              <a:t>not see </a:t>
            </a:r>
            <a:r>
              <a:rPr lang="en-US" dirty="0"/>
              <a:t>the links.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Search </a:t>
            </a:r>
            <a:r>
              <a:rPr lang="en-US" dirty="0"/>
              <a:t>engines, </a:t>
            </a:r>
            <a:r>
              <a:rPr lang="en-US" dirty="0" smtClean="0"/>
              <a:t>will </a:t>
            </a:r>
            <a:r>
              <a:rPr lang="en-US" dirty="0"/>
              <a:t>follow the links, thus manipulating </a:t>
            </a:r>
            <a:r>
              <a:rPr lang="en-US" dirty="0" smtClean="0"/>
              <a:t>the search </a:t>
            </a:r>
            <a:r>
              <a:rPr lang="en-US" dirty="0"/>
              <a:t>engine without impacting the human reader.</a:t>
            </a:r>
          </a:p>
        </p:txBody>
      </p:sp>
    </p:spTree>
    <p:extLst>
      <p:ext uri="{BB962C8B-B14F-4D97-AF65-F5344CB8AC3E}">
        <p14:creationId xmlns:p14="http://schemas.microsoft.com/office/powerpoint/2010/main" val="4730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Spam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first launch a new website, going out to relevant blogs and posting </a:t>
            </a:r>
            <a:r>
              <a:rPr lang="en-US" dirty="0" smtClean="0"/>
              <a:t>a link </a:t>
            </a:r>
            <a:r>
              <a:rPr lang="en-US" dirty="0"/>
              <a:t>is not a bad idea. After all you want people who read those blogs to </a:t>
            </a:r>
            <a:r>
              <a:rPr lang="en-US" dirty="0" smtClean="0"/>
              <a:t>potentially follow </a:t>
            </a:r>
            <a:r>
              <a:rPr lang="en-US" dirty="0"/>
              <a:t>a link to your interesting site</a:t>
            </a:r>
            <a:r>
              <a:rPr lang="en-US" dirty="0" smtClean="0"/>
              <a:t>.</a:t>
            </a:r>
          </a:p>
          <a:p>
            <a:r>
              <a:rPr lang="en-US" dirty="0"/>
              <a:t>Since adding actual comments takes time, many spammers have automated </a:t>
            </a:r>
            <a:r>
              <a:rPr lang="en-US" dirty="0" smtClean="0"/>
              <a:t>the process </a:t>
            </a:r>
            <a:r>
              <a:rPr lang="en-US" dirty="0"/>
              <a:t>and have bots that scour the web for comment sections, leaving </a:t>
            </a:r>
            <a:r>
              <a:rPr lang="en-US" dirty="0" smtClean="0"/>
              <a:t>poorly auto</a:t>
            </a:r>
            <a:r>
              <a:rPr lang="en-US" dirty="0"/>
              <a:t>-written spam with backlinks to their sites</a:t>
            </a:r>
            <a:r>
              <a:rPr lang="en-US" dirty="0" smtClean="0"/>
              <a:t>.</a:t>
            </a:r>
          </a:p>
          <a:p>
            <a:r>
              <a:rPr lang="en-US" dirty="0"/>
              <a:t>If you have a comment section on your site, be sure to </a:t>
            </a:r>
            <a:r>
              <a:rPr lang="en-US" dirty="0" smtClean="0"/>
              <a:t>similarly secure </a:t>
            </a:r>
            <a:r>
              <a:rPr lang="en-US" dirty="0"/>
              <a:t>it from such bots, or risk being flagged as a source of comment spam.</a:t>
            </a:r>
          </a:p>
        </p:txBody>
      </p:sp>
    </p:spTree>
    <p:extLst>
      <p:ext uri="{BB962C8B-B14F-4D97-AF65-F5344CB8AC3E}">
        <p14:creationId xmlns:p14="http://schemas.microsoft.com/office/powerpoint/2010/main" val="10654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Farms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link farm </a:t>
            </a:r>
            <a:r>
              <a:rPr lang="en-US" dirty="0"/>
              <a:t>is a set of websites that all interlink each other </a:t>
            </a:r>
            <a:r>
              <a:rPr lang="en-US" dirty="0" smtClean="0"/>
              <a:t>with the </a:t>
            </a:r>
            <a:r>
              <a:rPr lang="en-US" dirty="0"/>
              <a:t>intent of </a:t>
            </a:r>
            <a:r>
              <a:rPr lang="en-US" dirty="0" smtClean="0"/>
              <a:t>sharing any </a:t>
            </a:r>
            <a:r>
              <a:rPr lang="en-US" dirty="0"/>
              <a:t>incoming PageRank to any one site </a:t>
            </a:r>
            <a:r>
              <a:rPr lang="en-US" dirty="0" smtClean="0"/>
              <a:t>with all </a:t>
            </a:r>
            <a:r>
              <a:rPr lang="en-US" dirty="0"/>
              <a:t>the sites that are members of the link farm.</a:t>
            </a:r>
          </a:p>
        </p:txBody>
      </p:sp>
      <p:pic>
        <p:nvPicPr>
          <p:cNvPr id="3" name="Picture 2" descr="4071520009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76600"/>
            <a:ext cx="333045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Pyramids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Link pyramids </a:t>
            </a:r>
            <a:r>
              <a:rPr lang="en-US" dirty="0"/>
              <a:t>are similar to link farms in that there is a great deal of </a:t>
            </a:r>
            <a:r>
              <a:rPr lang="en-US" dirty="0" smtClean="0"/>
              <a:t>interlinking. </a:t>
            </a:r>
            <a:r>
              <a:rPr lang="en-US" dirty="0"/>
              <a:t>Unlike a link farm, a pyramid has the </a:t>
            </a:r>
            <a:r>
              <a:rPr lang="en-US" dirty="0" smtClean="0"/>
              <a:t>intention of </a:t>
            </a:r>
            <a:r>
              <a:rPr lang="en-US" dirty="0"/>
              <a:t>promoting one or two sites.</a:t>
            </a:r>
          </a:p>
        </p:txBody>
      </p:sp>
      <p:pic>
        <p:nvPicPr>
          <p:cNvPr id="6" name="Picture 5" descr="4071520010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76600"/>
            <a:ext cx="6172200" cy="24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239000" cy="4724400"/>
          </a:xfrm>
        </p:spPr>
        <p:txBody>
          <a:bodyPr>
            <a:normAutofit/>
          </a:bodyPr>
          <a:lstStyle/>
          <a:p>
            <a:r>
              <a:rPr lang="en-US" dirty="0"/>
              <a:t>To be added to a web directory, one would have to submit a request, often </a:t>
            </a:r>
            <a:r>
              <a:rPr lang="en-US" dirty="0" smtClean="0"/>
              <a:t>by email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curated directories the webmasters would then decide whether or not </a:t>
            </a:r>
            <a:r>
              <a:rPr lang="en-US" dirty="0" smtClean="0"/>
              <a:t>to list </a:t>
            </a:r>
            <a:r>
              <a:rPr lang="en-US" dirty="0"/>
              <a:t>you, and if so, </a:t>
            </a:r>
            <a:r>
              <a:rPr lang="en-US" dirty="0" smtClean="0"/>
              <a:t>where. Many </a:t>
            </a:r>
            <a:r>
              <a:rPr lang="en-US" dirty="0"/>
              <a:t>sites took it upon themselves to censor </a:t>
            </a:r>
            <a:r>
              <a:rPr lang="en-US" dirty="0" smtClean="0"/>
              <a:t>which sites </a:t>
            </a:r>
            <a:r>
              <a:rPr lang="en-US" dirty="0"/>
              <a:t>would be listed.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Open Directory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dmoz.org</a:t>
            </a:r>
            <a:r>
              <a:rPr lang="en-US" dirty="0"/>
              <a:t>) </a:t>
            </a:r>
            <a:r>
              <a:rPr lang="en-US" dirty="0" smtClean="0"/>
              <a:t>has a more </a:t>
            </a:r>
            <a:r>
              <a:rPr lang="en-US" dirty="0"/>
              <a:t>open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philosophy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Directories</a:t>
            </a:r>
            <a:endParaRPr lang="en-US" dirty="0"/>
          </a:p>
        </p:txBody>
      </p:sp>
      <p:pic>
        <p:nvPicPr>
          <p:cNvPr id="5" name="Picture 4" descr="407152000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1400"/>
            <a:ext cx="3200400" cy="28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Bombing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Google bombing </a:t>
            </a:r>
            <a:r>
              <a:rPr lang="en-US" dirty="0"/>
              <a:t>is the technique of using anchor text in links throughout the </a:t>
            </a:r>
            <a:r>
              <a:rPr lang="en-US" dirty="0" smtClean="0"/>
              <a:t>web to </a:t>
            </a:r>
            <a:r>
              <a:rPr lang="en-US" dirty="0"/>
              <a:t>encourage the search engine to associate the anchor text with the </a:t>
            </a:r>
            <a:r>
              <a:rPr lang="en-US" dirty="0" smtClean="0"/>
              <a:t>destination website.</a:t>
            </a:r>
          </a:p>
          <a:p>
            <a:r>
              <a:rPr lang="en-US" dirty="0"/>
              <a:t>In 2006, webmasters began linking the anchor </a:t>
            </a:r>
            <a:r>
              <a:rPr lang="en-US" dirty="0" smtClean="0"/>
              <a:t>text “</a:t>
            </a:r>
            <a:r>
              <a:rPr lang="en-US" dirty="0"/>
              <a:t>miserable failure” to the home page of then president George W. Bush. Soon, </a:t>
            </a:r>
            <a:r>
              <a:rPr lang="en-US" dirty="0" smtClean="0"/>
              <a:t>when anyone </a:t>
            </a:r>
            <a:r>
              <a:rPr lang="en-US" dirty="0"/>
              <a:t>typed “miserable failure” into Google, the home page of the White </a:t>
            </a:r>
            <a:r>
              <a:rPr lang="en-US" dirty="0" smtClean="0"/>
              <a:t>House came </a:t>
            </a:r>
            <a:r>
              <a:rPr lang="en-US" dirty="0"/>
              <a:t>up as the first result.</a:t>
            </a:r>
          </a:p>
        </p:txBody>
      </p:sp>
    </p:spTree>
    <p:extLst>
      <p:ext uri="{BB962C8B-B14F-4D97-AF65-F5344CB8AC3E}">
        <p14:creationId xmlns:p14="http://schemas.microsoft.com/office/powerpoint/2010/main" val="5076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Spam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content and link spam are the prevalent black-hat techniques </a:t>
            </a:r>
            <a:r>
              <a:rPr lang="en-US" dirty="0" smtClean="0"/>
              <a:t>for manipulating </a:t>
            </a:r>
            <a:r>
              <a:rPr lang="en-US" dirty="0"/>
              <a:t>search engine results, there are some techniques that defy </a:t>
            </a:r>
            <a:r>
              <a:rPr lang="en-US" dirty="0" smtClean="0"/>
              <a:t>simple classification.</a:t>
            </a:r>
          </a:p>
          <a:p>
            <a:r>
              <a:rPr lang="en-US" dirty="0" smtClean="0"/>
              <a:t>Google Bowling</a:t>
            </a:r>
          </a:p>
          <a:p>
            <a:r>
              <a:rPr lang="en-US" dirty="0" smtClean="0"/>
              <a:t>Cloaking</a:t>
            </a:r>
          </a:p>
          <a:p>
            <a:r>
              <a:rPr lang="en-US" dirty="0" smtClean="0"/>
              <a:t>Duplicate content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Bowling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Google bowling </a:t>
            </a:r>
            <a:r>
              <a:rPr lang="en-US" dirty="0"/>
              <a:t>is a particularity dirty and immoral technique since it requires </a:t>
            </a:r>
            <a:r>
              <a:rPr lang="en-US" dirty="0" smtClean="0"/>
              <a:t>masquerading as </a:t>
            </a:r>
            <a:r>
              <a:rPr lang="en-US" dirty="0"/>
              <a:t>the site that you want to weaken (or remove) from the search </a:t>
            </a:r>
            <a:r>
              <a:rPr lang="en-US" dirty="0" smtClean="0"/>
              <a:t>engine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black-hat techniques are applied as </a:t>
            </a:r>
            <a:r>
              <a:rPr lang="en-US" dirty="0" smtClean="0"/>
              <a:t>though you </a:t>
            </a:r>
            <a:r>
              <a:rPr lang="en-US" dirty="0"/>
              <a:t>were working on their behalf. This might include subscribing to link farms</a:t>
            </a:r>
            <a:r>
              <a:rPr lang="en-US" dirty="0" smtClean="0"/>
              <a:t>, keyword </a:t>
            </a:r>
            <a:r>
              <a:rPr lang="en-US" dirty="0"/>
              <a:t>stuffing, commenting on blogs, and </a:t>
            </a:r>
            <a:r>
              <a:rPr lang="en-US" dirty="0" smtClean="0"/>
              <a:t>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report </a:t>
            </a:r>
            <a:r>
              <a:rPr lang="en-US" dirty="0"/>
              <a:t>the competitors’ website to Google for </a:t>
            </a:r>
            <a:r>
              <a:rPr lang="en-US" dirty="0" smtClean="0"/>
              <a:t>all the </a:t>
            </a:r>
            <a:r>
              <a:rPr lang="en-US" dirty="0"/>
              <a:t>black-hat techniques they </a:t>
            </a:r>
            <a:r>
              <a:rPr lang="en-US" dirty="0" smtClean="0"/>
              <a:t>employed!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Cloaking </a:t>
            </a:r>
            <a:r>
              <a:rPr lang="en-US" dirty="0"/>
              <a:t>refers to the process of identifying crawler requests and serving </a:t>
            </a:r>
            <a:r>
              <a:rPr lang="en-US" dirty="0" smtClean="0"/>
              <a:t>them content </a:t>
            </a:r>
            <a:r>
              <a:rPr lang="en-US" dirty="0"/>
              <a:t>different from regular users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simple script can redirect users </a:t>
            </a:r>
            <a:r>
              <a:rPr lang="en-US" dirty="0" smtClean="0"/>
              <a:t>if </a:t>
            </a:r>
            <a:r>
              <a:rPr lang="en-US" i="1" dirty="0" err="1" smtClean="0"/>
              <a:t>googlebot</a:t>
            </a:r>
            <a:r>
              <a:rPr lang="en-US" dirty="0" smtClean="0"/>
              <a:t> </a:t>
            </a:r>
            <a:r>
              <a:rPr lang="en-US" dirty="0"/>
              <a:t>is the user-agent to a page, normally stuffed with </a:t>
            </a:r>
            <a:r>
              <a:rPr lang="en-US" dirty="0" smtClean="0"/>
              <a:t>keywords</a:t>
            </a:r>
          </a:p>
          <a:p>
            <a:r>
              <a:rPr lang="en-US" dirty="0"/>
              <a:t>Serving </a:t>
            </a:r>
            <a:r>
              <a:rPr lang="en-US" dirty="0" smtClean="0"/>
              <a:t>extra and </a:t>
            </a:r>
            <a:r>
              <a:rPr lang="en-US" dirty="0"/>
              <a:t>fake content to requests with a known bot user-agent header can get </a:t>
            </a:r>
            <a:r>
              <a:rPr lang="en-US" dirty="0" smtClean="0"/>
              <a:t>you banned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Stealing content to build a fake site </a:t>
            </a:r>
            <a:r>
              <a:rPr lang="en-US" dirty="0" smtClean="0"/>
              <a:t>has worked in the past, and is </a:t>
            </a:r>
            <a:r>
              <a:rPr lang="en-US" dirty="0"/>
              <a:t>often used in conjunction with automated link farms or pyramids. Search engines </a:t>
            </a:r>
            <a:r>
              <a:rPr lang="en-US" dirty="0" smtClean="0"/>
              <a:t>are starting </a:t>
            </a:r>
            <a:r>
              <a:rPr lang="en-US" dirty="0"/>
              <a:t>to check and punish sites that have substantially duplicated content</a:t>
            </a:r>
            <a:r>
              <a:rPr lang="en-US" dirty="0" smtClean="0"/>
              <a:t>.</a:t>
            </a:r>
          </a:p>
          <a:p>
            <a:r>
              <a:rPr lang="en-US" dirty="0"/>
              <a:t>To attribute content to </a:t>
            </a:r>
            <a:r>
              <a:rPr lang="en-US" dirty="0" smtClean="0"/>
              <a:t>yourself use </a:t>
            </a:r>
            <a:r>
              <a:rPr lang="en-US" dirty="0"/>
              <a:t>the </a:t>
            </a:r>
            <a:r>
              <a:rPr lang="en-US" dirty="0" err="1"/>
              <a:t>rel</a:t>
            </a:r>
            <a:r>
              <a:rPr lang="en-US" dirty="0"/>
              <a:t>=author attribute</a:t>
            </a:r>
            <a:r>
              <a:rPr lang="en-US" dirty="0" smtClean="0"/>
              <a:t>. Google </a:t>
            </a:r>
            <a:r>
              <a:rPr lang="en-US" dirty="0"/>
              <a:t>has also introduced a concept </a:t>
            </a:r>
            <a:r>
              <a:rPr lang="en-US" dirty="0" smtClean="0"/>
              <a:t>called Google </a:t>
            </a:r>
            <a:r>
              <a:rPr lang="en-US" dirty="0"/>
              <a:t>authorship through their Google+ network to attribute content to the originator.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you have several </a:t>
            </a:r>
            <a:r>
              <a:rPr lang="en-US" dirty="0"/>
              <a:t>versions of a page, for example, a display and print </a:t>
            </a:r>
            <a:r>
              <a:rPr lang="en-US" dirty="0" smtClean="0"/>
              <a:t>version.</a:t>
            </a:r>
          </a:p>
          <a:p>
            <a:r>
              <a:rPr lang="en-US" dirty="0" smtClean="0"/>
              <a:t>To prevent </a:t>
            </a:r>
            <a:r>
              <a:rPr lang="en-US" dirty="0"/>
              <a:t>being </a:t>
            </a:r>
            <a:r>
              <a:rPr lang="en-US" dirty="0" smtClean="0"/>
              <a:t>penalized, </a:t>
            </a:r>
            <a:r>
              <a:rPr lang="en-US" dirty="0"/>
              <a:t>you can use the </a:t>
            </a:r>
            <a:r>
              <a:rPr lang="en-US" b="1" dirty="0"/>
              <a:t>canonical </a:t>
            </a:r>
            <a:r>
              <a:rPr lang="en-US" dirty="0"/>
              <a:t>tag in the head section of </a:t>
            </a:r>
            <a:r>
              <a:rPr lang="en-US" dirty="0" smtClean="0"/>
              <a:t>duplicate pages </a:t>
            </a:r>
            <a:r>
              <a:rPr lang="en-US" dirty="0"/>
              <a:t>to affiliate them with a single canonical version to be indexed.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Black-Hat SEO</a:t>
            </a:r>
            <a:endParaRPr lang="en-US" dirty="0"/>
          </a:p>
        </p:txBody>
      </p:sp>
      <p:pic>
        <p:nvPicPr>
          <p:cNvPr id="5" name="Picture 4" descr="4071520011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68157"/>
            <a:ext cx="6019800" cy="25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You’ve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9906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The </a:t>
            </a:r>
            <a:r>
              <a:rPr lang="en-US" sz="2200" dirty="0" smtClean="0">
                <a:solidFill>
                  <a:schemeClr val="accent5"/>
                </a:solidFill>
                <a:latin typeface="Rockwell Condensed" pitchFamily="18" charset="0"/>
              </a:rPr>
              <a:t>History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200" dirty="0" smtClean="0">
                <a:solidFill>
                  <a:srgbClr val="F3703A"/>
                </a:solidFill>
                <a:latin typeface="Rockwell Condensed" pitchFamily="18" charset="0"/>
              </a:rPr>
              <a:t>Anatomy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 of Search Engines</a:t>
            </a:r>
            <a:endParaRPr lang="en-US" sz="22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Web </a:t>
            </a:r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Crawlers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Scrapers</a:t>
            </a:r>
            <a:endParaRPr lang="en-US" sz="24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Indexing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Reverse Indexing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3886200"/>
            <a:ext cx="2743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3703A"/>
                </a:solidFill>
                <a:latin typeface="Rockwell Condensed" pitchFamily="18" charset="0"/>
              </a:rPr>
              <a:t>White-Hat 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Search Engine Optimization</a:t>
            </a:r>
            <a:endParaRPr lang="en-US" sz="22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PageRank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Result Order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3845004"/>
            <a:ext cx="2743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3703A"/>
                </a:solidFill>
                <a:latin typeface="Rockwell Condensed" pitchFamily="18" charset="0"/>
              </a:rPr>
              <a:t>Black Hat </a:t>
            </a:r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Search</a:t>
            </a:r>
          </a:p>
          <a:p>
            <a:r>
              <a:rPr lang="en-US" sz="2200" dirty="0" smtClean="0">
                <a:solidFill>
                  <a:schemeClr val="bg2"/>
                </a:solidFill>
                <a:latin typeface="Rockwell Condensed" pitchFamily="18" charset="0"/>
              </a:rPr>
              <a:t>Engine Optimization</a:t>
            </a:r>
            <a:endParaRPr lang="en-US" sz="22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6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Google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Early crawlers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1993 </a:t>
            </a:r>
            <a:r>
              <a:rPr lang="en-US" b="1" dirty="0"/>
              <a:t>web crawlers</a:t>
            </a:r>
            <a:r>
              <a:rPr lang="en-US" dirty="0"/>
              <a:t>, the first component of search engines, started appearing</a:t>
            </a:r>
            <a:r>
              <a:rPr lang="en-US" dirty="0" smtClean="0"/>
              <a:t>.</a:t>
            </a:r>
          </a:p>
          <a:p>
            <a:r>
              <a:rPr lang="en-US" dirty="0"/>
              <a:t>These crawlers could download a page and parse out all the links to other </a:t>
            </a:r>
            <a:r>
              <a:rPr lang="en-US" dirty="0" smtClean="0"/>
              <a:t>pages (</a:t>
            </a:r>
            <a:r>
              <a:rPr lang="en-US" dirty="0"/>
              <a:t>backlinks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Meanwhile</a:t>
            </a:r>
            <a:r>
              <a:rPr lang="en-US" dirty="0"/>
              <a:t>, in 1996, graduate students at Stanford, Lawrence “Larry” Page</a:t>
            </a:r>
            <a:r>
              <a:rPr lang="en-US" dirty="0" smtClean="0"/>
              <a:t>, and </a:t>
            </a:r>
            <a:r>
              <a:rPr lang="en-US" dirty="0"/>
              <a:t>Sergey </a:t>
            </a:r>
            <a:r>
              <a:rPr lang="en-US" dirty="0" err="1"/>
              <a:t>Brin</a:t>
            </a:r>
            <a:r>
              <a:rPr lang="en-US" dirty="0"/>
              <a:t> began working on a </a:t>
            </a:r>
            <a:r>
              <a:rPr lang="en-US" dirty="0" smtClean="0"/>
              <a:t>crawler. </a:t>
            </a:r>
            <a:r>
              <a:rPr lang="en-US" dirty="0"/>
              <a:t>They incorporated as Google Inc. in 1998, and by June 2000 </a:t>
            </a:r>
            <a:r>
              <a:rPr lang="en-US" dirty="0" smtClean="0"/>
              <a:t>Google had </a:t>
            </a:r>
            <a:r>
              <a:rPr lang="en-US" dirty="0"/>
              <a:t>grown their index to over 1 billion URLs (by 2008 it was 1 trillion).</a:t>
            </a:r>
          </a:p>
        </p:txBody>
      </p:sp>
    </p:spTree>
    <p:extLst>
      <p:ext uri="{BB962C8B-B14F-4D97-AF65-F5344CB8AC3E}">
        <p14:creationId xmlns:p14="http://schemas.microsoft.com/office/powerpoint/2010/main" val="42742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Lots of components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engines </a:t>
            </a:r>
            <a:r>
              <a:rPr lang="en-US" dirty="0" smtClean="0"/>
              <a:t>consist </a:t>
            </a:r>
            <a:r>
              <a:rPr lang="en-US" dirty="0"/>
              <a:t>of several </a:t>
            </a:r>
            <a:r>
              <a:rPr lang="en-US" dirty="0" smtClean="0"/>
              <a:t>components: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nput agents: </a:t>
            </a:r>
            <a:r>
              <a:rPr lang="en-US" dirty="0" smtClean="0"/>
              <a:t>web crawlers surf </a:t>
            </a:r>
            <a:r>
              <a:rPr lang="en-US" dirty="0"/>
              <a:t>the WWW </a:t>
            </a:r>
            <a:r>
              <a:rPr lang="en-US" dirty="0" smtClean="0"/>
              <a:t>requesting and </a:t>
            </a:r>
            <a:r>
              <a:rPr lang="en-US" dirty="0"/>
              <a:t>downloading web pages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Database engine: </a:t>
            </a:r>
            <a:r>
              <a:rPr lang="en-US" dirty="0" smtClean="0"/>
              <a:t>manages </a:t>
            </a:r>
            <a:r>
              <a:rPr lang="en-US" dirty="0"/>
              <a:t>the URLs and the agents in general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query </a:t>
            </a:r>
            <a:r>
              <a:rPr lang="en-US" b="1" dirty="0" smtClean="0"/>
              <a:t>server: </a:t>
            </a:r>
            <a:r>
              <a:rPr lang="en-US" dirty="0" smtClean="0"/>
              <a:t>handles </a:t>
            </a:r>
            <a:r>
              <a:rPr lang="en-US" dirty="0"/>
              <a:t>requests from end users</a:t>
            </a:r>
            <a:endParaRPr lang="en-US" dirty="0" smtClean="0"/>
          </a:p>
          <a:p>
            <a:r>
              <a:rPr lang="en-US" dirty="0"/>
              <a:t>In practice, these components are </a:t>
            </a:r>
            <a:r>
              <a:rPr lang="en-US" dirty="0" smtClean="0"/>
              <a:t>distributed although </a:t>
            </a:r>
            <a:r>
              <a:rPr lang="en-US" dirty="0"/>
              <a:t>conceptually they can </a:t>
            </a:r>
            <a:r>
              <a:rPr lang="en-US" dirty="0" smtClean="0"/>
              <a:t>be thought </a:t>
            </a:r>
            <a:r>
              <a:rPr lang="en-US" dirty="0"/>
              <a:t>of as services on the same machine</a:t>
            </a:r>
          </a:p>
        </p:txBody>
      </p:sp>
    </p:spTree>
    <p:extLst>
      <p:ext uri="{BB962C8B-B14F-4D97-AF65-F5344CB8AC3E}">
        <p14:creationId xmlns:p14="http://schemas.microsoft.com/office/powerpoint/2010/main" val="4547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Lots of components</a:t>
            </a:r>
            <a:endParaRPr lang="en-US" dirty="0"/>
          </a:p>
        </p:txBody>
      </p:sp>
      <p:pic>
        <p:nvPicPr>
          <p:cNvPr id="5" name="Content Placeholder 4" descr="407152000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9" b="-739"/>
          <a:stretch>
            <a:fillRect/>
          </a:stretch>
        </p:blipFill>
        <p:spPr>
          <a:xfrm>
            <a:off x="1066800" y="1295400"/>
            <a:ext cx="6896968" cy="4876800"/>
          </a:xfrm>
        </p:spPr>
      </p:pic>
    </p:spTree>
    <p:extLst>
      <p:ext uri="{BB962C8B-B14F-4D97-AF65-F5344CB8AC3E}">
        <p14:creationId xmlns:p14="http://schemas.microsoft.com/office/powerpoint/2010/main" val="27998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3067</TotalTime>
  <Words>3488</Words>
  <Application>Microsoft Office PowerPoint</Application>
  <PresentationFormat>On-screen Show (4:3)</PresentationFormat>
  <Paragraphs>338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Search Engines</vt:lpstr>
      <vt:lpstr>Objectives</vt:lpstr>
      <vt:lpstr>The History and Anatomy of Search Engines</vt:lpstr>
      <vt:lpstr>Google</vt:lpstr>
      <vt:lpstr>Before Google</vt:lpstr>
      <vt:lpstr>Before Google</vt:lpstr>
      <vt:lpstr>Before Google</vt:lpstr>
      <vt:lpstr>Search Engine Overview</vt:lpstr>
      <vt:lpstr>Search Engine Overview</vt:lpstr>
      <vt:lpstr>Web Crawlers and Scrapers</vt:lpstr>
      <vt:lpstr>Crawlers</vt:lpstr>
      <vt:lpstr>Crawlers</vt:lpstr>
      <vt:lpstr>Crawlers</vt:lpstr>
      <vt:lpstr>Robots Exclusion Standard</vt:lpstr>
      <vt:lpstr>Robots Exclusion Standard</vt:lpstr>
      <vt:lpstr>Prioritization</vt:lpstr>
      <vt:lpstr>Scrapers</vt:lpstr>
      <vt:lpstr>URL Scrapers</vt:lpstr>
      <vt:lpstr>Email Scrapers</vt:lpstr>
      <vt:lpstr>Word Scrapers</vt:lpstr>
      <vt:lpstr>Indexing and Reverse Indexing</vt:lpstr>
      <vt:lpstr>Indexing and Reverse Indexing</vt:lpstr>
      <vt:lpstr>Indexing and Reverse Indexing</vt:lpstr>
      <vt:lpstr>Indexing and Reverse Indexing</vt:lpstr>
      <vt:lpstr>PageRank and Result Order</vt:lpstr>
      <vt:lpstr>PageRank</vt:lpstr>
      <vt:lpstr>PageRank</vt:lpstr>
      <vt:lpstr>PageRank</vt:lpstr>
      <vt:lpstr>PageRank</vt:lpstr>
      <vt:lpstr>PageRank</vt:lpstr>
      <vt:lpstr>PageRank</vt:lpstr>
      <vt:lpstr>PageRank</vt:lpstr>
      <vt:lpstr>White-Hat Search Engine Optimization</vt:lpstr>
      <vt:lpstr>Search Engine Optimization</vt:lpstr>
      <vt:lpstr>Search Engine Optimization</vt:lpstr>
      <vt:lpstr>Title Tags</vt:lpstr>
      <vt:lpstr>Meta Tags</vt:lpstr>
      <vt:lpstr>Meta Tags</vt:lpstr>
      <vt:lpstr>Http-Equiv Meta Tags</vt:lpstr>
      <vt:lpstr>Robot Meta Tags</vt:lpstr>
      <vt:lpstr>URLs</vt:lpstr>
      <vt:lpstr>Good URLs</vt:lpstr>
      <vt:lpstr>Site Design</vt:lpstr>
      <vt:lpstr>SiteMaps</vt:lpstr>
      <vt:lpstr>Anchor Text</vt:lpstr>
      <vt:lpstr>Images</vt:lpstr>
      <vt:lpstr>Content</vt:lpstr>
      <vt:lpstr>Black-Hat Search Engine Optimization</vt:lpstr>
      <vt:lpstr>Black-Hat SEO</vt:lpstr>
      <vt:lpstr>Content Spamming</vt:lpstr>
      <vt:lpstr>Keyword Stuffing</vt:lpstr>
      <vt:lpstr>Hidden Content</vt:lpstr>
      <vt:lpstr>Paid Links</vt:lpstr>
      <vt:lpstr>Doorway Pages</vt:lpstr>
      <vt:lpstr>Link spam</vt:lpstr>
      <vt:lpstr>Hidden Links</vt:lpstr>
      <vt:lpstr>Comment Spam</vt:lpstr>
      <vt:lpstr>Link Farms</vt:lpstr>
      <vt:lpstr>Link Pyramids</vt:lpstr>
      <vt:lpstr>Google Bombing</vt:lpstr>
      <vt:lpstr>Other Spam Techniques</vt:lpstr>
      <vt:lpstr>Google Bowling</vt:lpstr>
      <vt:lpstr>Cloaking</vt:lpstr>
      <vt:lpstr>Duplicate Content</vt:lpstr>
      <vt:lpstr>Duplicate Content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yang</cp:lastModifiedBy>
  <cp:revision>960</cp:revision>
  <dcterms:created xsi:type="dcterms:W3CDTF">2012-11-14T17:20:48Z</dcterms:created>
  <dcterms:modified xsi:type="dcterms:W3CDTF">2016-05-04T14:50:21Z</dcterms:modified>
</cp:coreProperties>
</file>