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4" r:id="rId3"/>
    <p:sldId id="338" r:id="rId4"/>
    <p:sldId id="339" r:id="rId5"/>
    <p:sldId id="340" r:id="rId6"/>
    <p:sldId id="341" r:id="rId7"/>
    <p:sldId id="342" r:id="rId8"/>
    <p:sldId id="347" r:id="rId9"/>
    <p:sldId id="282" r:id="rId10"/>
    <p:sldId id="343" r:id="rId11"/>
    <p:sldId id="345" r:id="rId12"/>
    <p:sldId id="344" r:id="rId13"/>
    <p:sldId id="351" r:id="rId14"/>
    <p:sldId id="348" r:id="rId15"/>
    <p:sldId id="349" r:id="rId16"/>
    <p:sldId id="350" r:id="rId17"/>
    <p:sldId id="346" r:id="rId18"/>
    <p:sldId id="352" r:id="rId19"/>
    <p:sldId id="353" r:id="rId20"/>
    <p:sldId id="354" r:id="rId21"/>
    <p:sldId id="355" r:id="rId22"/>
    <p:sldId id="356" r:id="rId23"/>
    <p:sldId id="35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9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33808-4D66-4A18-AEB5-16F5EA9B7D5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B5F94-58F5-4AF2-B96D-50BF3872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6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E68D-AF1E-4D7C-8B80-1EBA83E16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8E03E-740F-40A2-9648-911BD2A57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FAB3-5E54-4713-ACF2-7D575CD5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96DB-CFFB-41B1-83A7-6CC04311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8D79-8D3D-4467-9F20-1F8CF96C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8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C8AF-C1F0-4A6B-9793-04418B17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047BC-F31B-4178-8D9B-F1DAA577A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3A79-7EB4-4BCE-AFC5-6DFA052D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7B04-8B05-4F4D-9152-0510E4A8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EF10D-9A52-4AFB-9328-9361B612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69F1D-A000-437D-A759-B51C4745A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BDB6C-A4DB-443C-BF2B-CB0FAF40A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B90C-ED44-4F2D-B4C5-2110B992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495A-0C9D-4B46-AB49-C9DF8FE9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BE1D-22BA-4219-87B5-836CA097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D4FD-06D8-4D18-8E58-A9DBE645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3489-80F1-4B7C-8457-A4DB917E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8D7FC-5A80-4305-9755-B08237F8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A358-5698-44CA-81EC-6830595A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801F5-E506-4F37-A445-1644AD0B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2C70E2-26F2-4E7B-965B-C10DB0A903A9}"/>
              </a:ext>
            </a:extLst>
          </p:cNvPr>
          <p:cNvGrpSpPr/>
          <p:nvPr userDrawn="1"/>
        </p:nvGrpSpPr>
        <p:grpSpPr>
          <a:xfrm>
            <a:off x="888093" y="6370167"/>
            <a:ext cx="3005252" cy="418185"/>
            <a:chOff x="894443" y="6171404"/>
            <a:chExt cx="3005252" cy="418185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D7C4D87E-8D29-4AF2-AA02-E72E7DD87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323" y="6171404"/>
              <a:ext cx="751658" cy="224633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D6C68B-7F3B-4E26-89A0-9BD722880535}"/>
                </a:ext>
              </a:extLst>
            </p:cNvPr>
            <p:cNvGrpSpPr/>
            <p:nvPr/>
          </p:nvGrpSpPr>
          <p:grpSpPr>
            <a:xfrm>
              <a:off x="894443" y="6283720"/>
              <a:ext cx="3005252" cy="305869"/>
              <a:chOff x="885371" y="3347764"/>
              <a:chExt cx="3005252" cy="305869"/>
            </a:xfrm>
          </p:grpSpPr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80B5CB39-C22B-41E0-A354-E85F630466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371" y="3429000"/>
                <a:ext cx="751658" cy="22463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800" dirty="0">
                    <a:latin typeface="Bahnschrift" panose="020B0502040204020203" pitchFamily="34" charset="0"/>
                  </a:rPr>
                  <a:t>Lesson 15:</a:t>
                </a:r>
              </a:p>
            </p:txBody>
          </p:sp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B7539477-ACAB-4EEA-84BD-793BDA21D0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4116" y="3347764"/>
                <a:ext cx="2526507" cy="30586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800" dirty="0">
                    <a:latin typeface="Bahnschrift" panose="020B0502040204020203" pitchFamily="34" charset="0"/>
                  </a:rPr>
                  <a:t>Navigation in Unity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58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07C-83B4-4CFB-AD8F-A2D13D9B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8C006-1843-40F8-9076-05159366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92538-6535-458C-814F-B5684233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CABD-3C96-4F92-8085-D1C14573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0C6B-4529-4226-8F9E-7A6B22E7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534F-6488-490C-BB69-CE7D41A9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7CF2-2746-4622-847E-9B725459B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2576C-5B41-4F0D-B2AB-42BEFD60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257AE-D84B-49BC-8E12-C2EDB579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23AD4-DB7A-47AF-B88B-9DC9C401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644F4-F02A-46B5-BCF7-5252BE19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13AD-28C8-48F9-935F-E75758AC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E42AF-7A26-4D43-9818-CA29C21A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CD3CA-D8C8-4ABE-8896-B678D7902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09894-D087-406C-BE00-C3DC58BE6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1CA42-76E6-4017-B0DF-1D649AB52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A18B8-A5BD-48EB-B5C8-1990028E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6CB8F-D3E4-4AB3-914F-4507FE2D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1A1DA-07D8-42D0-A558-50395039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9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6712-4141-471F-ADA6-A359E0D4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7A834-7785-4C07-A334-2B81418E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BF6A1-B283-48DF-909F-09690B4D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0D88B-ECA4-4D27-A6CB-8B157A73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1D960-4A9C-40AD-9902-B04D8339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6E6B6-FDB5-4090-910B-0AA137AF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575CF-8F35-4C21-94AB-858B6A79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4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4F5-2BB3-4B93-B584-6041DF7F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B155-ABE0-4595-91D3-FEDD67BB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9DFBB-C938-477D-9D1B-8E9320E29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5276D-3635-446F-9F80-79B768C3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5F93-0775-4BF0-A028-26E44730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4E7F-35A3-4101-91EB-CE46C07A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CBD0-0E1E-47EC-B382-90CBD092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828B3-5B78-42B6-927A-6D132AB3C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18394-56B7-4D1F-9EDA-2C83BFD3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9347-D3EB-4C4D-B4FD-D83715C9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E6B54-DC1B-4066-84C8-5E749DE6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03668-B19A-472A-850E-1F0D106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1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AC1B0-40B5-4DD8-B818-5D05675F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8326-9017-4F84-B094-AB3A75B7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93CF-894C-447C-9144-1540DA734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B2C3-558B-48FB-A029-22CFB7392BA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AFBC-7E7E-46D7-BCE8-D6FA084F1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0BC29-9899-41D3-80A7-565389B6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0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1482-77F5-47F7-BEC5-67935E5C9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371" y="2441954"/>
            <a:ext cx="10421257" cy="987046"/>
          </a:xfrm>
        </p:spPr>
        <p:txBody>
          <a:bodyPr/>
          <a:lstStyle/>
          <a:p>
            <a:pPr algn="l"/>
            <a:r>
              <a:rPr lang="en-US" dirty="0">
                <a:latin typeface="Bahnschrift" panose="020B0502040204020203" pitchFamily="34" charset="0"/>
              </a:rPr>
              <a:t>Interactive 3D Experience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DCED747-D1EA-48A4-9E6B-4C692CEF6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71" y="1781404"/>
            <a:ext cx="2210304" cy="66055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DAF323A-A780-4FA4-A720-9FFC01DF31E1}"/>
              </a:ext>
            </a:extLst>
          </p:cNvPr>
          <p:cNvGrpSpPr/>
          <p:nvPr/>
        </p:nvGrpSpPr>
        <p:grpSpPr>
          <a:xfrm>
            <a:off x="885370" y="3428998"/>
            <a:ext cx="10122001" cy="606426"/>
            <a:chOff x="885370" y="3428998"/>
            <a:chExt cx="10122001" cy="606426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DE6EFA1D-96F5-415F-9EFD-5D81B64CD0D5}"/>
                </a:ext>
              </a:extLst>
            </p:cNvPr>
            <p:cNvSpPr txBox="1">
              <a:spLocks/>
            </p:cNvSpPr>
            <p:nvPr/>
          </p:nvSpPr>
          <p:spPr>
            <a:xfrm>
              <a:off x="885370" y="3428999"/>
              <a:ext cx="2210305" cy="60642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Lesson 15: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D5FCAAC2-7467-4595-94FA-FE56AC74343A}"/>
                </a:ext>
              </a:extLst>
            </p:cNvPr>
            <p:cNvSpPr txBox="1">
              <a:spLocks/>
            </p:cNvSpPr>
            <p:nvPr/>
          </p:nvSpPr>
          <p:spPr>
            <a:xfrm>
              <a:off x="2552701" y="3428998"/>
              <a:ext cx="8454670" cy="6064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Navigation in Unity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F0700B9-0AEC-4404-9ED7-5A33BC0335D8}"/>
              </a:ext>
            </a:extLst>
          </p:cNvPr>
          <p:cNvSpPr txBox="1">
            <a:spLocks/>
          </p:cNvSpPr>
          <p:nvPr/>
        </p:nvSpPr>
        <p:spPr>
          <a:xfrm>
            <a:off x="885371" y="6162296"/>
            <a:ext cx="956130" cy="606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" i="1" dirty="0">
                <a:latin typeface="Bahnschrift" panose="020B0502040204020203" pitchFamily="34" charset="0"/>
              </a:rPr>
              <a:t>Elyas Chua-Aziz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cel9@np.edu.sg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Diploma in IMGD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October 2020</a:t>
            </a:r>
          </a:p>
        </p:txBody>
      </p:sp>
    </p:spTree>
    <p:extLst>
      <p:ext uri="{BB962C8B-B14F-4D97-AF65-F5344CB8AC3E}">
        <p14:creationId xmlns:p14="http://schemas.microsoft.com/office/powerpoint/2010/main" val="1901204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NavMeshAgent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7117080" cy="44862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The </a:t>
            </a:r>
            <a:r>
              <a:rPr lang="en-US" sz="2000" dirty="0" err="1">
                <a:latin typeface="Bahnschrift" panose="020B0502040204020203" pitchFamily="34" charset="0"/>
              </a:rPr>
              <a:t>NavMeshAgent</a:t>
            </a:r>
            <a:r>
              <a:rPr lang="en-US" sz="2000" dirty="0">
                <a:latin typeface="Bahnschrift" panose="020B0502040204020203" pitchFamily="34" charset="0"/>
              </a:rPr>
              <a:t> component allows its attached </a:t>
            </a:r>
            <a:r>
              <a:rPr lang="en-US" sz="2000" dirty="0" err="1">
                <a:latin typeface="Bahnschrift" panose="020B0502040204020203" pitchFamily="34" charset="0"/>
              </a:rPr>
              <a:t>GameObject</a:t>
            </a:r>
            <a:r>
              <a:rPr lang="en-US" sz="2000" dirty="0">
                <a:latin typeface="Bahnschrift" panose="020B0502040204020203" pitchFamily="34" charset="0"/>
              </a:rPr>
              <a:t> to navigate the scene using the baked </a:t>
            </a:r>
            <a:r>
              <a:rPr lang="en-US" sz="2000" dirty="0" err="1">
                <a:latin typeface="Bahnschrift" panose="020B0502040204020203" pitchFamily="34" charset="0"/>
              </a:rPr>
              <a:t>NavMesh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The variables we can modify here are:</a:t>
            </a:r>
          </a:p>
          <a:p>
            <a:pPr lvl="1"/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Agent Type</a:t>
            </a:r>
          </a:p>
          <a:p>
            <a:pPr lvl="2"/>
            <a:r>
              <a:rPr lang="en-US" sz="1400" dirty="0">
                <a:latin typeface="Bahnschrift" panose="020B0502040204020203" pitchFamily="34" charset="0"/>
              </a:rPr>
              <a:t>The base Agent settings as defined in the Navigation window.</a:t>
            </a:r>
          </a:p>
          <a:p>
            <a:pPr lvl="2"/>
            <a:r>
              <a:rPr lang="en-US" sz="1400" dirty="0">
                <a:latin typeface="Bahnschrift" panose="020B0502040204020203" pitchFamily="34" charset="0"/>
              </a:rPr>
              <a:t>Changing your selection here will change the values in the “Obstacle Avoidance” section.</a:t>
            </a:r>
          </a:p>
          <a:p>
            <a:pPr lvl="2"/>
            <a:endParaRPr lang="en-US" sz="1400" dirty="0">
              <a:latin typeface="Bahnschrift" panose="020B0502040204020203" pitchFamily="34" charset="0"/>
            </a:endParaRPr>
          </a:p>
          <a:p>
            <a:pPr lvl="1"/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Base Offset</a:t>
            </a:r>
          </a:p>
          <a:p>
            <a:pPr lvl="2"/>
            <a:r>
              <a:rPr lang="en-US" sz="1400" dirty="0">
                <a:latin typeface="Bahnschrift" panose="020B0502040204020203" pitchFamily="34" charset="0"/>
              </a:rPr>
              <a:t>The vertical offset of the </a:t>
            </a:r>
            <a:r>
              <a:rPr lang="en-US" sz="1400" dirty="0" err="1">
                <a:latin typeface="Bahnschrift" panose="020B0502040204020203" pitchFamily="34" charset="0"/>
              </a:rPr>
              <a:t>NavMeshAgent</a:t>
            </a:r>
            <a:r>
              <a:rPr lang="en-US" sz="1400" dirty="0">
                <a:latin typeface="Bahnschrift" panose="020B0502040204020203" pitchFamily="34" charset="0"/>
              </a:rPr>
              <a:t> and the attached </a:t>
            </a:r>
            <a:r>
              <a:rPr lang="en-US" sz="1400" dirty="0" err="1">
                <a:latin typeface="Bahnschrift" panose="020B0502040204020203" pitchFamily="34" charset="0"/>
              </a:rPr>
              <a:t>GameObject</a:t>
            </a:r>
            <a:r>
              <a:rPr lang="en-US" sz="1400" dirty="0">
                <a:latin typeface="Bahnschrift" panose="020B0502040204020203" pitchFamily="34" charset="0"/>
              </a:rPr>
              <a:t>.</a:t>
            </a:r>
          </a:p>
          <a:p>
            <a:pPr lvl="2"/>
            <a:r>
              <a:rPr lang="en-US" sz="1400" dirty="0">
                <a:latin typeface="Bahnschrift" panose="020B0502040204020203" pitchFamily="34" charset="0"/>
              </a:rPr>
              <a:t>The center of the </a:t>
            </a:r>
            <a:r>
              <a:rPr lang="en-US" sz="1400" dirty="0" err="1">
                <a:latin typeface="Bahnschrift" panose="020B0502040204020203" pitchFamily="34" charset="0"/>
              </a:rPr>
              <a:t>GameObject</a:t>
            </a:r>
            <a:r>
              <a:rPr lang="en-US" sz="1400" dirty="0">
                <a:latin typeface="Bahnschrift" panose="020B0502040204020203" pitchFamily="34" charset="0"/>
              </a:rPr>
              <a:t> will typically be in the center of its 3D representation, while the center of the </a:t>
            </a:r>
            <a:r>
              <a:rPr lang="en-US" sz="1400" dirty="0" err="1">
                <a:latin typeface="Bahnschrift" panose="020B0502040204020203" pitchFamily="34" charset="0"/>
              </a:rPr>
              <a:t>NavMeshAgent</a:t>
            </a:r>
            <a:r>
              <a:rPr lang="en-US" sz="1400" dirty="0">
                <a:latin typeface="Bahnschrift" panose="020B0502040204020203" pitchFamily="34" charset="0"/>
              </a:rPr>
              <a:t> is at its base.</a:t>
            </a:r>
          </a:p>
          <a:p>
            <a:pPr lvl="2"/>
            <a:r>
              <a:rPr lang="en-US" sz="1400" dirty="0">
                <a:latin typeface="Bahnschrift" panose="020B0502040204020203" pitchFamily="34" charset="0"/>
              </a:rPr>
              <a:t>This lets the </a:t>
            </a:r>
            <a:r>
              <a:rPr lang="en-US" sz="1400" dirty="0" err="1">
                <a:latin typeface="Bahnschrift" panose="020B0502040204020203" pitchFamily="34" charset="0"/>
              </a:rPr>
              <a:t>NavMeshAgent</a:t>
            </a:r>
            <a:r>
              <a:rPr lang="en-US" sz="1400" dirty="0">
                <a:latin typeface="Bahnschrift" panose="020B0502040204020203" pitchFamily="34" charset="0"/>
              </a:rPr>
              <a:t> know the offset to use in its calculations.</a:t>
            </a:r>
            <a:endParaRPr lang="en-US" sz="18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B5B31-9F96-49FC-9688-C299CAA8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792" y="1690688"/>
            <a:ext cx="36195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3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NavMeshAgent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7117080" cy="44862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The variables we can modify here are:</a:t>
            </a:r>
          </a:p>
          <a:p>
            <a:pPr lvl="1"/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Speed</a:t>
            </a:r>
            <a:endParaRPr lang="en-US" sz="1800" dirty="0">
              <a:solidFill>
                <a:srgbClr val="00A79D"/>
              </a:solidFill>
              <a:latin typeface="Bahnschrift" panose="020B0502040204020203" pitchFamily="34" charset="0"/>
            </a:endParaRPr>
          </a:p>
          <a:p>
            <a:pPr lvl="2"/>
            <a:r>
              <a:rPr lang="en-US" sz="1400" dirty="0">
                <a:latin typeface="Bahnschrift" panose="020B0502040204020203" pitchFamily="34" charset="0"/>
              </a:rPr>
              <a:t>The maximum forward speed of the </a:t>
            </a:r>
            <a:r>
              <a:rPr lang="en-US" sz="1400" dirty="0" err="1">
                <a:latin typeface="Bahnschrift" panose="020B0502040204020203" pitchFamily="34" charset="0"/>
              </a:rPr>
              <a:t>NavMeshAgent</a:t>
            </a:r>
            <a:endParaRPr lang="en-US" sz="1400" dirty="0">
              <a:latin typeface="Bahnschrift" panose="020B0502040204020203" pitchFamily="34" charset="0"/>
            </a:endParaRPr>
          </a:p>
          <a:p>
            <a:pPr lvl="2"/>
            <a:endParaRPr lang="en-US" sz="1400" dirty="0">
              <a:latin typeface="Bahnschrift" panose="020B0502040204020203" pitchFamily="34" charset="0"/>
            </a:endParaRPr>
          </a:p>
          <a:p>
            <a:pPr lvl="1"/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Angular Speed</a:t>
            </a:r>
          </a:p>
          <a:p>
            <a:pPr lvl="2"/>
            <a:r>
              <a:rPr lang="en-US" sz="1400" dirty="0">
                <a:latin typeface="Bahnschrift" panose="020B0502040204020203" pitchFamily="34" charset="0"/>
              </a:rPr>
              <a:t>The maximum turning speed of the </a:t>
            </a:r>
            <a:r>
              <a:rPr lang="en-US" sz="1400" dirty="0" err="1">
                <a:latin typeface="Bahnschrift" panose="020B0502040204020203" pitchFamily="34" charset="0"/>
              </a:rPr>
              <a:t>NavMeshAgent</a:t>
            </a:r>
            <a:endParaRPr lang="en-US" sz="1400" dirty="0">
              <a:latin typeface="Bahnschrift" panose="020B0502040204020203" pitchFamily="34" charset="0"/>
            </a:endParaRPr>
          </a:p>
          <a:p>
            <a:pPr lvl="2"/>
            <a:endParaRPr lang="en-US" sz="1400" dirty="0">
              <a:latin typeface="Bahnschrift" panose="020B0502040204020203" pitchFamily="34" charset="0"/>
            </a:endParaRPr>
          </a:p>
          <a:p>
            <a:pPr lvl="1"/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Acceleration</a:t>
            </a:r>
          </a:p>
          <a:p>
            <a:pPr lvl="2"/>
            <a:r>
              <a:rPr lang="en-US" sz="1400" dirty="0">
                <a:latin typeface="Bahnschrift" panose="020B0502040204020203" pitchFamily="34" charset="0"/>
              </a:rPr>
              <a:t>The maximum acceleration of the </a:t>
            </a:r>
            <a:r>
              <a:rPr lang="en-US" sz="1400" dirty="0" err="1">
                <a:latin typeface="Bahnschrift" panose="020B0502040204020203" pitchFamily="34" charset="0"/>
              </a:rPr>
              <a:t>NavMeshAgent</a:t>
            </a:r>
            <a:r>
              <a:rPr lang="en-US" sz="1400" dirty="0">
                <a:latin typeface="Bahnschrift" panose="020B0502040204020203" pitchFamily="34" charset="0"/>
              </a:rPr>
              <a:t> as it follows a path.</a:t>
            </a:r>
          </a:p>
          <a:p>
            <a:pPr lvl="2"/>
            <a:endParaRPr lang="en-US" sz="1400" dirty="0">
              <a:latin typeface="Bahnschrift" panose="020B0502040204020203" pitchFamily="34" charset="0"/>
            </a:endParaRPr>
          </a:p>
          <a:p>
            <a:pPr lvl="1"/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Stopping Distance</a:t>
            </a:r>
          </a:p>
          <a:p>
            <a:pPr lvl="2"/>
            <a:r>
              <a:rPr lang="en-US" sz="1400" dirty="0">
                <a:latin typeface="Bahnschrift" panose="020B0502040204020203" pitchFamily="34" charset="0"/>
              </a:rPr>
              <a:t>The distance at which the </a:t>
            </a:r>
            <a:r>
              <a:rPr lang="en-US" sz="1400" dirty="0" err="1">
                <a:latin typeface="Bahnschrift" panose="020B0502040204020203" pitchFamily="34" charset="0"/>
              </a:rPr>
              <a:t>NavMeshAgent</a:t>
            </a:r>
            <a:r>
              <a:rPr lang="en-US" sz="1400" dirty="0">
                <a:latin typeface="Bahnschrift" panose="020B0502040204020203" pitchFamily="34" charset="0"/>
              </a:rPr>
              <a:t> will stop away from its target.</a:t>
            </a:r>
          </a:p>
          <a:p>
            <a:pPr marL="914400" lvl="2" indent="0">
              <a:buNone/>
            </a:pPr>
            <a:r>
              <a:rPr lang="en-US" sz="1800" dirty="0">
                <a:latin typeface="Bahnschrift" panose="020B0502040204020203" pitchFamily="34" charset="0"/>
              </a:rPr>
              <a:t> </a:t>
            </a:r>
          </a:p>
          <a:p>
            <a:pPr lvl="1"/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Auto Braking</a:t>
            </a:r>
          </a:p>
          <a:p>
            <a:pPr lvl="2"/>
            <a:r>
              <a:rPr lang="en-US" sz="1400" dirty="0">
                <a:latin typeface="Bahnschrift" panose="020B0502040204020203" pitchFamily="34" charset="0"/>
              </a:rPr>
              <a:t>Controls whether the </a:t>
            </a:r>
            <a:r>
              <a:rPr lang="en-US" sz="1400" dirty="0" err="1">
                <a:latin typeface="Bahnschrift" panose="020B0502040204020203" pitchFamily="34" charset="0"/>
              </a:rPr>
              <a:t>NavMeshAgent</a:t>
            </a:r>
            <a:r>
              <a:rPr lang="en-US" sz="1400" dirty="0">
                <a:latin typeface="Bahnschrift" panose="020B0502040204020203" pitchFamily="34" charset="0"/>
              </a:rPr>
              <a:t> will stop in time before it overshoots its target.</a:t>
            </a:r>
          </a:p>
          <a:p>
            <a:pPr lvl="2"/>
            <a:endParaRPr lang="en-US" sz="18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B5B31-9F96-49FC-9688-C299CAA8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792" y="1690688"/>
            <a:ext cx="36195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NavMeshAgent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7117080" cy="44862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The variables we can modify here are:</a:t>
            </a:r>
          </a:p>
          <a:p>
            <a:pPr lvl="1"/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Radius</a:t>
            </a:r>
          </a:p>
          <a:p>
            <a:pPr lvl="2"/>
            <a:r>
              <a:rPr lang="en-US" sz="1400" dirty="0">
                <a:latin typeface="Bahnschrift" panose="020B0502040204020203" pitchFamily="34" charset="0"/>
              </a:rPr>
              <a:t>The width of the </a:t>
            </a:r>
            <a:r>
              <a:rPr lang="en-US" sz="1400" dirty="0" err="1">
                <a:latin typeface="Bahnschrift" panose="020B0502040204020203" pitchFamily="34" charset="0"/>
              </a:rPr>
              <a:t>NavMeshAgent</a:t>
            </a:r>
            <a:endParaRPr lang="en-US" sz="1400" dirty="0">
              <a:latin typeface="Bahnschrift" panose="020B0502040204020203" pitchFamily="34" charset="0"/>
            </a:endParaRPr>
          </a:p>
          <a:p>
            <a:pPr lvl="2"/>
            <a:endParaRPr lang="en-US" sz="1400" dirty="0">
              <a:latin typeface="Bahnschrift" panose="020B0502040204020203" pitchFamily="34" charset="0"/>
            </a:endParaRPr>
          </a:p>
          <a:p>
            <a:pPr lvl="1"/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Height</a:t>
            </a:r>
            <a:endParaRPr lang="en-US" sz="1800" dirty="0">
              <a:solidFill>
                <a:srgbClr val="00A79D"/>
              </a:solidFill>
              <a:latin typeface="Bahnschrift" panose="020B0502040204020203" pitchFamily="34" charset="0"/>
            </a:endParaRPr>
          </a:p>
          <a:p>
            <a:pPr lvl="2"/>
            <a:r>
              <a:rPr lang="en-US" sz="1400" dirty="0">
                <a:latin typeface="Bahnschrift" panose="020B0502040204020203" pitchFamily="34" charset="0"/>
              </a:rPr>
              <a:t>The height of the </a:t>
            </a:r>
            <a:r>
              <a:rPr lang="en-US" sz="1400" dirty="0" err="1">
                <a:latin typeface="Bahnschrift" panose="020B0502040204020203" pitchFamily="34" charset="0"/>
              </a:rPr>
              <a:t>NavMeshAgent</a:t>
            </a:r>
            <a:endParaRPr lang="en-US" sz="1400" dirty="0">
              <a:latin typeface="Bahnschrift" panose="020B0502040204020203" pitchFamily="34" charset="0"/>
            </a:endParaRPr>
          </a:p>
          <a:p>
            <a:pPr lvl="2"/>
            <a:endParaRPr lang="en-US" sz="1400" dirty="0">
              <a:latin typeface="Bahnschrift" panose="020B0502040204020203" pitchFamily="34" charset="0"/>
            </a:endParaRPr>
          </a:p>
          <a:p>
            <a:pPr lvl="1"/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Quality</a:t>
            </a:r>
            <a:endParaRPr lang="en-US" sz="1800" dirty="0">
              <a:solidFill>
                <a:srgbClr val="00A79D"/>
              </a:solidFill>
              <a:latin typeface="Bahnschrift" panose="020B0502040204020203" pitchFamily="34" charset="0"/>
            </a:endParaRPr>
          </a:p>
          <a:p>
            <a:pPr lvl="2"/>
            <a:r>
              <a:rPr lang="en-US" sz="1400" dirty="0">
                <a:latin typeface="Bahnschrift" panose="020B0502040204020203" pitchFamily="34" charset="0"/>
              </a:rPr>
              <a:t>Affects how often </a:t>
            </a:r>
            <a:r>
              <a:rPr lang="en-US" sz="1400" dirty="0" err="1">
                <a:latin typeface="Bahnschrift" panose="020B0502040204020203" pitchFamily="34" charset="0"/>
              </a:rPr>
              <a:t>NavMeshAgents</a:t>
            </a:r>
            <a:r>
              <a:rPr lang="en-US" sz="1400" dirty="0">
                <a:latin typeface="Bahnschrift" panose="020B0502040204020203" pitchFamily="34" charset="0"/>
              </a:rPr>
              <a:t> might overlap.</a:t>
            </a:r>
          </a:p>
          <a:p>
            <a:pPr lvl="2"/>
            <a:r>
              <a:rPr lang="en-US" sz="1400" dirty="0">
                <a:latin typeface="Bahnschrift" panose="020B0502040204020203" pitchFamily="34" charset="0"/>
              </a:rPr>
              <a:t>Lower quality means more often overlaps, but less computing stress.</a:t>
            </a:r>
          </a:p>
          <a:p>
            <a:pPr lvl="2"/>
            <a:endParaRPr lang="en-US" sz="1400" dirty="0">
              <a:latin typeface="Bahnschrift" panose="020B0502040204020203" pitchFamily="34" charset="0"/>
            </a:endParaRPr>
          </a:p>
          <a:p>
            <a:pPr lvl="1"/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Priority</a:t>
            </a:r>
            <a:endParaRPr lang="en-US" sz="1800" dirty="0">
              <a:solidFill>
                <a:srgbClr val="00A79D"/>
              </a:solidFill>
              <a:latin typeface="Bahnschrift" panose="020B0502040204020203" pitchFamily="34" charset="0"/>
            </a:endParaRPr>
          </a:p>
          <a:p>
            <a:pPr lvl="2"/>
            <a:r>
              <a:rPr lang="en-US" sz="1400" dirty="0">
                <a:latin typeface="Bahnschrift" panose="020B0502040204020203" pitchFamily="34" charset="0"/>
              </a:rPr>
              <a:t>A </a:t>
            </a:r>
            <a:r>
              <a:rPr lang="en-US" sz="1400" dirty="0" err="1">
                <a:latin typeface="Bahnschrift" panose="020B0502040204020203" pitchFamily="34" charset="0"/>
              </a:rPr>
              <a:t>NavMeshAgent</a:t>
            </a:r>
            <a:r>
              <a:rPr lang="en-US" sz="1400" dirty="0">
                <a:latin typeface="Bahnschrift" panose="020B0502040204020203" pitchFamily="34" charset="0"/>
              </a:rPr>
              <a:t> will ignore other agents that have a value.</a:t>
            </a:r>
          </a:p>
          <a:p>
            <a:pPr lvl="2"/>
            <a:r>
              <a:rPr lang="en-US" sz="1400" dirty="0">
                <a:latin typeface="Bahnschrift" panose="020B0502040204020203" pitchFamily="34" charset="0"/>
              </a:rPr>
              <a:t>A lower value here means higher priority, as it will ignore more things.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B5B31-9F96-49FC-9688-C299CAA8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792" y="1690688"/>
            <a:ext cx="36195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7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NavMeshAgent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9"/>
            <a:ext cx="10334105" cy="44862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With a </a:t>
            </a:r>
            <a:r>
              <a:rPr lang="en-US" sz="2000" dirty="0" err="1">
                <a:latin typeface="Bahnschrift" panose="020B0502040204020203" pitchFamily="34" charset="0"/>
              </a:rPr>
              <a:t>NavMeshAgent</a:t>
            </a:r>
            <a:r>
              <a:rPr lang="en-US" sz="2000" dirty="0">
                <a:latin typeface="Bahnschrift" panose="020B0502040204020203" pitchFamily="34" charset="0"/>
              </a:rPr>
              <a:t> attached to our object, we will want to give it a target destination to move toward.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We can do this through code by using the </a:t>
            </a:r>
            <a:r>
              <a:rPr lang="en-US" sz="2000" dirty="0" err="1">
                <a:solidFill>
                  <a:srgbClr val="00A79D"/>
                </a:solidFill>
                <a:latin typeface="Bahnschrift" panose="020B0502040204020203" pitchFamily="34" charset="0"/>
              </a:rPr>
              <a:t>NavMeshAgent.SetDestination</a:t>
            </a:r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() </a:t>
            </a:r>
            <a:r>
              <a:rPr lang="en-US" sz="2000" dirty="0">
                <a:latin typeface="Bahnschrift" panose="020B0502040204020203" pitchFamily="34" charset="0"/>
              </a:rPr>
              <a:t>function.</a:t>
            </a:r>
          </a:p>
          <a:p>
            <a:pPr lvl="1"/>
            <a:r>
              <a:rPr lang="en-US" sz="1600" dirty="0">
                <a:latin typeface="Bahnschrift" panose="020B0502040204020203" pitchFamily="34" charset="0"/>
              </a:rPr>
              <a:t>The function takes in a Vector3 variable, so we need to pass in the position where we want our agent to navigate towards.</a:t>
            </a:r>
          </a:p>
          <a:p>
            <a:pPr lvl="1"/>
            <a:r>
              <a:rPr lang="en-US" sz="1600" dirty="0">
                <a:latin typeface="Bahnschrift" panose="020B0502040204020203" pitchFamily="34" charset="0"/>
              </a:rPr>
              <a:t>The function will return a bool value.</a:t>
            </a:r>
          </a:p>
          <a:p>
            <a:pPr lvl="2"/>
            <a:r>
              <a:rPr lang="en-US" sz="1400" dirty="0">
                <a:latin typeface="Bahnschrift" panose="020B0502040204020203" pitchFamily="34" charset="0"/>
              </a:rPr>
              <a:t>If it succeeds in finding a path to the target, it will return true. If it does not, it will return false.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One common implementation is to have our agent constantly move towards a Transform.</a:t>
            </a:r>
          </a:p>
          <a:p>
            <a:pPr lvl="1"/>
            <a:r>
              <a:rPr lang="en-US" sz="1600" dirty="0">
                <a:latin typeface="Bahnschrift" panose="020B0502040204020203" pitchFamily="34" charset="0"/>
              </a:rPr>
              <a:t>Let’s take a look at how we can implement that.</a:t>
            </a:r>
          </a:p>
        </p:txBody>
      </p:sp>
    </p:spTree>
    <p:extLst>
      <p:ext uri="{BB962C8B-B14F-4D97-AF65-F5344CB8AC3E}">
        <p14:creationId xmlns:p14="http://schemas.microsoft.com/office/powerpoint/2010/main" val="176767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NavMeshAgent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9"/>
            <a:ext cx="10334105" cy="44862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First, we have to create variables to hold the attached </a:t>
            </a:r>
            <a:r>
              <a:rPr lang="en-US" sz="2000" dirty="0" err="1">
                <a:latin typeface="Bahnschrift" panose="020B0502040204020203" pitchFamily="34" charset="0"/>
              </a:rPr>
              <a:t>NavMeshAgent</a:t>
            </a:r>
            <a:r>
              <a:rPr lang="en-US" sz="2000" dirty="0">
                <a:latin typeface="Bahnschrift" panose="020B0502040204020203" pitchFamily="34" charset="0"/>
              </a:rPr>
              <a:t> component, as well as the Transform that we want our agent to chase.</a:t>
            </a:r>
            <a:endParaRPr lang="en-US" sz="18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BCB33-BE13-4629-BF86-6D16DD533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96" y="2553913"/>
            <a:ext cx="68389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50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NavMeshAgent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9"/>
            <a:ext cx="10334105" cy="495118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Then, we will set the destination of the agent constantly in Update() so that it continues chasing the target.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Alternatively, you can choose to only use </a:t>
            </a:r>
            <a:r>
              <a:rPr lang="en-US" sz="2000" dirty="0" err="1">
                <a:latin typeface="Bahnschrift" panose="020B0502040204020203" pitchFamily="34" charset="0"/>
              </a:rPr>
              <a:t>SetDestination</a:t>
            </a:r>
            <a:r>
              <a:rPr lang="en-US" sz="2000" dirty="0">
                <a:latin typeface="Bahnschrift" panose="020B0502040204020203" pitchFamily="34" charset="0"/>
              </a:rPr>
              <a:t> when a specific event happens</a:t>
            </a:r>
          </a:p>
          <a:p>
            <a:pPr lvl="1"/>
            <a:r>
              <a:rPr lang="en-US" sz="1600" dirty="0">
                <a:latin typeface="Bahnschrift" panose="020B0502040204020203" pitchFamily="34" charset="0"/>
              </a:rPr>
              <a:t>E.g. when a player triggers an alarm and guards go to the last known location of the player.</a:t>
            </a:r>
          </a:p>
          <a:p>
            <a:pPr lvl="2"/>
            <a:r>
              <a:rPr lang="en-US" sz="1400" dirty="0">
                <a:latin typeface="Bahnschrift" panose="020B0502040204020203" pitchFamily="34" charset="0"/>
              </a:rPr>
              <a:t>This can be useful for stealth games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D24FE-4D5E-4B4A-8B2B-90B3BFEA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89" y="2419524"/>
            <a:ext cx="4234583" cy="225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55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794943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Navigation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9"/>
            <a:ext cx="10334105" cy="44862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Now that we have a </a:t>
            </a:r>
            <a:r>
              <a:rPr lang="en-US" sz="2000" dirty="0" err="1">
                <a:latin typeface="Bahnschrift" panose="020B0502040204020203" pitchFamily="34" charset="0"/>
              </a:rPr>
              <a:t>NavMesh</a:t>
            </a:r>
            <a:r>
              <a:rPr lang="en-US" sz="2000" dirty="0">
                <a:latin typeface="Bahnschrift" panose="020B0502040204020203" pitchFamily="34" charset="0"/>
              </a:rPr>
              <a:t> and a </a:t>
            </a:r>
            <a:r>
              <a:rPr lang="en-US" sz="2000" dirty="0" err="1">
                <a:latin typeface="Bahnschrift" panose="020B0502040204020203" pitchFamily="34" charset="0"/>
              </a:rPr>
              <a:t>NavMeshAgent</a:t>
            </a:r>
            <a:r>
              <a:rPr lang="en-US" sz="2000" dirty="0">
                <a:latin typeface="Bahnschrift" panose="020B0502040204020203" pitchFamily="34" charset="0"/>
              </a:rPr>
              <a:t>, we can use </a:t>
            </a:r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Navigation Areas </a:t>
            </a:r>
            <a:r>
              <a:rPr lang="en-US" sz="2000" dirty="0">
                <a:latin typeface="Bahnschrift" panose="020B0502040204020203" pitchFamily="34" charset="0"/>
              </a:rPr>
              <a:t>to modify the </a:t>
            </a:r>
            <a:r>
              <a:rPr lang="en-US" sz="2000" dirty="0" err="1">
                <a:latin typeface="Bahnschrift" panose="020B0502040204020203" pitchFamily="34" charset="0"/>
              </a:rPr>
              <a:t>behaviour</a:t>
            </a:r>
            <a:r>
              <a:rPr lang="en-US" sz="2000" dirty="0">
                <a:latin typeface="Bahnschrift" panose="020B0502040204020203" pitchFamily="34" charset="0"/>
              </a:rPr>
              <a:t> of our agents.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Navigation Areas will have a </a:t>
            </a:r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movement cost attributed to them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1800" dirty="0">
                <a:latin typeface="Bahnschrift" panose="020B0502040204020203" pitchFamily="34" charset="0"/>
              </a:rPr>
              <a:t>Agents will typically avoid areas that have a higher movement cost.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We can also assign which areas are unwalkable for certain agents.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We can use this to change how our agents move, as well as give our players some mechanics they can play with.</a:t>
            </a:r>
          </a:p>
          <a:p>
            <a:pPr lvl="1"/>
            <a:r>
              <a:rPr lang="en-US" sz="1800" dirty="0">
                <a:latin typeface="Bahnschrift" panose="020B0502040204020203" pitchFamily="34" charset="0"/>
              </a:rPr>
              <a:t>E.g. A player could have some equipment to move over water, while normal enemies are unable to.</a:t>
            </a:r>
          </a:p>
        </p:txBody>
      </p:sp>
    </p:spTree>
    <p:extLst>
      <p:ext uri="{BB962C8B-B14F-4D97-AF65-F5344CB8AC3E}">
        <p14:creationId xmlns:p14="http://schemas.microsoft.com/office/powerpoint/2010/main" val="1448058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Navigation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9"/>
            <a:ext cx="7457903" cy="44862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To set up our Navigation Areas, we have to go to the </a:t>
            </a:r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“Areas” tab </a:t>
            </a:r>
            <a:r>
              <a:rPr lang="en-US" sz="2000" dirty="0">
                <a:latin typeface="Bahnschrift" panose="020B0502040204020203" pitchFamily="34" charset="0"/>
              </a:rPr>
              <a:t>in the Navigation Window.</a:t>
            </a:r>
          </a:p>
          <a:p>
            <a:pPr lvl="1"/>
            <a:r>
              <a:rPr lang="en-US" sz="1800" dirty="0">
                <a:latin typeface="Bahnschrift" panose="020B0502040204020203" pitchFamily="34" charset="0"/>
              </a:rPr>
              <a:t>There are already a few default areas created by Unity.</a:t>
            </a:r>
          </a:p>
          <a:p>
            <a:pPr lvl="1"/>
            <a:endParaRPr lang="en-US" sz="18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The first field represents </a:t>
            </a:r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the name of the area</a:t>
            </a:r>
            <a:r>
              <a:rPr lang="en-US" sz="2000" dirty="0">
                <a:latin typeface="Bahnschrift" panose="020B0502040204020203" pitchFamily="34" charset="0"/>
              </a:rPr>
              <a:t>, and the number represents </a:t>
            </a:r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the movement cost of the area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1800" dirty="0">
                <a:latin typeface="Bahnschrift" panose="020B0502040204020203" pitchFamily="34" charset="0"/>
              </a:rPr>
              <a:t>The ‘Mud’ area has a high movement cost of 4, which will cause agents to avoid moving through it if possible.</a:t>
            </a:r>
          </a:p>
          <a:p>
            <a:pPr lvl="1"/>
            <a:endParaRPr lang="en-US" sz="18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After setting up our areas here, we can go back to the Scene view to add our custom areas.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C4F2B4-2226-4EEB-A253-89E8F2E7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149" y="0"/>
            <a:ext cx="3689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96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Navigation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207000"/>
            <a:ext cx="11165379" cy="9699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Create a 3D object to represent your Navigation Area.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Place it where you want your area to be.</a:t>
            </a:r>
            <a:endParaRPr lang="en-US" sz="18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ED0C2-A9B4-431D-AF18-ECD01DF0C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29" y="1404408"/>
            <a:ext cx="7369703" cy="3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1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NavMesh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Bahnschrift" panose="020B0502040204020203" pitchFamily="34" charset="0"/>
              </a:rPr>
              <a:t>NavMesh</a:t>
            </a:r>
            <a:r>
              <a:rPr lang="en-US" sz="2000" dirty="0">
                <a:latin typeface="Bahnschrift" panose="020B0502040204020203" pitchFamily="34" charset="0"/>
              </a:rPr>
              <a:t> is short for </a:t>
            </a:r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Navigation Mesh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It is a feature in Unity that allows us to quickly build navigation capabilities for our applications.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Building a </a:t>
            </a:r>
            <a:r>
              <a:rPr lang="en-US" sz="2000" dirty="0" err="1">
                <a:latin typeface="Bahnschrift" panose="020B0502040204020203" pitchFamily="34" charset="0"/>
              </a:rPr>
              <a:t>NavMesh</a:t>
            </a:r>
            <a:r>
              <a:rPr lang="en-US" sz="2000" dirty="0">
                <a:latin typeface="Bahnschrift" panose="020B0502040204020203" pitchFamily="34" charset="0"/>
              </a:rPr>
              <a:t> will create points in our game world where </a:t>
            </a:r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NPCs can navigate</a:t>
            </a:r>
            <a:r>
              <a:rPr lang="en-US" sz="2000" dirty="0">
                <a:latin typeface="Bahnschrift" panose="020B0502040204020203" pitchFamily="34" charset="0"/>
              </a:rPr>
              <a:t> to.</a:t>
            </a:r>
          </a:p>
          <a:p>
            <a:pPr lvl="1"/>
            <a:r>
              <a:rPr lang="en-US" sz="1600" dirty="0">
                <a:latin typeface="Bahnschrift" panose="020B0502040204020203" pitchFamily="34" charset="0"/>
              </a:rPr>
              <a:t>We can also use this to move a player to certain positions without any player input.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To allow NPCs or players to navigate on a </a:t>
            </a:r>
            <a:r>
              <a:rPr lang="en-US" sz="2000" dirty="0" err="1">
                <a:latin typeface="Bahnschrift" panose="020B0502040204020203" pitchFamily="34" charset="0"/>
              </a:rPr>
              <a:t>NavMesh</a:t>
            </a:r>
            <a:r>
              <a:rPr lang="en-US" sz="2000" dirty="0">
                <a:latin typeface="Bahnschrift" panose="020B0502040204020203" pitchFamily="34" charset="0"/>
              </a:rPr>
              <a:t>, we need to add a </a:t>
            </a:r>
            <a:r>
              <a:rPr lang="en-US" sz="2000" dirty="0" err="1">
                <a:solidFill>
                  <a:srgbClr val="00A79D"/>
                </a:solidFill>
                <a:latin typeface="Bahnschrift" panose="020B0502040204020203" pitchFamily="34" charset="0"/>
              </a:rPr>
              <a:t>NavMeshAgent</a:t>
            </a:r>
            <a:r>
              <a:rPr lang="en-US" sz="2000" dirty="0">
                <a:latin typeface="Bahnschrift" panose="020B0502040204020203" pitchFamily="34" charset="0"/>
              </a:rPr>
              <a:t> component to them.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We will first take a look at how we can build a </a:t>
            </a:r>
            <a:r>
              <a:rPr lang="en-US" sz="2000" dirty="0" err="1">
                <a:latin typeface="Bahnschrift" panose="020B0502040204020203" pitchFamily="34" charset="0"/>
              </a:rPr>
              <a:t>NavMesh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</a:p>
          <a:p>
            <a:endParaRPr lang="en-US" sz="1400" dirty="0">
              <a:latin typeface="Bahnschrift" panose="020B0502040204020203" pitchFamily="34" charset="0"/>
            </a:endParaRPr>
          </a:p>
          <a:p>
            <a:pPr lvl="1"/>
            <a:endParaRPr lang="en-US" sz="1600" dirty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95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Navigation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033954" cy="44862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With the object selected, click on the “Object” tab in the Navigation window.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Check the Navigation Static box, and set the Navigation to be your custom area.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Go back to the “Bake” tab, and press the “Bake” button again.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2EFF0-6536-4FB3-81BB-9F67336E9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425" y="1027906"/>
            <a:ext cx="3705225" cy="2076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978FF7-C1F7-4D78-99C1-25BAE949E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425" y="3644265"/>
            <a:ext cx="3714750" cy="30765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4A083F-1630-491B-AE3A-F92C04D0F7BC}"/>
              </a:ext>
            </a:extLst>
          </p:cNvPr>
          <p:cNvCxnSpPr>
            <a:cxnSpLocks/>
          </p:cNvCxnSpPr>
          <p:nvPr/>
        </p:nvCxnSpPr>
        <p:spPr>
          <a:xfrm>
            <a:off x="10206038" y="3241675"/>
            <a:ext cx="0" cy="269875"/>
          </a:xfrm>
          <a:prstGeom prst="straightConnector1">
            <a:avLst/>
          </a:prstGeom>
          <a:ln w="38100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78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Navigation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201339"/>
            <a:ext cx="11165379" cy="119115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The </a:t>
            </a:r>
            <a:r>
              <a:rPr lang="en-US" sz="2000" dirty="0" err="1">
                <a:latin typeface="Bahnschrift" panose="020B0502040204020203" pitchFamily="34" charset="0"/>
              </a:rPr>
              <a:t>NavMesh</a:t>
            </a:r>
            <a:r>
              <a:rPr lang="en-US" sz="2000" dirty="0">
                <a:latin typeface="Bahnschrift" panose="020B0502040204020203" pitchFamily="34" charset="0"/>
              </a:rPr>
              <a:t> will now recognize the 3D object as a different area, and will mark it out as such.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How will this affect the movement of the agent?</a:t>
            </a:r>
            <a:endParaRPr lang="en-US" sz="18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64615C-6555-4618-929E-EBE744F66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29" y="1404408"/>
            <a:ext cx="7309822" cy="374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0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13071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By baking a </a:t>
            </a:r>
            <a:r>
              <a:rPr lang="en-US" sz="2000" dirty="0" err="1">
                <a:latin typeface="Bahnschrift" panose="020B0502040204020203" pitchFamily="34" charset="0"/>
              </a:rPr>
              <a:t>NavMesh</a:t>
            </a:r>
            <a:r>
              <a:rPr lang="en-US" sz="2000" dirty="0">
                <a:latin typeface="Bahnschrift" panose="020B0502040204020203" pitchFamily="34" charset="0"/>
              </a:rPr>
              <a:t>, we add navigation points into our world that </a:t>
            </a:r>
            <a:r>
              <a:rPr lang="en-US" sz="2000" dirty="0" err="1">
                <a:latin typeface="Bahnschrift" panose="020B0502040204020203" pitchFamily="34" charset="0"/>
              </a:rPr>
              <a:t>NavMeshAgents</a:t>
            </a:r>
            <a:r>
              <a:rPr lang="en-US" sz="2000" dirty="0">
                <a:latin typeface="Bahnschrift" panose="020B0502040204020203" pitchFamily="34" charset="0"/>
              </a:rPr>
              <a:t> can use to calculate paths to move on.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Using different Navigation Areas will add some variety to the </a:t>
            </a:r>
            <a:r>
              <a:rPr lang="en-US" sz="2000" dirty="0" err="1">
                <a:latin typeface="Bahnschrift" panose="020B0502040204020203" pitchFamily="34" charset="0"/>
              </a:rPr>
              <a:t>behaviour</a:t>
            </a:r>
            <a:r>
              <a:rPr lang="en-US" sz="2000" dirty="0">
                <a:latin typeface="Bahnschrift" panose="020B0502040204020203" pitchFamily="34" charset="0"/>
              </a:rPr>
              <a:t> of agents.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While being relatively simple to use, the Navigation system in Unity is a powerful tool we can use as a base for complex mechanics and gameplay.</a:t>
            </a:r>
          </a:p>
        </p:txBody>
      </p:sp>
    </p:spTree>
    <p:extLst>
      <p:ext uri="{BB962C8B-B14F-4D97-AF65-F5344CB8AC3E}">
        <p14:creationId xmlns:p14="http://schemas.microsoft.com/office/powerpoint/2010/main" val="292410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NavMesh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7341524" cy="44862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The process of creating a </a:t>
            </a:r>
            <a:r>
              <a:rPr lang="en-US" sz="2000" dirty="0" err="1">
                <a:latin typeface="Bahnschrift" panose="020B0502040204020203" pitchFamily="34" charset="0"/>
              </a:rPr>
              <a:t>NavMesh</a:t>
            </a:r>
            <a:r>
              <a:rPr lang="en-US" sz="2000" dirty="0">
                <a:latin typeface="Bahnschrift" panose="020B0502040204020203" pitchFamily="34" charset="0"/>
              </a:rPr>
              <a:t> is known as </a:t>
            </a:r>
            <a:r>
              <a:rPr lang="en-US" sz="2000" dirty="0" err="1">
                <a:latin typeface="Bahnschrift" panose="020B0502040204020203" pitchFamily="34" charset="0"/>
              </a:rPr>
              <a:t>NavMesh</a:t>
            </a:r>
            <a:r>
              <a:rPr lang="en-US" sz="2000" dirty="0">
                <a:latin typeface="Bahnschrift" panose="020B0502040204020203" pitchFamily="34" charset="0"/>
              </a:rPr>
              <a:t> Baking.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To bake our </a:t>
            </a:r>
            <a:r>
              <a:rPr lang="en-US" sz="2000" dirty="0" err="1">
                <a:latin typeface="Bahnschrift" panose="020B0502040204020203" pitchFamily="34" charset="0"/>
              </a:rPr>
              <a:t>NavMesh</a:t>
            </a:r>
            <a:r>
              <a:rPr lang="en-US" sz="2000" dirty="0">
                <a:latin typeface="Bahnschrift" panose="020B0502040204020203" pitchFamily="34" charset="0"/>
              </a:rPr>
              <a:t>, we first have to mark objects as </a:t>
            </a:r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Navigation Static </a:t>
            </a:r>
            <a:r>
              <a:rPr lang="en-US" sz="2000" dirty="0">
                <a:latin typeface="Bahnschrift" panose="020B0502040204020203" pitchFamily="34" charset="0"/>
              </a:rPr>
              <a:t>in Unity.</a:t>
            </a:r>
          </a:p>
          <a:p>
            <a:pPr lvl="1"/>
            <a:r>
              <a:rPr lang="en-US" sz="1600" dirty="0">
                <a:latin typeface="Bahnschrift" panose="020B0502040204020203" pitchFamily="34" charset="0"/>
              </a:rPr>
              <a:t>If an object is marked as Navigation Static, it means that it will not affect how navigation is calculated on the fly.</a:t>
            </a:r>
          </a:p>
          <a:p>
            <a:pPr lvl="1"/>
            <a:r>
              <a:rPr lang="en-US" sz="1600" dirty="0">
                <a:latin typeface="Bahnschrift" panose="020B0502040204020203" pitchFamily="34" charset="0"/>
              </a:rPr>
              <a:t>Only Navigation Static objects will be calculated when baking a </a:t>
            </a:r>
            <a:r>
              <a:rPr lang="en-US" sz="1600" dirty="0" err="1">
                <a:latin typeface="Bahnschrift" panose="020B0502040204020203" pitchFamily="34" charset="0"/>
              </a:rPr>
              <a:t>NavMesh</a:t>
            </a:r>
            <a:r>
              <a:rPr lang="en-US" sz="1600" dirty="0">
                <a:latin typeface="Bahnschrift" panose="020B0502040204020203" pitchFamily="34" charset="0"/>
              </a:rPr>
              <a:t>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You can mark objects as Navigation Static from the Inspector.</a:t>
            </a:r>
          </a:p>
          <a:p>
            <a:pPr lvl="1"/>
            <a:r>
              <a:rPr lang="en-US" sz="1600" dirty="0">
                <a:latin typeface="Bahnschrift" panose="020B0502040204020203" pitchFamily="34" charset="0"/>
              </a:rPr>
              <a:t>Click on the arrow beside ‘Static’ and choose Navigation Static.</a:t>
            </a:r>
          </a:p>
          <a:p>
            <a:endParaRPr lang="en-US" sz="18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2AA97-E84D-4FB7-A2FB-1AC84E928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675" y="100012"/>
            <a:ext cx="3743325" cy="6657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1F6621-10E5-4058-8D51-0CE40DDA40B8}"/>
              </a:ext>
            </a:extLst>
          </p:cNvPr>
          <p:cNvSpPr/>
          <p:nvPr/>
        </p:nvSpPr>
        <p:spPr>
          <a:xfrm>
            <a:off x="10068964" y="1853738"/>
            <a:ext cx="2123036" cy="189021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3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NavMesh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6600825" cy="44862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Once you have your environment or structures marked as Navigation Static, you can begin baking the </a:t>
            </a:r>
            <a:r>
              <a:rPr lang="en-US" sz="2000" dirty="0" err="1">
                <a:latin typeface="Bahnschrift" panose="020B0502040204020203" pitchFamily="34" charset="0"/>
              </a:rPr>
              <a:t>NavMesh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Access the Navigation window from Window &gt; AI &gt; Navigation.</a:t>
            </a:r>
          </a:p>
          <a:p>
            <a:pPr lvl="1"/>
            <a:r>
              <a:rPr lang="en-US" sz="1600" dirty="0">
                <a:latin typeface="Bahnschrift" panose="020B0502040204020203" pitchFamily="34" charset="0"/>
              </a:rPr>
              <a:t>A Navigation Window will pop up, usually in the same window as your Inspector.</a:t>
            </a:r>
          </a:p>
          <a:p>
            <a:endParaRPr lang="en-US" sz="1800" dirty="0"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232D5-939A-40B8-A06C-0D4A06242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081" y="1690688"/>
            <a:ext cx="3914775" cy="4276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731690-C6E0-4BC1-94CA-863BE0DDC07C}"/>
              </a:ext>
            </a:extLst>
          </p:cNvPr>
          <p:cNvSpPr/>
          <p:nvPr/>
        </p:nvSpPr>
        <p:spPr>
          <a:xfrm>
            <a:off x="7639396" y="5494714"/>
            <a:ext cx="3855460" cy="213960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NavMesh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6643255" cy="44862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There will be 4 tabs available in the Navigation Window</a:t>
            </a:r>
          </a:p>
          <a:p>
            <a:pPr lvl="1"/>
            <a:r>
              <a:rPr lang="en-US" sz="1600" dirty="0">
                <a:latin typeface="Bahnschrift" panose="020B0502040204020203" pitchFamily="34" charset="0"/>
              </a:rPr>
              <a:t>Agents</a:t>
            </a:r>
          </a:p>
          <a:p>
            <a:pPr lvl="1"/>
            <a:r>
              <a:rPr lang="en-US" sz="1600" dirty="0">
                <a:latin typeface="Bahnschrift" panose="020B0502040204020203" pitchFamily="34" charset="0"/>
              </a:rPr>
              <a:t>Areas</a:t>
            </a:r>
          </a:p>
          <a:p>
            <a:pPr lvl="1"/>
            <a:r>
              <a:rPr lang="en-US" sz="1600" dirty="0">
                <a:latin typeface="Bahnschrift" panose="020B0502040204020203" pitchFamily="34" charset="0"/>
              </a:rPr>
              <a:t>Bake</a:t>
            </a:r>
          </a:p>
          <a:p>
            <a:pPr lvl="1"/>
            <a:r>
              <a:rPr lang="en-US" sz="1600" dirty="0">
                <a:latin typeface="Bahnschrift" panose="020B0502040204020203" pitchFamily="34" charset="0"/>
              </a:rPr>
              <a:t>Object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We will focus on the Bake tab for now.</a:t>
            </a:r>
            <a:endParaRPr lang="en-US" sz="18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A59A1-7FF0-4C9F-AFD9-77A442DDE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526" y="1690688"/>
            <a:ext cx="3988204" cy="36302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5F5FE8-63A0-4383-9493-75EDACCB09FC}"/>
              </a:ext>
            </a:extLst>
          </p:cNvPr>
          <p:cNvSpPr/>
          <p:nvPr/>
        </p:nvSpPr>
        <p:spPr>
          <a:xfrm>
            <a:off x="9351818" y="1946286"/>
            <a:ext cx="487680" cy="273212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0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4AC4A3-E405-415D-AA4B-460B4EEE5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063" y="1224482"/>
            <a:ext cx="3724275" cy="5019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NavMesh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6643255" cy="44862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There are a number of variables that we can modify here:</a:t>
            </a:r>
          </a:p>
          <a:p>
            <a:pPr lvl="1"/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Agent Radius</a:t>
            </a:r>
          </a:p>
          <a:p>
            <a:pPr lvl="2"/>
            <a:r>
              <a:rPr lang="en-US" sz="1400" dirty="0">
                <a:latin typeface="Bahnschrift" panose="020B0502040204020203" pitchFamily="34" charset="0"/>
              </a:rPr>
              <a:t>How close the center of a </a:t>
            </a:r>
            <a:r>
              <a:rPr lang="en-US" sz="1400" dirty="0" err="1">
                <a:latin typeface="Bahnschrift" panose="020B0502040204020203" pitchFamily="34" charset="0"/>
              </a:rPr>
              <a:t>NavMeshAgent</a:t>
            </a:r>
            <a:r>
              <a:rPr lang="en-US" sz="1400" dirty="0">
                <a:latin typeface="Bahnschrift" panose="020B0502040204020203" pitchFamily="34" charset="0"/>
              </a:rPr>
              <a:t> can get to a wall</a:t>
            </a:r>
          </a:p>
          <a:p>
            <a:pPr lvl="2"/>
            <a:endParaRPr lang="en-US" sz="1400" dirty="0">
              <a:latin typeface="Bahnschrift" panose="020B0502040204020203" pitchFamily="34" charset="0"/>
            </a:endParaRPr>
          </a:p>
          <a:p>
            <a:pPr lvl="1"/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Agent Height</a:t>
            </a:r>
          </a:p>
          <a:p>
            <a:pPr lvl="2"/>
            <a:r>
              <a:rPr lang="en-US" sz="1400" dirty="0">
                <a:latin typeface="Bahnschrift" panose="020B0502040204020203" pitchFamily="34" charset="0"/>
              </a:rPr>
              <a:t>How low spaces can be before they are inaccessible to a </a:t>
            </a:r>
            <a:r>
              <a:rPr lang="en-US" sz="1400" dirty="0" err="1">
                <a:latin typeface="Bahnschrift" panose="020B0502040204020203" pitchFamily="34" charset="0"/>
              </a:rPr>
              <a:t>NavMeshAgent</a:t>
            </a:r>
            <a:endParaRPr lang="en-US" sz="1400" dirty="0">
              <a:latin typeface="Bahnschrift" panose="020B0502040204020203" pitchFamily="34" charset="0"/>
            </a:endParaRPr>
          </a:p>
          <a:p>
            <a:pPr lvl="2"/>
            <a:endParaRPr lang="en-US" sz="1400" dirty="0">
              <a:latin typeface="Bahnschrift" panose="020B0502040204020203" pitchFamily="34" charset="0"/>
            </a:endParaRPr>
          </a:p>
          <a:p>
            <a:pPr lvl="1"/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Max Slope</a:t>
            </a:r>
          </a:p>
          <a:p>
            <a:pPr lvl="2"/>
            <a:r>
              <a:rPr lang="en-US" sz="1400" dirty="0">
                <a:latin typeface="Bahnschrift" panose="020B0502040204020203" pitchFamily="34" charset="0"/>
              </a:rPr>
              <a:t>The maximum angle of a slope that a </a:t>
            </a:r>
            <a:r>
              <a:rPr lang="en-US" sz="1400" dirty="0" err="1">
                <a:latin typeface="Bahnschrift" panose="020B0502040204020203" pitchFamily="34" charset="0"/>
              </a:rPr>
              <a:t>NavMeshAgent</a:t>
            </a:r>
            <a:r>
              <a:rPr lang="en-US" sz="1400" dirty="0">
                <a:latin typeface="Bahnschrift" panose="020B0502040204020203" pitchFamily="34" charset="0"/>
              </a:rPr>
              <a:t> can walk up</a:t>
            </a:r>
          </a:p>
          <a:p>
            <a:pPr lvl="2"/>
            <a:endParaRPr lang="en-US" sz="1400" dirty="0">
              <a:latin typeface="Bahnschrift" panose="020B0502040204020203" pitchFamily="34" charset="0"/>
            </a:endParaRPr>
          </a:p>
          <a:p>
            <a:pPr lvl="1"/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Step Height</a:t>
            </a:r>
          </a:p>
          <a:p>
            <a:pPr lvl="2"/>
            <a:r>
              <a:rPr lang="en-US" sz="1400" dirty="0">
                <a:latin typeface="Bahnschrift" panose="020B0502040204020203" pitchFamily="34" charset="0"/>
              </a:rPr>
              <a:t>How high obstructions can be for a </a:t>
            </a:r>
            <a:r>
              <a:rPr lang="en-US" sz="1400" dirty="0" err="1">
                <a:latin typeface="Bahnschrift" panose="020B0502040204020203" pitchFamily="34" charset="0"/>
              </a:rPr>
              <a:t>NavMeshAgent</a:t>
            </a:r>
            <a:r>
              <a:rPr lang="en-US" sz="1400" dirty="0">
                <a:latin typeface="Bahnschrift" panose="020B0502040204020203" pitchFamily="34" charset="0"/>
              </a:rPr>
              <a:t> to step on</a:t>
            </a:r>
            <a:endParaRPr lang="en-US" sz="1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01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4AC4A3-E405-415D-AA4B-460B4EEE5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063" y="1224482"/>
            <a:ext cx="3724275" cy="5019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NavMesh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6643255" cy="44862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There are a number of variables that we can modify here:</a:t>
            </a:r>
          </a:p>
          <a:p>
            <a:pPr lvl="1"/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Drop Height</a:t>
            </a:r>
          </a:p>
          <a:p>
            <a:pPr lvl="2"/>
            <a:r>
              <a:rPr lang="en-US" sz="1400" dirty="0">
                <a:latin typeface="Bahnschrift" panose="020B0502040204020203" pitchFamily="34" charset="0"/>
              </a:rPr>
              <a:t>The height that a </a:t>
            </a:r>
            <a:r>
              <a:rPr lang="en-US" sz="1400" dirty="0" err="1">
                <a:latin typeface="Bahnschrift" panose="020B0502040204020203" pitchFamily="34" charset="0"/>
              </a:rPr>
              <a:t>NavMeshAgent</a:t>
            </a:r>
            <a:r>
              <a:rPr lang="en-US" sz="1400" dirty="0">
                <a:latin typeface="Bahnschrift" panose="020B0502040204020203" pitchFamily="34" charset="0"/>
              </a:rPr>
              <a:t> can drop down from</a:t>
            </a:r>
          </a:p>
          <a:p>
            <a:pPr lvl="1"/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Jump Distance</a:t>
            </a:r>
          </a:p>
          <a:p>
            <a:pPr lvl="2"/>
            <a:r>
              <a:rPr lang="en-US" sz="1400" dirty="0">
                <a:latin typeface="Bahnschrift" panose="020B0502040204020203" pitchFamily="34" charset="0"/>
              </a:rPr>
              <a:t>The distance between two </a:t>
            </a:r>
            <a:r>
              <a:rPr lang="en-US" sz="1400" dirty="0" err="1">
                <a:latin typeface="Bahnschrift" panose="020B0502040204020203" pitchFamily="34" charset="0"/>
              </a:rPr>
              <a:t>NavMesh</a:t>
            </a:r>
            <a:r>
              <a:rPr lang="en-US" sz="1400" dirty="0">
                <a:latin typeface="Bahnschrift" panose="020B0502040204020203" pitchFamily="34" charset="0"/>
              </a:rPr>
              <a:t> areas that a </a:t>
            </a:r>
            <a:r>
              <a:rPr lang="en-US" sz="1400" dirty="0" err="1">
                <a:latin typeface="Bahnschrift" panose="020B0502040204020203" pitchFamily="34" charset="0"/>
              </a:rPr>
              <a:t>NavMeshAgent</a:t>
            </a:r>
            <a:r>
              <a:rPr lang="en-US" sz="1400" dirty="0">
                <a:latin typeface="Bahnschrift" panose="020B0502040204020203" pitchFamily="34" charset="0"/>
              </a:rPr>
              <a:t> can jump across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Once you have set your values, click on the “Bake” button.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Based on your values here, Unity will study the provided environment and build an appropriate </a:t>
            </a:r>
            <a:r>
              <a:rPr lang="en-US" sz="2000" dirty="0" err="1">
                <a:latin typeface="Bahnschrift" panose="020B0502040204020203" pitchFamily="34" charset="0"/>
              </a:rPr>
              <a:t>NavMesh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</a:p>
          <a:p>
            <a:endParaRPr lang="en-US" sz="1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09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NavMesh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910" y="6051665"/>
            <a:ext cx="8356177" cy="2992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" i="1" dirty="0">
                <a:latin typeface="Bahnschrift" panose="020B0502040204020203" pitchFamily="34" charset="0"/>
              </a:rPr>
              <a:t>How a baked </a:t>
            </a:r>
            <a:r>
              <a:rPr lang="en-US" sz="1200" i="1" dirty="0" err="1">
                <a:latin typeface="Bahnschrift" panose="020B0502040204020203" pitchFamily="34" charset="0"/>
              </a:rPr>
              <a:t>NavMesh</a:t>
            </a:r>
            <a:r>
              <a:rPr lang="en-US" sz="1200" i="1" dirty="0">
                <a:latin typeface="Bahnschrift" panose="020B0502040204020203" pitchFamily="34" charset="0"/>
              </a:rPr>
              <a:t> looks like. The blue areas define the walkable spaces for </a:t>
            </a:r>
            <a:r>
              <a:rPr lang="en-US" sz="1200" i="1" dirty="0" err="1">
                <a:latin typeface="Bahnschrift" panose="020B0502040204020203" pitchFamily="34" charset="0"/>
              </a:rPr>
              <a:t>NavMeshAgents</a:t>
            </a:r>
            <a:r>
              <a:rPr lang="en-US" sz="1200" i="1" dirty="0">
                <a:latin typeface="Bahnschrift" panose="020B0502040204020203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CEA119-86C8-4B70-BD64-058E1A366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497" y="1452034"/>
            <a:ext cx="8867002" cy="453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183519603"/>
      </p:ext>
    </p:extLst>
  </p:cSld>
  <p:clrMapOvr>
    <a:masterClrMapping/>
  </p:clrMapOvr>
</p:sld>
</file>

<file path=ppt/theme/theme1.xml><?xml version="1.0" encoding="utf-8"?>
<a:theme xmlns:a="http://schemas.openxmlformats.org/drawingml/2006/main" name="NP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 Slides" id="{81099FB7-B8E4-493E-A78F-1C1AA39232D5}" vid="{4421FC03-C720-421B-87F2-A29498A9B2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8540</TotalTime>
  <Words>1288</Words>
  <Application>Microsoft Office PowerPoint</Application>
  <PresentationFormat>Widescreen</PresentationFormat>
  <Paragraphs>171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Bahnschrift</vt:lpstr>
      <vt:lpstr>Calibri</vt:lpstr>
      <vt:lpstr>Calibri Light</vt:lpstr>
      <vt:lpstr>NP Slides</vt:lpstr>
      <vt:lpstr>Interactive 3D Experience</vt:lpstr>
      <vt:lpstr>NavMesh</vt:lpstr>
      <vt:lpstr>NavMesh</vt:lpstr>
      <vt:lpstr>NavMesh</vt:lpstr>
      <vt:lpstr>NavMesh</vt:lpstr>
      <vt:lpstr>NavMesh</vt:lpstr>
      <vt:lpstr>NavMesh</vt:lpstr>
      <vt:lpstr>NavMesh</vt:lpstr>
      <vt:lpstr>Demo Time!</vt:lpstr>
      <vt:lpstr>NavMeshAgent</vt:lpstr>
      <vt:lpstr>NavMeshAgent</vt:lpstr>
      <vt:lpstr>NavMeshAgent</vt:lpstr>
      <vt:lpstr>NavMeshAgent</vt:lpstr>
      <vt:lpstr>NavMeshAgent</vt:lpstr>
      <vt:lpstr>NavMeshAgent</vt:lpstr>
      <vt:lpstr>Demo Time!</vt:lpstr>
      <vt:lpstr>Navigation Area</vt:lpstr>
      <vt:lpstr>Navigation Area</vt:lpstr>
      <vt:lpstr>Navigation Area</vt:lpstr>
      <vt:lpstr>Navigation Area</vt:lpstr>
      <vt:lpstr>Navigation Area</vt:lpstr>
      <vt:lpstr>Demo Time!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3D Experience</dc:title>
  <dc:creator>Elyas Chua Aziz</dc:creator>
  <cp:lastModifiedBy>Elyas Chua Aziz</cp:lastModifiedBy>
  <cp:revision>485</cp:revision>
  <dcterms:created xsi:type="dcterms:W3CDTF">2020-11-09T15:05:45Z</dcterms:created>
  <dcterms:modified xsi:type="dcterms:W3CDTF">2021-07-18T18:22:06Z</dcterms:modified>
</cp:coreProperties>
</file>