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1"/>
    <p:sldMasterId id="2147483828" r:id="rId2"/>
  </p:sldMasterIdLst>
  <p:notesMasterIdLst>
    <p:notesMasterId r:id="rId23"/>
  </p:notesMasterIdLst>
  <p:handoutMasterIdLst>
    <p:handoutMasterId r:id="rId24"/>
  </p:handoutMasterIdLst>
  <p:sldIdLst>
    <p:sldId id="348" r:id="rId3"/>
    <p:sldId id="315" r:id="rId4"/>
    <p:sldId id="316" r:id="rId5"/>
    <p:sldId id="318" r:id="rId6"/>
    <p:sldId id="319" r:id="rId7"/>
    <p:sldId id="339" r:id="rId8"/>
    <p:sldId id="320" r:id="rId9"/>
    <p:sldId id="347" r:id="rId10"/>
    <p:sldId id="328" r:id="rId11"/>
    <p:sldId id="330" r:id="rId12"/>
    <p:sldId id="329" r:id="rId13"/>
    <p:sldId id="331" r:id="rId14"/>
    <p:sldId id="332" r:id="rId15"/>
    <p:sldId id="345" r:id="rId16"/>
    <p:sldId id="333" r:id="rId17"/>
    <p:sldId id="334" r:id="rId18"/>
    <p:sldId id="335" r:id="rId19"/>
    <p:sldId id="336" r:id="rId20"/>
    <p:sldId id="338" r:id="rId21"/>
    <p:sldId id="307" r:id="rId2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8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41"/>
    <a:srgbClr val="FEFCCD"/>
    <a:srgbClr val="85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0" autoAdjust="0"/>
    <p:restoredTop sz="64327" autoAdjust="0"/>
  </p:normalViewPr>
  <p:slideViewPr>
    <p:cSldViewPr>
      <p:cViewPr varScale="1">
        <p:scale>
          <a:sx n="65" d="100"/>
          <a:sy n="65" d="100"/>
        </p:scale>
        <p:origin x="-25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2346" y="-114"/>
      </p:cViewPr>
      <p:guideLst>
        <p:guide orient="horz" pos="2168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604EC3-1172-4678-8CE1-E45D4275332D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EFAE5B9-76BA-4E6A-9889-CD3FA99F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E31176-5116-4ACA-8086-2D06BC959424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1DE770-3004-41DB-8113-4F3244D6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8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9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7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0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6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6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DBA1-2921-4EAF-B06D-18CEBEEE78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8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E770-3004-41DB-8113-4F3244D65EA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7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2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4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08A6-D9D8-4259-9739-79376FFA6951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0AD0-C584-41AE-9BCD-167552D4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lo_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0" y="-152400"/>
            <a:ext cx="12118914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86200"/>
            <a:ext cx="9144000" cy="2990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0050" y="4267200"/>
            <a:ext cx="3028950" cy="1495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presented by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Bryan Hunter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Firefly Logic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86400" y="4114800"/>
            <a:ext cx="3352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Twitter</a:t>
            </a:r>
            <a:r>
              <a:rPr lang="en-US" sz="2800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800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600" dirty="0" err="1" smtClean="0">
                <a:solidFill>
                  <a:prstClr val="white">
                    <a:lumMod val="95000"/>
                  </a:prstClr>
                </a:solidFill>
              </a:rPr>
              <a:t>baksia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600" dirty="0" err="1" smtClean="0">
                <a:solidFill>
                  <a:prstClr val="white">
                    <a:lumMod val="95000"/>
                  </a:prstClr>
                </a:solidFill>
              </a:rPr>
              <a:t>ndcoslo</a:t>
            </a: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#</a:t>
            </a:r>
            <a:r>
              <a:rPr lang="en-US" sz="2600" dirty="0" err="1" smtClean="0">
                <a:solidFill>
                  <a:prstClr val="white">
                    <a:lumMod val="95000"/>
                  </a:prstClr>
                </a:solidFill>
              </a:rPr>
              <a:t>erlang</a:t>
            </a: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2600" dirty="0" smtClean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600" dirty="0" err="1">
                <a:solidFill>
                  <a:prstClr val="white">
                    <a:lumMod val="95000"/>
                  </a:prstClr>
                </a:solidFill>
              </a:rPr>
              <a:t>bryan_hunter</a:t>
            </a:r>
            <a:endParaRPr lang="en-US" sz="2600" dirty="0">
              <a:solidFill>
                <a:prstClr val="white">
                  <a:lumMod val="95000"/>
                </a:prstClr>
              </a:solidFill>
            </a:endParaRPr>
          </a:p>
          <a:p>
            <a:pPr algn="r"/>
            <a:r>
              <a:rPr lang="en-US" sz="2600" dirty="0">
                <a:solidFill>
                  <a:prstClr val="white">
                    <a:lumMod val="95000"/>
                  </a:prstClr>
                </a:solidFill>
              </a:rPr>
              <a:t>@</a:t>
            </a:r>
            <a:r>
              <a:rPr lang="en-US" sz="2600" dirty="0" err="1">
                <a:solidFill>
                  <a:prstClr val="white">
                    <a:lumMod val="95000"/>
                  </a:prstClr>
                </a:solidFill>
              </a:rPr>
              <a:t>fireflylogic</a:t>
            </a:r>
            <a:endParaRPr lang="en-US" sz="260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3" y="451246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ile:Erlang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241176" cy="1905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886000"/>
            <a:ext cx="1447799" cy="5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606" y="2463225"/>
            <a:ext cx="4511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 Two Hours: a hands-on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workshop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oSli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76200"/>
            <a:ext cx="1955312" cy="918284"/>
          </a:xfrm>
          <a:prstGeom prst="rect">
            <a:avLst/>
          </a:prstGeom>
        </p:spPr>
      </p:pic>
      <p:pic>
        <p:nvPicPr>
          <p:cNvPr id="6" name="Picture 5" descr="full_251990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47800"/>
            <a:ext cx="2362200" cy="10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Erlang </a:t>
            </a:r>
            <a:r>
              <a:rPr lang="en-US" sz="4400" dirty="0" smtClean="0">
                <a:solidFill>
                  <a:schemeClr val="bg1"/>
                </a:solidFill>
              </a:rPr>
              <a:t>Processes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are the unit of concurrency. </a:t>
            </a: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You structure your programs around these units of concurrency. </a:t>
            </a:r>
          </a:p>
        </p:txBody>
      </p:sp>
    </p:spTree>
    <p:extLst>
      <p:ext uri="{BB962C8B-B14F-4D97-AF65-F5344CB8AC3E}">
        <p14:creationId xmlns:p14="http://schemas.microsoft.com/office/powerpoint/2010/main" val="236595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“The performance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of a concurrent language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is predicated by three things: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b="1" dirty="0" smtClean="0">
                <a:solidFill>
                  <a:schemeClr val="bg1"/>
                </a:solidFill>
              </a:rPr>
              <a:t>context switching time,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The </a:t>
            </a:r>
            <a:r>
              <a:rPr lang="en-US" sz="4400" b="1" dirty="0" smtClean="0">
                <a:solidFill>
                  <a:schemeClr val="bg1"/>
                </a:solidFill>
              </a:rPr>
              <a:t>message passing time</a:t>
            </a:r>
            <a:r>
              <a:rPr lang="en-US" sz="4400" dirty="0" smtClean="0">
                <a:solidFill>
                  <a:schemeClr val="bg1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and the </a:t>
            </a:r>
            <a:r>
              <a:rPr lang="en-US" sz="4400" b="1" dirty="0" smtClean="0">
                <a:solidFill>
                  <a:schemeClr val="bg1"/>
                </a:solidFill>
              </a:rPr>
              <a:t>time to create a process</a:t>
            </a:r>
            <a:r>
              <a:rPr lang="en-US" sz="4400" dirty="0" smtClean="0">
                <a:solidFill>
                  <a:schemeClr val="bg1"/>
                </a:solidFill>
              </a:rPr>
              <a:t>.”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–Mike Williams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" y="1032056"/>
            <a:ext cx="8458356" cy="3997144"/>
            <a:chOff x="475326" y="838200"/>
            <a:chExt cx="8112862" cy="3843408"/>
          </a:xfrm>
        </p:grpSpPr>
        <p:grpSp>
          <p:nvGrpSpPr>
            <p:cNvPr id="4" name="Group 3"/>
            <p:cNvGrpSpPr/>
            <p:nvPr/>
          </p:nvGrpSpPr>
          <p:grpSpPr>
            <a:xfrm>
              <a:off x="475326" y="838200"/>
              <a:ext cx="8112862" cy="1938408"/>
              <a:chOff x="463301" y="228598"/>
              <a:chExt cx="2730743" cy="552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3301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04519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45738" y="228599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86956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8175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5326" y="2743200"/>
              <a:ext cx="8112861" cy="1938408"/>
              <a:chOff x="463301" y="228598"/>
              <a:chExt cx="2730743" cy="5526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3301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04520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5738" y="228599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86956" y="228598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8175" y="228600"/>
                <a:ext cx="565869" cy="55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2400" dirty="0" smtClean="0">
                    <a:solidFill>
                      <a:srgbClr val="FFFF99"/>
                    </a:solidFill>
                  </a:rPr>
                  <a:t>**********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42949" y="76200"/>
            <a:ext cx="784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One .</a:t>
            </a:r>
            <a:r>
              <a:rPr lang="en-US" sz="2400" b="1" dirty="0">
                <a:solidFill>
                  <a:prstClr val="white"/>
                </a:solidFill>
              </a:rPr>
              <a:t>NET 4.0 </a:t>
            </a:r>
            <a:r>
              <a:rPr lang="en-US" sz="2400" b="1" dirty="0" smtClean="0">
                <a:solidFill>
                  <a:prstClr val="white"/>
                </a:solidFill>
              </a:rPr>
              <a:t>Thread </a:t>
            </a:r>
            <a:br>
              <a:rPr lang="en-US" sz="2400" b="1" dirty="0" smtClean="0">
                <a:solidFill>
                  <a:prstClr val="white"/>
                </a:solidFill>
              </a:rPr>
            </a:br>
            <a:r>
              <a:rPr lang="en-US" sz="2400" b="1" dirty="0" smtClean="0">
                <a:solidFill>
                  <a:prstClr val="white"/>
                </a:solidFill>
              </a:rPr>
              <a:t>(allocates one megabyte)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948" y="5029200"/>
            <a:ext cx="784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One Erlang Process </a:t>
            </a:r>
            <a:r>
              <a:rPr lang="en-US" sz="2400" b="1" dirty="0" smtClean="0">
                <a:solidFill>
                  <a:prstClr val="white"/>
                </a:solidFill>
              </a:rPr>
              <a:t>(allocates one </a:t>
            </a:r>
            <a:r>
              <a:rPr lang="en-US" sz="2400" b="1" dirty="0">
                <a:solidFill>
                  <a:prstClr val="white"/>
                </a:solidFill>
              </a:rPr>
              <a:t>kilobyte)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810000" y="5638800"/>
            <a:ext cx="614312" cy="20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elsewhere concurrency is painful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4833" y="55626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86000" y="2039983"/>
            <a:ext cx="4724400" cy="2303417"/>
            <a:chOff x="2133600" y="2039983"/>
            <a:chExt cx="4724400" cy="2303417"/>
          </a:xfrm>
        </p:grpSpPr>
        <p:sp>
          <p:nvSpPr>
            <p:cNvPr id="27" name="Rectangle 26"/>
            <p:cNvSpPr/>
            <p:nvPr/>
          </p:nvSpPr>
          <p:spPr>
            <a:xfrm>
              <a:off x="2133600" y="20574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Heap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71511" y="2510197"/>
              <a:ext cx="1248177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Stack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3600" y="34290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Garbage Collector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039983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Mailbox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34000" y="34290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Links and Monitors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11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462 L -2.22222E-6 -0.366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0" grpId="0" animBg="1"/>
      <p:bldP spid="20" grpId="1" animBg="1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near zero context switching cost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CPU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3800" y="236076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0005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48200" y="2504854"/>
            <a:ext cx="3581400" cy="1686146"/>
            <a:chOff x="4648200" y="2504854"/>
            <a:chExt cx="3048000" cy="1686146"/>
          </a:xfrm>
        </p:grpSpPr>
        <p:sp>
          <p:nvSpPr>
            <p:cNvPr id="9" name="Flowchart: Process 8"/>
            <p:cNvSpPr/>
            <p:nvPr/>
          </p:nvSpPr>
          <p:spPr>
            <a:xfrm>
              <a:off x="5880370" y="2504854"/>
              <a:ext cx="1815830" cy="168614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31750" cmpd="sng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Reductions</a:t>
              </a:r>
            </a:p>
            <a:p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Do 2,000 operations</a:t>
              </a:r>
            </a:p>
            <a:p>
              <a:pPr lvl="1"/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reduction1</a:t>
              </a:r>
              <a: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reduction3</a:t>
              </a:r>
              <a:br>
                <a:rPr lang="en-US" sz="1000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.</a:t>
              </a:r>
              <a:endPara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lvl="1"/>
              <a:r>
                <a:rPr lang="en-US" sz="1000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Reduction2000</a:t>
              </a:r>
            </a:p>
            <a:p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Move to the next guy</a:t>
              </a:r>
              <a:b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1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- Repeat</a:t>
              </a:r>
              <a:endParaRPr lang="en-US" sz="11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4648200" y="3347927"/>
              <a:ext cx="1232170" cy="15342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114800" y="236076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5800" y="237386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81605" y="1447800"/>
            <a:ext cx="180795" cy="914400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2693" y="1754038"/>
            <a:ext cx="150707" cy="608162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57802" y="1600200"/>
            <a:ext cx="166598" cy="762000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3953536" y="1931122"/>
            <a:ext cx="847910" cy="53744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xplosion 1 1"/>
          <p:cNvSpPr/>
          <p:nvPr/>
        </p:nvSpPr>
        <p:spPr>
          <a:xfrm>
            <a:off x="3494642" y="2210216"/>
            <a:ext cx="560392" cy="375166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38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CPU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47042" y="2437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0005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3552" y="17203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99"/>
                </a:solidFill>
              </a:rPr>
              <a:t>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94847" y="1491075"/>
            <a:ext cx="180795" cy="947741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1446" y="1491075"/>
            <a:ext cx="150707" cy="229317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6248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supervision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4847" y="2362616"/>
            <a:ext cx="180795" cy="74762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rgbClr val="FF0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3895" y="1551150"/>
            <a:ext cx="180795" cy="898918"/>
          </a:xfrm>
          <a:prstGeom prst="rect">
            <a:avLst/>
          </a:prstGeom>
          <a:pattFill prst="ltHorz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33059" y="1849966"/>
            <a:ext cx="878342" cy="4890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1219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</a:t>
            </a:r>
            <a:r>
              <a:rPr lang="en-US" sz="1050" dirty="0" smtClean="0">
                <a:solidFill>
                  <a:schemeClr val="bg1"/>
                </a:solidFill>
              </a:rPr>
              <a:t>upervisor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4642" y="123016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worker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9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0" grpId="0"/>
      <p:bldP spid="50" grpId="1"/>
      <p:bldP spid="50" grpId="2"/>
      <p:bldP spid="50" grpId="3"/>
      <p:bldP spid="30" grpId="0"/>
      <p:bldP spid="36" grpId="0" animBg="1"/>
      <p:bldP spid="15" grpId="0" animBg="1"/>
      <p:bldP spid="15" grpId="1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Why -&gt; elsewhere concurrency is painful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3187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82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004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3962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Flowchart: Direct Access Storage 22"/>
          <p:cNvSpPr/>
          <p:nvPr/>
        </p:nvSpPr>
        <p:spPr>
          <a:xfrm>
            <a:off x="20193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0988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9" name="Flowchart: Direct Access Storage 48"/>
          <p:cNvSpPr/>
          <p:nvPr/>
        </p:nvSpPr>
        <p:spPr>
          <a:xfrm>
            <a:off x="3467099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8789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1" name="Flowchart: Direct Access Storage 50"/>
          <p:cNvSpPr/>
          <p:nvPr/>
        </p:nvSpPr>
        <p:spPr>
          <a:xfrm>
            <a:off x="49149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66589" y="2362200"/>
            <a:ext cx="801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99"/>
                </a:solidFill>
              </a:rPr>
              <a:t>*****</a:t>
            </a:r>
            <a:br>
              <a:rPr lang="en-US" dirty="0" smtClean="0">
                <a:solidFill>
                  <a:srgbClr val="FFFF99"/>
                </a:solidFill>
              </a:rPr>
            </a:br>
            <a:r>
              <a:rPr lang="en-US" dirty="0" smtClean="0">
                <a:solidFill>
                  <a:srgbClr val="FFFF99"/>
                </a:solidFill>
              </a:rPr>
              <a:t>*****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6362700" y="3213340"/>
            <a:ext cx="609600" cy="3810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5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0" y="39079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Distribution: built-in from the start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59"/>
    </mc:Choice>
    <mc:Fallback xmlns="">
      <p:transition spd="slow" advTm="618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38136"/>
            <a:ext cx="97140" cy="16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5519736"/>
            <a:ext cx="1040123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04" y="581028"/>
            <a:ext cx="155584" cy="25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50" y="755197"/>
            <a:ext cx="188515" cy="3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04" y="945697"/>
            <a:ext cx="238729" cy="39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05" y="1143000"/>
            <a:ext cx="290699" cy="4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698" y="1447801"/>
            <a:ext cx="414897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55319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49" y="3200401"/>
            <a:ext cx="78369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050" y="39079"/>
            <a:ext cx="6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Distribution: built-in from the start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44" y="500744"/>
            <a:ext cx="126362" cy="20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96" y="108907"/>
            <a:ext cx="45719" cy="7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9772"/>
            <a:ext cx="63541" cy="10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12" y="252285"/>
            <a:ext cx="77871" cy="12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5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159"/>
    </mc:Choice>
    <mc:Fallback xmlns="">
      <p:transition spd="slow" advTm="618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72" y="2667000"/>
            <a:ext cx="558800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1781" y="228600"/>
          <a:ext cx="4528820" cy="2971803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621604"/>
                <a:gridCol w="1443005"/>
                <a:gridCol w="2464211"/>
              </a:tblGrid>
              <a:tr h="379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Nines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Annual Downtime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99.9999999%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 milliseconds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99.9999990%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 milliseconds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99.9999900%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seconds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99.9999000%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 seconds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99.9990000%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5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99.9900000%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53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99.9000000%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8 hours, 46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24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99.0000000%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3 days, 15 hours, 36 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697865" y="457200"/>
            <a:ext cx="506730" cy="29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5599" y="3244334"/>
            <a:ext cx="632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Safe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6080" y="3525678"/>
            <a:ext cx="4414520" cy="3200261"/>
            <a:chOff x="386080" y="3525678"/>
            <a:chExt cx="4414520" cy="3200261"/>
          </a:xfrm>
        </p:grpSpPr>
        <p:sp>
          <p:nvSpPr>
            <p:cNvPr id="6" name="Rounded Rectangle 5"/>
            <p:cNvSpPr/>
            <p:nvPr/>
          </p:nvSpPr>
          <p:spPr>
            <a:xfrm>
              <a:off x="3532186" y="5257800"/>
              <a:ext cx="1268414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Hot code loading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6080" y="5257800"/>
              <a:ext cx="1393161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Links and monitors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71600" y="3525678"/>
              <a:ext cx="2209800" cy="1587499"/>
              <a:chOff x="5334000" y="603250"/>
              <a:chExt cx="3505200" cy="237172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7239000" y="1136650"/>
                <a:ext cx="609600" cy="809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477000" y="1136650"/>
                <a:ext cx="571500" cy="9120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477000" y="603250"/>
                <a:ext cx="1371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Supervisor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315200" y="2060575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Worker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4000" y="2060575"/>
                <a:ext cx="15240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</a:rPr>
                  <a:t>Worker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386080" y="6040139"/>
              <a:ext cx="441452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simple distribution, safe concurrency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03038" y="5257800"/>
              <a:ext cx="1525962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No masters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>
                    <a:lumMod val="65000"/>
                  </a:prstClr>
                </a:solidFill>
              </a:rPr>
              <a:t>Why -&gt; reliability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2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20"/>
    </mc:Choice>
    <mc:Fallback xmlns="">
      <p:transition spd="slow" advTm="36902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-12358" y="0"/>
            <a:ext cx="9156357" cy="457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>
                    <a:lumMod val="65000"/>
                  </a:prstClr>
                </a:solidFill>
              </a:rPr>
              <a:t>How -&gt; Better yet; pack up and move to Nashville!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320" y="502027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http://nashfp.org</a:t>
            </a:r>
            <a:endParaRPr lang="en-US" sz="5400" b="1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0" y="429998"/>
            <a:ext cx="6934200" cy="29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8398" y="1143000"/>
            <a:ext cx="1967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b="1" dirty="0" smtClean="0"/>
              <a:t>?</a:t>
            </a:r>
            <a:endParaRPr lang="en-US" sz="30000" b="1" dirty="0"/>
          </a:p>
        </p:txBody>
      </p:sp>
    </p:spTree>
    <p:extLst>
      <p:ext uri="{BB962C8B-B14F-4D97-AF65-F5344CB8AC3E}">
        <p14:creationId xmlns:p14="http://schemas.microsoft.com/office/powerpoint/2010/main" val="296980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51" y="16764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Bryan </a:t>
            </a:r>
            <a:r>
              <a:rPr lang="en-US" sz="3600" dirty="0" smtClean="0">
                <a:solidFill>
                  <a:schemeClr val="bg1"/>
                </a:solidFill>
              </a:rPr>
              <a:t>Hunter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Twitter: @</a:t>
            </a:r>
            <a:r>
              <a:rPr lang="en-US" sz="3200" dirty="0" err="1">
                <a:solidFill>
                  <a:schemeClr val="bg1"/>
                </a:solidFill>
              </a:rPr>
              <a:t>bryan_hunter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Email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bryan.hunter@fireflylogic.com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How -&gt;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keep in touch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685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7551" y="4037475"/>
            <a:ext cx="51911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Firefly Logic, Inc.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1000 Main Street, Suite 201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Nashville, TN </a:t>
            </a:r>
            <a:r>
              <a:rPr lang="en-US" sz="2400" dirty="0" smtClean="0">
                <a:solidFill>
                  <a:schemeClr val="bg1"/>
                </a:solidFill>
              </a:rPr>
              <a:t>37206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http://fireflylogic.com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4655" y="304800"/>
            <a:ext cx="2121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Thanks!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bryanhunter\Desktop\snowmanflamethro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9" y="533400"/>
            <a:ext cx="9160029" cy="64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1891" y="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i="1" dirty="0"/>
              <a:t>Right tool for the </a:t>
            </a:r>
            <a:r>
              <a:rPr lang="en-US" sz="4800" i="1" dirty="0" smtClean="0"/>
              <a:t>job!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17331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9144000" cy="10636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What’s Erlang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1307842"/>
            <a:ext cx="8039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Erlang (the language)</a:t>
            </a:r>
          </a:p>
          <a:p>
            <a:pPr lvl="1" algn="ctr" fontAlgn="base"/>
            <a:r>
              <a:rPr lang="en-US" sz="4000" b="1" dirty="0">
                <a:solidFill>
                  <a:prstClr val="white"/>
                </a:solidFill>
              </a:rPr>
              <a:t>+</a:t>
            </a:r>
            <a:endParaRPr lang="en-US" sz="4000" b="1" dirty="0" smtClean="0">
              <a:solidFill>
                <a:prstClr val="white"/>
              </a:solidFill>
            </a:endParaRPr>
          </a:p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OTP </a:t>
            </a:r>
          </a:p>
          <a:p>
            <a:pPr lvl="1" algn="ctr" fontAlgn="base"/>
            <a:r>
              <a:rPr lang="en-US" sz="4000" b="1" dirty="0" smtClean="0">
                <a:solidFill>
                  <a:prstClr val="white"/>
                </a:solidFill>
              </a:rPr>
              <a:t>+</a:t>
            </a:r>
            <a:endParaRPr lang="en-US" sz="4000" b="1" dirty="0">
              <a:solidFill>
                <a:prstClr val="white"/>
              </a:solidFill>
            </a:endParaRPr>
          </a:p>
          <a:p>
            <a:pPr lvl="1" algn="ctr" fontAlgn="base"/>
            <a:r>
              <a:rPr lang="en-US" sz="4000" dirty="0" smtClean="0">
                <a:solidFill>
                  <a:srgbClr val="FFFF00"/>
                </a:solidFill>
              </a:rPr>
              <a:t>The ERTS </a:t>
            </a:r>
          </a:p>
          <a:p>
            <a:pPr lvl="1" algn="ctr" fontAlgn="base"/>
            <a:r>
              <a:rPr lang="en-US" sz="4000" i="1" dirty="0" smtClean="0">
                <a:solidFill>
                  <a:srgbClr val="FFFF00"/>
                </a:solidFill>
              </a:rPr>
              <a:t>(</a:t>
            </a:r>
            <a:r>
              <a:rPr lang="en-US" sz="4000" i="1" dirty="0">
                <a:solidFill>
                  <a:srgbClr val="FFFF00"/>
                </a:solidFill>
              </a:rPr>
              <a:t>Erlang Runtime System</a:t>
            </a:r>
            <a:r>
              <a:rPr lang="en-US" sz="4000" i="1" dirty="0" smtClean="0">
                <a:solidFill>
                  <a:srgbClr val="FFFF00"/>
                </a:solidFill>
              </a:rPr>
              <a:t>)</a:t>
            </a:r>
            <a:endParaRPr lang="en-US" sz="4000" i="1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1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76"/>
    </mc:Choice>
    <mc:Fallback xmlns="">
      <p:transition spd="slow" advTm="6387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Erlang (the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Functional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immutability, higher-order functions, referential transparency</a:t>
            </a:r>
            <a:r>
              <a:rPr lang="en-US" dirty="0">
                <a:solidFill>
                  <a:schemeClr val="bg1"/>
                </a:solidFill>
              </a:rPr>
              <a:t>, separation of behavior and </a:t>
            </a:r>
            <a:r>
              <a:rPr lang="en-US" dirty="0" smtClean="0">
                <a:solidFill>
                  <a:schemeClr val="bg1"/>
                </a:solidFill>
              </a:rPr>
              <a:t>data, </a:t>
            </a:r>
            <a:r>
              <a:rPr lang="en-US" dirty="0">
                <a:solidFill>
                  <a:schemeClr val="bg1"/>
                </a:solidFill>
              </a:rPr>
              <a:t>recursion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Declarative, Dynamic, Compiled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Concurrency- oriented</a:t>
            </a:r>
            <a:endParaRPr lang="en-US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Different model of the world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Prolog roots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03620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Erlang (the Language)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3246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average.erl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7" y="1450620"/>
            <a:ext cx="6164239" cy="4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6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File:Diavox 1975 bei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3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475681"/>
            <a:ext cx="1730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prstClr val="black"/>
                </a:solidFill>
              </a:rPr>
              <a:t>OTP</a:t>
            </a:r>
            <a:endParaRPr lang="en-US" sz="7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57525" y="1503255"/>
            <a:ext cx="4589722" cy="49737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Erlang </a:t>
            </a:r>
            <a:r>
              <a:rPr lang="en-US" dirty="0" err="1" smtClean="0"/>
              <a:t>dev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1503255"/>
            <a:ext cx="2895600" cy="49737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.NET </a:t>
            </a:r>
            <a:r>
              <a:rPr lang="en-US" dirty="0" err="1" smtClean="0"/>
              <a:t>dev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Erlang Runtime System </a:t>
            </a:r>
            <a:r>
              <a:rPr lang="en-US" sz="2800" i="1" dirty="0" smtClean="0">
                <a:solidFill>
                  <a:schemeClr val="bg1"/>
                </a:solidFill>
              </a:rPr>
              <a:t>(in-context)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/ F#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095661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6684" y="4057722"/>
            <a:ext cx="2286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684" y="5019783"/>
            <a:ext cx="2286000" cy="107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 (Windows)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3709" y="2133600"/>
            <a:ext cx="2192079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Erlang / Elixir / </a:t>
            </a:r>
            <a:r>
              <a:rPr lang="en-US" dirty="0" err="1" smtClean="0"/>
              <a:t>Joxa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22823" y="3095661"/>
            <a:ext cx="2192965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71187" y="5019783"/>
            <a:ext cx="3962399" cy="107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OS (Windows,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Linux, Mac,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9278" y="4057721"/>
            <a:ext cx="2196509" cy="192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ERTS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49329" y="4562583"/>
            <a:ext cx="1536406" cy="110490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VM</a:t>
            </a:r>
            <a:br>
              <a:rPr lang="en-US" sz="1600" dirty="0" smtClean="0"/>
            </a:br>
            <a:r>
              <a:rPr lang="en-US" sz="1600" dirty="0" smtClean="0"/>
              <a:t>+ Kernel</a:t>
            </a:r>
          </a:p>
          <a:p>
            <a:pPr algn="ctr"/>
            <a:r>
              <a:rPr lang="en-US" sz="1600" dirty="0" smtClean="0"/>
              <a:t>+ STDLIB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Two thing to remember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prstClr val="white"/>
                </a:solidFill>
              </a:rPr>
              <a:t>Concurrency</a:t>
            </a:r>
            <a:endParaRPr lang="en-US" sz="80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200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1) Shared memory concurrency is hard</a:t>
            </a:r>
            <a:endParaRPr lang="en-US" sz="3600" dirty="0" smtClean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41910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2) </a:t>
            </a:r>
            <a:r>
              <a:rPr lang="en-US" sz="3600" dirty="0">
                <a:solidFill>
                  <a:prstClr val="white"/>
                </a:solidFill>
              </a:rPr>
              <a:t>Message passing concurrency is easy</a:t>
            </a:r>
            <a:endParaRPr lang="en-US" sz="3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649"/>
    </mc:Choice>
    <mc:Fallback xmlns="">
      <p:transition spd="slow" advTm="7316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3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1446</Words>
  <Application>Microsoft Macintosh PowerPoint</Application>
  <PresentationFormat>On-screen Show (4:3)</PresentationFormat>
  <Paragraphs>251</Paragraphs>
  <Slides>20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Module</vt:lpstr>
      <vt:lpstr>Office Theme</vt:lpstr>
      <vt:lpstr>PowerPoint Presentation</vt:lpstr>
      <vt:lpstr>PowerPoint Presentation</vt:lpstr>
      <vt:lpstr>PowerPoint Presentation</vt:lpstr>
      <vt:lpstr>What’s Erlang?</vt:lpstr>
      <vt:lpstr>Erlang (the Language)</vt:lpstr>
      <vt:lpstr>Erlang (the Language)</vt:lpstr>
      <vt:lpstr>PowerPoint Presentation</vt:lpstr>
      <vt:lpstr>Erlang Runtime System (in-context)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2013-04-14T15:32:14Z</dcterms:created>
  <dcterms:modified xsi:type="dcterms:W3CDTF">2014-06-03T00:17:28Z</dcterms:modified>
</cp:coreProperties>
</file>