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6" r:id="rId1"/>
    <p:sldMasterId id="2147483828" r:id="rId2"/>
  </p:sldMasterIdLst>
  <p:notesMasterIdLst>
    <p:notesMasterId r:id="rId24"/>
  </p:notesMasterIdLst>
  <p:handoutMasterIdLst>
    <p:handoutMasterId r:id="rId25"/>
  </p:handoutMasterIdLst>
  <p:sldIdLst>
    <p:sldId id="348" r:id="rId3"/>
    <p:sldId id="315" r:id="rId4"/>
    <p:sldId id="316" r:id="rId5"/>
    <p:sldId id="318" r:id="rId6"/>
    <p:sldId id="319" r:id="rId7"/>
    <p:sldId id="339" r:id="rId8"/>
    <p:sldId id="320" r:id="rId9"/>
    <p:sldId id="347" r:id="rId10"/>
    <p:sldId id="328" r:id="rId11"/>
    <p:sldId id="330" r:id="rId12"/>
    <p:sldId id="329" r:id="rId13"/>
    <p:sldId id="331" r:id="rId14"/>
    <p:sldId id="332" r:id="rId15"/>
    <p:sldId id="345" r:id="rId16"/>
    <p:sldId id="333" r:id="rId17"/>
    <p:sldId id="334" r:id="rId18"/>
    <p:sldId id="335" r:id="rId19"/>
    <p:sldId id="336" r:id="rId20"/>
    <p:sldId id="343" r:id="rId21"/>
    <p:sldId id="338" r:id="rId22"/>
    <p:sldId id="307" r:id="rId23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8" userDrawn="1">
          <p15:clr>
            <a:srgbClr val="A4A3A4"/>
          </p15:clr>
        </p15:guide>
        <p15:guide id="2" pos="29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D41"/>
    <a:srgbClr val="FEFCCD"/>
    <a:srgbClr val="85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0" autoAdjust="0"/>
    <p:restoredTop sz="64327" autoAdjust="0"/>
  </p:normalViewPr>
  <p:slideViewPr>
    <p:cSldViewPr>
      <p:cViewPr varScale="1">
        <p:scale>
          <a:sx n="75" d="100"/>
          <a:sy n="75" d="100"/>
        </p:scale>
        <p:origin x="24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2346" y="-114"/>
      </p:cViewPr>
      <p:guideLst>
        <p:guide orient="horz" pos="2168"/>
        <p:guide pos="29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1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8604EC3-1172-4678-8CE1-E45D4275332D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9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9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EFAE5B9-76BA-4E6A-9889-CD3FA99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59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0E31176-5116-4ACA-8086-2D06BC959424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9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9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51DE770-3004-41DB-8113-4F3244D6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8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2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30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2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58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91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78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59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0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3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62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063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DBA1-2921-4EAF-B06D-18CEBEEE78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07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8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7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73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2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4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2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1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02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4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3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08A6-D9D8-4259-9739-79376FFA6951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886200"/>
            <a:ext cx="9144000" cy="2990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00050" y="4267200"/>
            <a:ext cx="3028950" cy="1495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presented by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Bryan Hunter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Firefly Logic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486400" y="4263146"/>
            <a:ext cx="33528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prstClr val="white">
                    <a:lumMod val="95000"/>
                  </a:prstClr>
                </a:solidFill>
              </a:rPr>
              <a:t>Twitter</a:t>
            </a:r>
            <a:r>
              <a:rPr lang="en-US" sz="2800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800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2600" dirty="0" smtClean="0">
                <a:solidFill>
                  <a:prstClr val="white">
                    <a:lumMod val="95000"/>
                  </a:prstClr>
                </a:solidFill>
              </a:rPr>
              <a:t>#</a:t>
            </a:r>
            <a:r>
              <a:rPr lang="en-US" sz="2600" dirty="0" err="1" smtClean="0">
                <a:solidFill>
                  <a:prstClr val="white">
                    <a:lumMod val="95000"/>
                  </a:prstClr>
                </a:solidFill>
              </a:rPr>
              <a:t>codestock</a:t>
            </a:r>
            <a:r>
              <a:rPr lang="en-US" sz="2600" dirty="0" smtClean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600" dirty="0" smtClean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2600" dirty="0" smtClean="0">
                <a:solidFill>
                  <a:prstClr val="white">
                    <a:lumMod val="95000"/>
                  </a:prstClr>
                </a:solidFill>
              </a:rPr>
              <a:t>#</a:t>
            </a:r>
            <a:r>
              <a:rPr lang="en-US" sz="2600" dirty="0" err="1" smtClean="0">
                <a:solidFill>
                  <a:prstClr val="white">
                    <a:lumMod val="95000"/>
                  </a:prstClr>
                </a:solidFill>
              </a:rPr>
              <a:t>erlang</a:t>
            </a:r>
            <a:r>
              <a:rPr lang="en-US" sz="2600" dirty="0" smtClean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600" dirty="0" smtClean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2600" dirty="0" smtClean="0">
                <a:solidFill>
                  <a:prstClr val="white">
                    <a:lumMod val="95000"/>
                  </a:prstClr>
                </a:solidFill>
              </a:rPr>
              <a:t>@</a:t>
            </a:r>
            <a:r>
              <a:rPr lang="en-US" sz="2600" dirty="0" err="1">
                <a:solidFill>
                  <a:prstClr val="white">
                    <a:lumMod val="95000"/>
                  </a:prstClr>
                </a:solidFill>
              </a:rPr>
              <a:t>bryan_hunter</a:t>
            </a:r>
            <a:endParaRPr lang="en-US" sz="2600" dirty="0">
              <a:solidFill>
                <a:prstClr val="white">
                  <a:lumMod val="95000"/>
                </a:prstClr>
              </a:solidFill>
            </a:endParaRPr>
          </a:p>
          <a:p>
            <a:pPr algn="r"/>
            <a:r>
              <a:rPr lang="en-US" sz="2600" dirty="0">
                <a:solidFill>
                  <a:prstClr val="white">
                    <a:lumMod val="95000"/>
                  </a:prstClr>
                </a:solidFill>
              </a:rPr>
              <a:t>@</a:t>
            </a:r>
            <a:r>
              <a:rPr lang="en-US" sz="2600" dirty="0" err="1">
                <a:solidFill>
                  <a:prstClr val="white">
                    <a:lumMod val="95000"/>
                  </a:prstClr>
                </a:solidFill>
              </a:rPr>
              <a:t>fireflylogic</a:t>
            </a:r>
            <a:endParaRPr lang="en-US" sz="260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843" y="4512468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File:Erlang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533400"/>
            <a:ext cx="2241176" cy="1905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2" descr="C:\Users\bryanhunter\Documents\Archive\2011.12.02\mv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5886000"/>
            <a:ext cx="1447799" cy="58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8606" y="2463225"/>
            <a:ext cx="4511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 Two Hours: a hands-on</a:t>
            </a:r>
            <a:br>
              <a:rPr lang="en-US" sz="3200" b="1" dirty="0" smtClean="0"/>
            </a:br>
            <a:r>
              <a:rPr lang="en-US" sz="3200" b="1" dirty="0" smtClean="0"/>
              <a:t>workshop</a:t>
            </a:r>
            <a:endParaRPr lang="en-US" sz="3200" b="1" dirty="0"/>
          </a:p>
        </p:txBody>
      </p:sp>
      <p:pic>
        <p:nvPicPr>
          <p:cNvPr id="4" name="Picture 2" descr="Dr_Nerdskull_Shir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741" y="405825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7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Erlang </a:t>
            </a:r>
            <a:r>
              <a:rPr lang="en-US" sz="4400" dirty="0" smtClean="0">
                <a:solidFill>
                  <a:schemeClr val="bg1"/>
                </a:solidFill>
              </a:rPr>
              <a:t>Processes 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are the unit of concurrency. </a:t>
            </a:r>
          </a:p>
          <a:p>
            <a:pPr marL="0" indent="0" algn="ctr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You structure your programs around these units of concurrency. </a:t>
            </a:r>
          </a:p>
        </p:txBody>
      </p:sp>
    </p:spTree>
    <p:extLst>
      <p:ext uri="{BB962C8B-B14F-4D97-AF65-F5344CB8AC3E}">
        <p14:creationId xmlns:p14="http://schemas.microsoft.com/office/powerpoint/2010/main" val="23659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“The performance 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of a concurrent language 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is predicated by three things: 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the </a:t>
            </a:r>
            <a:r>
              <a:rPr lang="en-US" sz="4400" b="1" dirty="0" smtClean="0">
                <a:solidFill>
                  <a:schemeClr val="bg1"/>
                </a:solidFill>
              </a:rPr>
              <a:t>context switching time, 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The </a:t>
            </a:r>
            <a:r>
              <a:rPr lang="en-US" sz="4400" b="1" dirty="0" smtClean="0">
                <a:solidFill>
                  <a:schemeClr val="bg1"/>
                </a:solidFill>
              </a:rPr>
              <a:t>message passing time</a:t>
            </a:r>
            <a:r>
              <a:rPr lang="en-US" sz="4400" dirty="0" smtClean="0">
                <a:solidFill>
                  <a:schemeClr val="bg1"/>
                </a:solidFill>
              </a:rPr>
              <a:t>,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and the </a:t>
            </a:r>
            <a:r>
              <a:rPr lang="en-US" sz="4400" b="1" dirty="0" smtClean="0">
                <a:solidFill>
                  <a:schemeClr val="bg1"/>
                </a:solidFill>
              </a:rPr>
              <a:t>time to create a process</a:t>
            </a:r>
            <a:r>
              <a:rPr lang="en-US" sz="4400" dirty="0" smtClean="0">
                <a:solidFill>
                  <a:schemeClr val="bg1"/>
                </a:solidFill>
              </a:rPr>
              <a:t>.”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–Mike Williams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7200" y="1032056"/>
            <a:ext cx="8458356" cy="3997144"/>
            <a:chOff x="475326" y="838200"/>
            <a:chExt cx="8112862" cy="3843408"/>
          </a:xfrm>
        </p:grpSpPr>
        <p:grpSp>
          <p:nvGrpSpPr>
            <p:cNvPr id="4" name="Group 3"/>
            <p:cNvGrpSpPr/>
            <p:nvPr/>
          </p:nvGrpSpPr>
          <p:grpSpPr>
            <a:xfrm>
              <a:off x="475326" y="838200"/>
              <a:ext cx="8112862" cy="1938408"/>
              <a:chOff x="463301" y="228598"/>
              <a:chExt cx="2730743" cy="55269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63301" y="228600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04519" y="228600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545738" y="228599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086956" y="228598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28175" y="228600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5326" y="2743200"/>
              <a:ext cx="8112861" cy="1938408"/>
              <a:chOff x="463301" y="228598"/>
              <a:chExt cx="2730743" cy="55269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63301" y="228600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04520" y="228598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545738" y="228599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086956" y="228598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28175" y="228600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742949" y="76200"/>
            <a:ext cx="7848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One .</a:t>
            </a:r>
            <a:r>
              <a:rPr lang="en-US" sz="2400" b="1" dirty="0">
                <a:solidFill>
                  <a:prstClr val="white"/>
                </a:solidFill>
              </a:rPr>
              <a:t>NET 4.0 </a:t>
            </a:r>
            <a:r>
              <a:rPr lang="en-US" sz="2400" b="1" dirty="0" smtClean="0">
                <a:solidFill>
                  <a:prstClr val="white"/>
                </a:solidFill>
              </a:rPr>
              <a:t>Thread </a:t>
            </a:r>
            <a:br>
              <a:rPr lang="en-US" sz="2400" b="1" dirty="0" smtClean="0">
                <a:solidFill>
                  <a:prstClr val="white"/>
                </a:solidFill>
              </a:rPr>
            </a:br>
            <a:r>
              <a:rPr lang="en-US" sz="2400" b="1" dirty="0" smtClean="0">
                <a:solidFill>
                  <a:prstClr val="white"/>
                </a:solidFill>
              </a:rPr>
              <a:t>(allocates one megabyte)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948" y="5029200"/>
            <a:ext cx="784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white"/>
                </a:solidFill>
              </a:rPr>
              <a:t>One Erlang Process </a:t>
            </a:r>
            <a:r>
              <a:rPr lang="en-US" sz="2400" b="1" dirty="0" smtClean="0">
                <a:solidFill>
                  <a:prstClr val="white"/>
                </a:solidFill>
              </a:rPr>
              <a:t>(allocates one </a:t>
            </a:r>
            <a:r>
              <a:rPr lang="en-US" sz="2400" b="1" dirty="0">
                <a:solidFill>
                  <a:prstClr val="white"/>
                </a:solidFill>
              </a:rPr>
              <a:t>kilobyte)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810000" y="5638800"/>
            <a:ext cx="614312" cy="20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" y="624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Why -&gt; elsewhere concurrency is painful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64833" y="556260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99"/>
                </a:solidFill>
              </a:rPr>
              <a:t>*</a:t>
            </a:r>
            <a:endParaRPr lang="en-US" b="1" dirty="0">
              <a:solidFill>
                <a:srgbClr val="FFFF99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86000" y="2039983"/>
            <a:ext cx="4724400" cy="2303417"/>
            <a:chOff x="2133600" y="2039983"/>
            <a:chExt cx="4724400" cy="2303417"/>
          </a:xfrm>
        </p:grpSpPr>
        <p:sp>
          <p:nvSpPr>
            <p:cNvPr id="27" name="Rectangle 26"/>
            <p:cNvSpPr/>
            <p:nvPr/>
          </p:nvSpPr>
          <p:spPr>
            <a:xfrm>
              <a:off x="2133600" y="2057400"/>
              <a:ext cx="15240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Heap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71511" y="2510197"/>
              <a:ext cx="1248177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Stack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3600" y="3429000"/>
              <a:ext cx="15240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Garbage Collector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0" y="2039983"/>
              <a:ext cx="15240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Mailbox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34000" y="3429000"/>
              <a:ext cx="15240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Links and Monitors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118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0462 L -2.22222E-6 -0.3664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80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0" grpId="0" animBg="1"/>
      <p:bldP spid="20" grpId="1" animBg="1"/>
      <p:bldP spid="19" grpId="0"/>
      <p:bldP spid="1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28600" y="624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Why -&gt; near zero context switching cost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3800" y="3962400"/>
            <a:ext cx="1143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CPU Core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33800" y="236076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99"/>
                </a:solidFill>
              </a:rPr>
              <a:t>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51" name="Flowchart: Direct Access Storage 50"/>
          <p:cNvSpPr/>
          <p:nvPr/>
        </p:nvSpPr>
        <p:spPr>
          <a:xfrm>
            <a:off x="4000500" y="3213340"/>
            <a:ext cx="609600" cy="3810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648200" y="2504854"/>
            <a:ext cx="3581400" cy="1686146"/>
            <a:chOff x="4648200" y="2504854"/>
            <a:chExt cx="3048000" cy="1686146"/>
          </a:xfrm>
        </p:grpSpPr>
        <p:sp>
          <p:nvSpPr>
            <p:cNvPr id="9" name="Flowchart: Process 8"/>
            <p:cNvSpPr/>
            <p:nvPr/>
          </p:nvSpPr>
          <p:spPr>
            <a:xfrm>
              <a:off x="5880370" y="2504854"/>
              <a:ext cx="1815830" cy="168614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31750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Reductions</a:t>
              </a:r>
            </a:p>
            <a:p>
              <a:r>
                <a:rPr lang="en-US" sz="1100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- Do 2,000 operations</a:t>
              </a:r>
            </a:p>
            <a:p>
              <a:pPr lvl="1"/>
              <a:r>
                <a:rPr lang="en-US" sz="10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reduction1</a:t>
              </a:r>
              <a:r>
                <a:rPr lang="en-US" sz="10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/>
              </a:r>
              <a:br>
                <a:rPr lang="en-US" sz="10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0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reduction3</a:t>
              </a:r>
              <a:br>
                <a:rPr lang="en-US" sz="10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0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.</a:t>
              </a:r>
              <a:endPara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1"/>
              <a:r>
                <a:rPr lang="en-US" sz="10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Reduction2000</a:t>
              </a:r>
            </a:p>
            <a:p>
              <a:r>
                <a:rPr lang="en-US" sz="1100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- Move to the next guy</a:t>
              </a:r>
              <a:br>
                <a:rPr lang="en-US" sz="1100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100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- Repeat</a:t>
              </a:r>
              <a:endParaRPr lang="en-US" sz="11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>
              <a:off x="4648200" y="3347927"/>
              <a:ext cx="1232170" cy="15342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4114800" y="236076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99"/>
                </a:solidFill>
              </a:rPr>
              <a:t>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95800" y="237386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99"/>
                </a:solidFill>
              </a:rPr>
              <a:t>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81605" y="1447800"/>
            <a:ext cx="180795" cy="914400"/>
          </a:xfrm>
          <a:prstGeom prst="rect">
            <a:avLst/>
          </a:prstGeom>
          <a:pattFill prst="ltHorz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92693" y="1754038"/>
            <a:ext cx="150707" cy="608162"/>
          </a:xfrm>
          <a:prstGeom prst="rect">
            <a:avLst/>
          </a:prstGeom>
          <a:pattFill prst="ltHorz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57802" y="1600200"/>
            <a:ext cx="166598" cy="762000"/>
          </a:xfrm>
          <a:prstGeom prst="rect">
            <a:avLst/>
          </a:prstGeom>
          <a:pattFill prst="ltHorz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52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>
            <a:off x="3953536" y="1931122"/>
            <a:ext cx="847910" cy="53744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xplosion 1 1"/>
          <p:cNvSpPr/>
          <p:nvPr/>
        </p:nvSpPr>
        <p:spPr>
          <a:xfrm>
            <a:off x="3494642" y="2210216"/>
            <a:ext cx="560392" cy="375166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33800" y="3962400"/>
            <a:ext cx="1143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CPU Core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47042" y="24373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99"/>
                </a:solidFill>
              </a:rPr>
              <a:t>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51" name="Flowchart: Direct Access Storage 50"/>
          <p:cNvSpPr/>
          <p:nvPr/>
        </p:nvSpPr>
        <p:spPr>
          <a:xfrm>
            <a:off x="4000500" y="3213340"/>
            <a:ext cx="609600" cy="3810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23552" y="172039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99"/>
                </a:solidFill>
              </a:rPr>
              <a:t>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94847" y="1491075"/>
            <a:ext cx="180795" cy="947741"/>
          </a:xfrm>
          <a:prstGeom prst="rect">
            <a:avLst/>
          </a:prstGeom>
          <a:pattFill prst="ltHorz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01446" y="1491075"/>
            <a:ext cx="150707" cy="229317"/>
          </a:xfrm>
          <a:prstGeom prst="rect">
            <a:avLst/>
          </a:prstGeom>
          <a:pattFill prst="ltHorz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62484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Why -&gt; supervision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4847" y="2362616"/>
            <a:ext cx="180795" cy="74762"/>
          </a:xfrm>
          <a:prstGeom prst="rect">
            <a:avLst/>
          </a:prstGeom>
          <a:pattFill prst="ltHorz">
            <a:fgClr>
              <a:schemeClr val="tx1">
                <a:lumMod val="65000"/>
                <a:lumOff val="35000"/>
              </a:schemeClr>
            </a:fgClr>
            <a:bgClr>
              <a:srgbClr val="FF0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13895" y="1551150"/>
            <a:ext cx="180795" cy="898918"/>
          </a:xfrm>
          <a:prstGeom prst="rect">
            <a:avLst/>
          </a:prstGeom>
          <a:pattFill prst="ltHorz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933059" y="1849966"/>
            <a:ext cx="878342" cy="48902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95800" y="12192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</a:t>
            </a:r>
            <a:r>
              <a:rPr lang="en-US" sz="1050" dirty="0" smtClean="0">
                <a:solidFill>
                  <a:schemeClr val="bg1"/>
                </a:solidFill>
              </a:rPr>
              <a:t>upervisor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94642" y="1230167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worker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9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0" grpId="0"/>
      <p:bldP spid="50" grpId="1"/>
      <p:bldP spid="50" grpId="2"/>
      <p:bldP spid="50" grpId="3"/>
      <p:bldP spid="30" grpId="0"/>
      <p:bldP spid="36" grpId="0" animBg="1"/>
      <p:bldP spid="15" grpId="0" animBg="1"/>
      <p:bldP spid="15" grpId="1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28600" y="624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Why -&gt; elsewhere concurrency is painful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23187" y="2362200"/>
            <a:ext cx="801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99"/>
                </a:solidFill>
              </a:rPr>
              <a:t>*****</a:t>
            </a:r>
            <a:br>
              <a:rPr lang="en-US" dirty="0" smtClean="0">
                <a:solidFill>
                  <a:srgbClr val="FFFF99"/>
                </a:solidFill>
              </a:rPr>
            </a:br>
            <a:r>
              <a:rPr lang="en-US" dirty="0" smtClean="0">
                <a:solidFill>
                  <a:srgbClr val="FFFF99"/>
                </a:solidFill>
              </a:rPr>
              <a:t>*****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96000" y="3962400"/>
            <a:ext cx="1143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Core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8200" y="3962400"/>
            <a:ext cx="1143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Core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00400" y="3962400"/>
            <a:ext cx="1143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Core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2600" y="3962400"/>
            <a:ext cx="1143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Core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Flowchart: Direct Access Storage 22"/>
          <p:cNvSpPr/>
          <p:nvPr/>
        </p:nvSpPr>
        <p:spPr>
          <a:xfrm>
            <a:off x="2019300" y="3213340"/>
            <a:ext cx="609600" cy="3810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70988" y="2362200"/>
            <a:ext cx="801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99"/>
                </a:solidFill>
              </a:rPr>
              <a:t>*****</a:t>
            </a:r>
            <a:br>
              <a:rPr lang="en-US" dirty="0" smtClean="0">
                <a:solidFill>
                  <a:srgbClr val="FFFF99"/>
                </a:solidFill>
              </a:rPr>
            </a:br>
            <a:r>
              <a:rPr lang="en-US" dirty="0" smtClean="0">
                <a:solidFill>
                  <a:srgbClr val="FFFF99"/>
                </a:solidFill>
              </a:rPr>
              <a:t>*****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49" name="Flowchart: Direct Access Storage 48"/>
          <p:cNvSpPr/>
          <p:nvPr/>
        </p:nvSpPr>
        <p:spPr>
          <a:xfrm>
            <a:off x="3467099" y="3213340"/>
            <a:ext cx="609600" cy="3810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18789" y="2362200"/>
            <a:ext cx="801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99"/>
                </a:solidFill>
              </a:rPr>
              <a:t>*****</a:t>
            </a:r>
            <a:br>
              <a:rPr lang="en-US" dirty="0" smtClean="0">
                <a:solidFill>
                  <a:srgbClr val="FFFF99"/>
                </a:solidFill>
              </a:rPr>
            </a:br>
            <a:r>
              <a:rPr lang="en-US" dirty="0" smtClean="0">
                <a:solidFill>
                  <a:srgbClr val="FFFF99"/>
                </a:solidFill>
              </a:rPr>
              <a:t>*****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51" name="Flowchart: Direct Access Storage 50"/>
          <p:cNvSpPr/>
          <p:nvPr/>
        </p:nvSpPr>
        <p:spPr>
          <a:xfrm>
            <a:off x="4914900" y="3213340"/>
            <a:ext cx="609600" cy="3810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266589" y="2362200"/>
            <a:ext cx="801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99"/>
                </a:solidFill>
              </a:rPr>
              <a:t>*****</a:t>
            </a:r>
            <a:br>
              <a:rPr lang="en-US" dirty="0" smtClean="0">
                <a:solidFill>
                  <a:srgbClr val="FFFF99"/>
                </a:solidFill>
              </a:rPr>
            </a:br>
            <a:r>
              <a:rPr lang="en-US" dirty="0" smtClean="0">
                <a:solidFill>
                  <a:srgbClr val="FFFF99"/>
                </a:solidFill>
              </a:rPr>
              <a:t>*****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6362700" y="3213340"/>
            <a:ext cx="609600" cy="3810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51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050" y="39079"/>
            <a:ext cx="659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Distribution: built-in from the start</a:t>
            </a:r>
            <a:endParaRPr lang="en-US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159"/>
    </mc:Choice>
    <mc:Fallback xmlns="">
      <p:transition spd="slow" advTm="61815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438136"/>
            <a:ext cx="97140" cy="16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5519736"/>
            <a:ext cx="1040123" cy="17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804" y="581028"/>
            <a:ext cx="155584" cy="25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050" y="755197"/>
            <a:ext cx="188515" cy="31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04" y="945697"/>
            <a:ext cx="238729" cy="39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705" y="1143000"/>
            <a:ext cx="290699" cy="4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698" y="1447801"/>
            <a:ext cx="414897" cy="68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1200"/>
            <a:ext cx="55319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449" y="3200401"/>
            <a:ext cx="78369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9050" y="39079"/>
            <a:ext cx="659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Distribution: built-in from the start</a:t>
            </a: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44" y="500744"/>
            <a:ext cx="126362" cy="20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696" y="108907"/>
            <a:ext cx="45719" cy="7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99772"/>
            <a:ext cx="63541" cy="105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12" y="252285"/>
            <a:ext cx="77871" cy="12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5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159"/>
    </mc:Choice>
    <mc:Fallback xmlns="">
      <p:transition spd="slow" advTm="61815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72" y="2667000"/>
            <a:ext cx="558800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71781" y="228600"/>
          <a:ext cx="4528820" cy="2971803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621604"/>
                <a:gridCol w="1443005"/>
                <a:gridCol w="2464211"/>
              </a:tblGrid>
              <a:tr h="379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Nines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Uptime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Annual Downtime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99.9999999%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 milliseconds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99.9999990%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300 milliseconds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99.9999900%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</a:rPr>
                        <a:t>seconds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99.9999000%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 seconds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99.9990000%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5 minutes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99.9900000%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53 minutes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99.9000000%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8 hours, 46 minutes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99.0000000%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3 days, 15 hours, 36 minutes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697865" y="457200"/>
            <a:ext cx="506730" cy="292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55599" y="3244334"/>
            <a:ext cx="632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Safe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6080" y="3525678"/>
            <a:ext cx="4414520" cy="3200261"/>
            <a:chOff x="386080" y="3525678"/>
            <a:chExt cx="4414520" cy="3200261"/>
          </a:xfrm>
        </p:grpSpPr>
        <p:sp>
          <p:nvSpPr>
            <p:cNvPr id="6" name="Rounded Rectangle 5"/>
            <p:cNvSpPr/>
            <p:nvPr/>
          </p:nvSpPr>
          <p:spPr>
            <a:xfrm>
              <a:off x="3532186" y="5257800"/>
              <a:ext cx="1268414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Hot code loading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6080" y="5257800"/>
              <a:ext cx="1393161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Links and monitors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371600" y="3525678"/>
              <a:ext cx="2209800" cy="1587499"/>
              <a:chOff x="5334000" y="603250"/>
              <a:chExt cx="3505200" cy="2371725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7239000" y="1136650"/>
                <a:ext cx="609600" cy="809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6477000" y="1136650"/>
                <a:ext cx="571500" cy="9120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6477000" y="603250"/>
                <a:ext cx="1371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prstClr val="white"/>
                    </a:solidFill>
                  </a:rPr>
                  <a:t>Supervisor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315200" y="2060575"/>
                <a:ext cx="15240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prstClr val="white"/>
                    </a:solidFill>
                  </a:rPr>
                  <a:t>Worker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334000" y="2060575"/>
                <a:ext cx="15240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prstClr val="white"/>
                    </a:solidFill>
                  </a:rPr>
                  <a:t>Worker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Rounded Rectangle 17"/>
            <p:cNvSpPr/>
            <p:nvPr/>
          </p:nvSpPr>
          <p:spPr>
            <a:xfrm>
              <a:off x="386080" y="6040139"/>
              <a:ext cx="4414520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simple distribution, safe concurrency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903038" y="5257800"/>
              <a:ext cx="1525962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No masters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8600" y="624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>
                    <a:lumMod val="65000"/>
                  </a:prstClr>
                </a:solidFill>
              </a:rPr>
              <a:t>Why -&gt; reliability</a:t>
            </a:r>
            <a:endParaRPr lang="en-US" sz="24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25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020"/>
    </mc:Choice>
    <mc:Fallback xmlns="">
      <p:transition spd="slow" advTm="369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-12358" y="-3"/>
            <a:ext cx="9156357" cy="4572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24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>
                    <a:lumMod val="65000"/>
                  </a:prstClr>
                </a:solidFill>
              </a:rPr>
              <a:t>How -&gt; Two day intense hands-on training</a:t>
            </a:r>
            <a:endParaRPr lang="en-US" sz="24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49530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http://erlangcamp.com</a:t>
            </a:r>
            <a:endParaRPr lang="en-US" sz="5400" b="1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7796563" cy="424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1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18"/>
    </mc:Choice>
    <mc:Fallback xmlns="">
      <p:transition spd="slow" advTm="5241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8398" y="1143000"/>
            <a:ext cx="196720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b="1" dirty="0" smtClean="0"/>
              <a:t>?</a:t>
            </a:r>
            <a:endParaRPr lang="en-US" sz="30000" b="1" dirty="0"/>
          </a:p>
        </p:txBody>
      </p:sp>
    </p:spTree>
    <p:extLst>
      <p:ext uri="{BB962C8B-B14F-4D97-AF65-F5344CB8AC3E}">
        <p14:creationId xmlns:p14="http://schemas.microsoft.com/office/powerpoint/2010/main" val="29698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-12358" y="0"/>
            <a:ext cx="9156357" cy="4572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24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>
                    <a:lumMod val="65000"/>
                  </a:prstClr>
                </a:solidFill>
              </a:rPr>
              <a:t>How -&gt; Better yet; pack up and move to Nashville!</a:t>
            </a:r>
            <a:endParaRPr lang="en-US" sz="24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320" y="502027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http://nashfp.org</a:t>
            </a:r>
            <a:endParaRPr lang="en-US" sz="5400" b="1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20" y="429998"/>
            <a:ext cx="6934200" cy="29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1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18"/>
    </mc:Choice>
    <mc:Fallback xmlns="">
      <p:transition spd="slow" advTm="5241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51" y="167640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Bryan </a:t>
            </a:r>
            <a:r>
              <a:rPr lang="en-US" sz="3600" dirty="0" smtClean="0">
                <a:solidFill>
                  <a:schemeClr val="bg1"/>
                </a:solidFill>
              </a:rPr>
              <a:t>Hunter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200" dirty="0">
                <a:solidFill>
                  <a:schemeClr val="bg1"/>
                </a:solidFill>
              </a:rPr>
              <a:t>Twitter: @</a:t>
            </a:r>
            <a:r>
              <a:rPr lang="en-US" sz="3200" dirty="0" err="1">
                <a:solidFill>
                  <a:schemeClr val="bg1"/>
                </a:solidFill>
              </a:rPr>
              <a:t>bryan_hunter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Email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 smtClean="0">
                <a:solidFill>
                  <a:schemeClr val="bg1"/>
                </a:solidFill>
              </a:rPr>
              <a:t>bryan.hunter@fireflylogic.com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24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How -&gt;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keep in touch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4800"/>
            <a:ext cx="16859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7551" y="4037475"/>
            <a:ext cx="519112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chemeClr val="bg1"/>
                </a:solidFill>
              </a:rPr>
              <a:t>Firefly Logic, Inc.</a:t>
            </a:r>
          </a:p>
          <a:p>
            <a:r>
              <a:rPr lang="en-US" sz="2400" dirty="0">
                <a:solidFill>
                  <a:schemeClr val="bg1"/>
                </a:solidFill>
              </a:rPr>
              <a:t>1000 Main Street, Suite 201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Nashville, TN </a:t>
            </a:r>
            <a:r>
              <a:rPr lang="en-US" sz="2400" dirty="0" smtClean="0">
                <a:solidFill>
                  <a:schemeClr val="bg1"/>
                </a:solidFill>
              </a:rPr>
              <a:t>37206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http://fireflylogic.com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4655" y="304800"/>
            <a:ext cx="21210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Thanks!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3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18"/>
    </mc:Choice>
    <mc:Fallback xmlns="">
      <p:transition spd="slow" advTm="5241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bryanhunter\Desktop\snowmanflamethro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29" y="533400"/>
            <a:ext cx="9160029" cy="647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1891" y="0"/>
            <a:ext cx="91440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i="1" dirty="0"/>
              <a:t>Right tool for the </a:t>
            </a:r>
            <a:r>
              <a:rPr lang="en-US" sz="4800" i="1" dirty="0" smtClean="0"/>
              <a:t>job!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217331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5575"/>
            <a:ext cx="9144000" cy="10636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What’s Erlang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" y="1307842"/>
            <a:ext cx="8039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fontAlgn="base"/>
            <a:r>
              <a:rPr lang="en-US" sz="4000" dirty="0" smtClean="0">
                <a:solidFill>
                  <a:srgbClr val="FFFF00"/>
                </a:solidFill>
              </a:rPr>
              <a:t>Erlang (the language)</a:t>
            </a:r>
          </a:p>
          <a:p>
            <a:pPr lvl="1" algn="ctr" fontAlgn="base"/>
            <a:r>
              <a:rPr lang="en-US" sz="4000" b="1" dirty="0">
                <a:solidFill>
                  <a:prstClr val="white"/>
                </a:solidFill>
              </a:rPr>
              <a:t>+</a:t>
            </a:r>
            <a:endParaRPr lang="en-US" sz="4000" b="1" dirty="0" smtClean="0">
              <a:solidFill>
                <a:prstClr val="white"/>
              </a:solidFill>
            </a:endParaRPr>
          </a:p>
          <a:p>
            <a:pPr lvl="1" algn="ctr" fontAlgn="base"/>
            <a:r>
              <a:rPr lang="en-US" sz="4000" dirty="0" smtClean="0">
                <a:solidFill>
                  <a:srgbClr val="FFFF00"/>
                </a:solidFill>
              </a:rPr>
              <a:t>OTP </a:t>
            </a:r>
          </a:p>
          <a:p>
            <a:pPr lvl="1" algn="ctr" fontAlgn="base"/>
            <a:r>
              <a:rPr lang="en-US" sz="4000" b="1" dirty="0" smtClean="0">
                <a:solidFill>
                  <a:prstClr val="white"/>
                </a:solidFill>
              </a:rPr>
              <a:t>+</a:t>
            </a:r>
            <a:endParaRPr lang="en-US" sz="4000" b="1" dirty="0">
              <a:solidFill>
                <a:prstClr val="white"/>
              </a:solidFill>
            </a:endParaRPr>
          </a:p>
          <a:p>
            <a:pPr lvl="1" algn="ctr" fontAlgn="base"/>
            <a:r>
              <a:rPr lang="en-US" sz="4000" dirty="0" smtClean="0">
                <a:solidFill>
                  <a:srgbClr val="FFFF00"/>
                </a:solidFill>
              </a:rPr>
              <a:t>The ERTS </a:t>
            </a:r>
          </a:p>
          <a:p>
            <a:pPr lvl="1" algn="ctr" fontAlgn="base"/>
            <a:r>
              <a:rPr lang="en-US" sz="4000" i="1" dirty="0" smtClean="0">
                <a:solidFill>
                  <a:srgbClr val="FFFF00"/>
                </a:solidFill>
              </a:rPr>
              <a:t>(</a:t>
            </a:r>
            <a:r>
              <a:rPr lang="en-US" sz="4000" i="1" dirty="0">
                <a:solidFill>
                  <a:srgbClr val="FFFF00"/>
                </a:solidFill>
              </a:rPr>
              <a:t>Erlang Runtime System</a:t>
            </a:r>
            <a:r>
              <a:rPr lang="en-US" sz="4000" i="1" dirty="0" smtClean="0">
                <a:solidFill>
                  <a:srgbClr val="FFFF00"/>
                </a:solidFill>
              </a:rPr>
              <a:t>)</a:t>
            </a:r>
            <a:endParaRPr lang="en-US" sz="4000" i="1" dirty="0">
              <a:solidFill>
                <a:srgbClr val="FFFF00"/>
              </a:solidFill>
            </a:endParaRPr>
          </a:p>
          <a:p>
            <a:endParaRPr lang="en-US" sz="4000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16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76"/>
    </mc:Choice>
    <mc:Fallback xmlns="">
      <p:transition spd="slow" advTm="63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Erlang (the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Functional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immutability, higher-order functions, referential transparency</a:t>
            </a:r>
            <a:r>
              <a:rPr lang="en-US" dirty="0">
                <a:solidFill>
                  <a:schemeClr val="bg1"/>
                </a:solidFill>
              </a:rPr>
              <a:t>, separation of behavior and </a:t>
            </a:r>
            <a:r>
              <a:rPr lang="en-US" dirty="0" smtClean="0">
                <a:solidFill>
                  <a:schemeClr val="bg1"/>
                </a:solidFill>
              </a:rPr>
              <a:t>data, </a:t>
            </a:r>
            <a:r>
              <a:rPr lang="en-US" dirty="0">
                <a:solidFill>
                  <a:schemeClr val="bg1"/>
                </a:solidFill>
              </a:rPr>
              <a:t>recursion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Declarative, Dynamic, Compiled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Concurrency- oriented</a:t>
            </a:r>
            <a:endParaRPr lang="en-US" b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Different model of the world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Prolog roots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0362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Erlang (the Language)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32460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average.erl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87" y="1450620"/>
            <a:ext cx="6164239" cy="431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File:Diavox 1975 bei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735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8400" y="2475681"/>
            <a:ext cx="1730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prstClr val="black"/>
                </a:solidFill>
              </a:rPr>
              <a:t>OTP</a:t>
            </a:r>
            <a:endParaRPr lang="en-US" sz="7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1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957525" y="1503255"/>
            <a:ext cx="4589722" cy="497374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Erlang </a:t>
            </a:r>
            <a:r>
              <a:rPr lang="en-US" dirty="0" err="1" smtClean="0"/>
              <a:t>dev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7200" y="1503255"/>
            <a:ext cx="2895600" cy="497374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.NET </a:t>
            </a:r>
            <a:r>
              <a:rPr lang="en-US" dirty="0" err="1" smtClean="0"/>
              <a:t>dev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Erlang Runtime System </a:t>
            </a:r>
            <a:r>
              <a:rPr lang="en-US" sz="2800" i="1" dirty="0" smtClean="0">
                <a:solidFill>
                  <a:schemeClr val="bg1"/>
                </a:solidFill>
              </a:rPr>
              <a:t>(in-context)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133600"/>
            <a:ext cx="228600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/ F#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095661"/>
            <a:ext cx="228600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Framework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6684" y="4057722"/>
            <a:ext cx="228600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6684" y="5019783"/>
            <a:ext cx="2286000" cy="107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 (Windows)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23709" y="2133600"/>
            <a:ext cx="2192079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Erlang / Elixir / </a:t>
            </a:r>
            <a:r>
              <a:rPr lang="en-US" dirty="0" err="1" smtClean="0"/>
              <a:t>Joxa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22823" y="3095661"/>
            <a:ext cx="2192965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71187" y="5019783"/>
            <a:ext cx="3962399" cy="107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OS (Windows,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Linux, Mac,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None)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19278" y="4057721"/>
            <a:ext cx="2196509" cy="192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ERTS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49329" y="4562583"/>
            <a:ext cx="1536406" cy="1104900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VM</a:t>
            </a:r>
            <a:br>
              <a:rPr lang="en-US" sz="1600" dirty="0" smtClean="0"/>
            </a:br>
            <a:r>
              <a:rPr lang="en-US" sz="1600" dirty="0" smtClean="0"/>
              <a:t>+ Kernel</a:t>
            </a:r>
          </a:p>
          <a:p>
            <a:pPr algn="ctr"/>
            <a:r>
              <a:rPr lang="en-US" sz="1600" dirty="0" smtClean="0"/>
              <a:t>+ STDLIB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4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Two thing to remember about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prstClr val="white"/>
                </a:solidFill>
              </a:rPr>
              <a:t>Concurrency</a:t>
            </a:r>
            <a:endParaRPr lang="en-US" sz="80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2004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</a:rPr>
              <a:t>1) Shared memory concurrency is hard</a:t>
            </a:r>
            <a:endParaRPr lang="en-US" sz="3600" dirty="0" smtClean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1" y="4191000"/>
            <a:ext cx="78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2) </a:t>
            </a:r>
            <a:r>
              <a:rPr lang="en-US" sz="3600" dirty="0">
                <a:solidFill>
                  <a:prstClr val="white"/>
                </a:solidFill>
              </a:rPr>
              <a:t>Message passing concurrency is easy</a:t>
            </a:r>
            <a:endParaRPr lang="en-US" sz="36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19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649"/>
    </mc:Choice>
    <mc:Fallback xmlns="">
      <p:transition spd="slow" advTm="731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3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517</Words>
  <Application>Microsoft Office PowerPoint</Application>
  <PresentationFormat>On-screen Show (4:3)</PresentationFormat>
  <Paragraphs>252</Paragraphs>
  <Slides>21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Office Theme</vt:lpstr>
      <vt:lpstr>PowerPoint Presentation</vt:lpstr>
      <vt:lpstr>PowerPoint Presentation</vt:lpstr>
      <vt:lpstr>PowerPoint Presentation</vt:lpstr>
      <vt:lpstr>What’s Erlang?</vt:lpstr>
      <vt:lpstr>Erlang (the Language)</vt:lpstr>
      <vt:lpstr>Erlang (the Language)</vt:lpstr>
      <vt:lpstr>PowerPoint Presentation</vt:lpstr>
      <vt:lpstr>Erlang Runtime System (in-context)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2013-04-14T15:32:14Z</dcterms:created>
  <dcterms:modified xsi:type="dcterms:W3CDTF">2013-07-12T05:10:20Z</dcterms:modified>
</cp:coreProperties>
</file>