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8" r:id="rId11"/>
    <p:sldId id="262" r:id="rId12"/>
    <p:sldId id="263" r:id="rId13"/>
    <p:sldId id="264" r:id="rId14"/>
    <p:sldId id="270" r:id="rId15"/>
    <p:sldId id="269" r:id="rId16"/>
    <p:sldId id="271" r:id="rId17"/>
    <p:sldId id="273" r:id="rId18"/>
    <p:sldId id="274" r:id="rId19"/>
    <p:sldId id="275" r:id="rId20"/>
    <p:sldId id="276" r:id="rId21"/>
    <p:sldId id="278" r:id="rId22"/>
    <p:sldId id="277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D8A0-DF64-4487-8DF5-F60F51941BA3}" type="datetimeFigureOut">
              <a:rPr lang="es-PE" smtClean="0"/>
              <a:t>8/06/2019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B57B-A809-48B2-9416-BE54C1F11E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8126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D8A0-DF64-4487-8DF5-F60F51941BA3}" type="datetimeFigureOut">
              <a:rPr lang="es-PE" smtClean="0"/>
              <a:t>8/06/2019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B57B-A809-48B2-9416-BE54C1F11E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77733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D8A0-DF64-4487-8DF5-F60F51941BA3}" type="datetimeFigureOut">
              <a:rPr lang="es-PE" smtClean="0"/>
              <a:t>8/06/2019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B57B-A809-48B2-9416-BE54C1F11E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04469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D8A0-DF64-4487-8DF5-F60F51941BA3}" type="datetimeFigureOut">
              <a:rPr lang="es-PE" smtClean="0"/>
              <a:t>8/06/2019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B57B-A809-48B2-9416-BE54C1F11E36}" type="slidenum">
              <a:rPr lang="es-PE" smtClean="0"/>
              <a:t>‹Nº›</a:t>
            </a:fld>
            <a:endParaRPr lang="es-PE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0353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D8A0-DF64-4487-8DF5-F60F51941BA3}" type="datetimeFigureOut">
              <a:rPr lang="es-PE" smtClean="0"/>
              <a:t>8/06/2019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B57B-A809-48B2-9416-BE54C1F11E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68687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D8A0-DF64-4487-8DF5-F60F51941BA3}" type="datetimeFigureOut">
              <a:rPr lang="es-PE" smtClean="0"/>
              <a:t>8/06/2019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B57B-A809-48B2-9416-BE54C1F11E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9868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D8A0-DF64-4487-8DF5-F60F51941BA3}" type="datetimeFigureOut">
              <a:rPr lang="es-PE" smtClean="0"/>
              <a:t>8/06/2019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B57B-A809-48B2-9416-BE54C1F11E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24610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D8A0-DF64-4487-8DF5-F60F51941BA3}" type="datetimeFigureOut">
              <a:rPr lang="es-PE" smtClean="0"/>
              <a:t>8/06/2019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B57B-A809-48B2-9416-BE54C1F11E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550824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D8A0-DF64-4487-8DF5-F60F51941BA3}" type="datetimeFigureOut">
              <a:rPr lang="es-PE" smtClean="0"/>
              <a:t>8/06/2019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B57B-A809-48B2-9416-BE54C1F11E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9370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D8A0-DF64-4487-8DF5-F60F51941BA3}" type="datetimeFigureOut">
              <a:rPr lang="es-PE" smtClean="0"/>
              <a:t>8/06/2019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B57B-A809-48B2-9416-BE54C1F11E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78168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D8A0-DF64-4487-8DF5-F60F51941BA3}" type="datetimeFigureOut">
              <a:rPr lang="es-PE" smtClean="0"/>
              <a:t>8/06/2019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B57B-A809-48B2-9416-BE54C1F11E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72781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D8A0-DF64-4487-8DF5-F60F51941BA3}" type="datetimeFigureOut">
              <a:rPr lang="es-PE" smtClean="0"/>
              <a:t>8/06/2019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B57B-A809-48B2-9416-BE54C1F11E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66810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D8A0-DF64-4487-8DF5-F60F51941BA3}" type="datetimeFigureOut">
              <a:rPr lang="es-PE" smtClean="0"/>
              <a:t>8/06/2019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B57B-A809-48B2-9416-BE54C1F11E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344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D8A0-DF64-4487-8DF5-F60F51941BA3}" type="datetimeFigureOut">
              <a:rPr lang="es-PE" smtClean="0"/>
              <a:t>8/06/2019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B57B-A809-48B2-9416-BE54C1F11E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18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D8A0-DF64-4487-8DF5-F60F51941BA3}" type="datetimeFigureOut">
              <a:rPr lang="es-PE" smtClean="0"/>
              <a:t>8/06/2019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B57B-A809-48B2-9416-BE54C1F11E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10890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D8A0-DF64-4487-8DF5-F60F51941BA3}" type="datetimeFigureOut">
              <a:rPr lang="es-PE" smtClean="0"/>
              <a:t>8/06/2019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B57B-A809-48B2-9416-BE54C1F11E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90211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D8A0-DF64-4487-8DF5-F60F51941BA3}" type="datetimeFigureOut">
              <a:rPr lang="es-PE" smtClean="0"/>
              <a:t>8/06/2019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B57B-A809-48B2-9416-BE54C1F11E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67569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ED8A0-DF64-4487-8DF5-F60F51941BA3}" type="datetimeFigureOut">
              <a:rPr lang="es-PE" smtClean="0"/>
              <a:t>8/06/2019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2B57B-A809-48B2-9416-BE54C1F11E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619803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BF6D28-4022-482C-ABB7-49D87CA229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Apreciación estudiantil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F6BBA7-CD9D-4075-ABF6-B68056D819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Proyecto inicial de Angular</a:t>
            </a:r>
            <a:endParaRPr lang="es-PE" dirty="0"/>
          </a:p>
        </p:txBody>
      </p:sp>
      <p:pic>
        <p:nvPicPr>
          <p:cNvPr id="4" name="Picture 2" descr="Resultado de imagen para angular 5 LOGO PNG">
            <a:extLst>
              <a:ext uri="{FF2B5EF4-FFF2-40B4-BE49-F238E27FC236}">
                <a16:creationId xmlns:a16="http://schemas.microsoft.com/office/drawing/2014/main" id="{10F27754-D26F-427E-B477-7777EE754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694" y="4250725"/>
            <a:ext cx="4847562" cy="13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713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esultado de imagen para angular 5 LOGO PNG">
            <a:extLst>
              <a:ext uri="{FF2B5EF4-FFF2-40B4-BE49-F238E27FC236}">
                <a16:creationId xmlns:a16="http://schemas.microsoft.com/office/drawing/2014/main" id="{8F5143D8-7C99-44B4-B00E-81A815513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34" y="6101523"/>
            <a:ext cx="2537253" cy="68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577853D-AF4E-40C8-B54B-CA713622E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157726"/>
            <a:ext cx="8610600" cy="1293028"/>
          </a:xfrm>
        </p:spPr>
        <p:txBody>
          <a:bodyPr/>
          <a:lstStyle/>
          <a:p>
            <a:r>
              <a:rPr lang="es-PE" dirty="0"/>
              <a:t>ESTILOS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FC93C3-B363-44E5-84AF-48068B79F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53447"/>
            <a:ext cx="10820400" cy="4024125"/>
          </a:xfrm>
        </p:spPr>
        <p:txBody>
          <a:bodyPr/>
          <a:lstStyle/>
          <a:p>
            <a:r>
              <a:rPr lang="es-PE" dirty="0"/>
              <a:t>Angular nos da la opción de poder elegir entre estilos predefinidos. Estos son: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PE" dirty="0"/>
              <a:t>deeppurple-amber.css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PE" dirty="0"/>
              <a:t>indigo-pink.css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PE" dirty="0"/>
              <a:t>pink-bluegrey.css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PE" dirty="0"/>
              <a:t>purple-green.css</a:t>
            </a:r>
          </a:p>
          <a:p>
            <a:r>
              <a:rPr lang="es-PE" dirty="0"/>
              <a:t>Para usarlos debemos ubicarnos en el archivo “</a:t>
            </a:r>
            <a:r>
              <a:rPr lang="es-PE" dirty="0" err="1"/>
              <a:t>styles.scss</a:t>
            </a:r>
            <a:r>
              <a:rPr lang="es-PE" dirty="0"/>
              <a:t>” e importarlos de la siguiente forma: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95DE894-7770-49D2-A5C6-6421BCE890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980" b="71903"/>
          <a:stretch/>
        </p:blipFill>
        <p:spPr>
          <a:xfrm>
            <a:off x="2088290" y="4033274"/>
            <a:ext cx="9274907" cy="228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14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1047F-98AF-4B57-99E2-9F1F4C210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Creando la vista “</a:t>
            </a:r>
            <a:r>
              <a:rPr lang="es-ES" dirty="0" err="1"/>
              <a:t>Login</a:t>
            </a:r>
            <a:r>
              <a:rPr lang="es-ES" dirty="0"/>
              <a:t>”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3C8F65-5BD7-4C72-BECD-71B345E25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010" y="1862696"/>
            <a:ext cx="7449065" cy="4351338"/>
          </a:xfrm>
        </p:spPr>
        <p:txBody>
          <a:bodyPr/>
          <a:lstStyle/>
          <a:p>
            <a:r>
              <a:rPr lang="es-ES" dirty="0"/>
              <a:t>Ahora generamos nuestro primer componente, a través del comando:</a:t>
            </a:r>
          </a:p>
          <a:p>
            <a:pPr marL="0" indent="0" algn="ctr">
              <a:buNone/>
            </a:pPr>
            <a:r>
              <a:rPr lang="es-PE" b="1" dirty="0"/>
              <a:t>ng </a:t>
            </a:r>
            <a:r>
              <a:rPr lang="es-PE" b="1" dirty="0" err="1"/>
              <a:t>generate</a:t>
            </a:r>
            <a:r>
              <a:rPr lang="es-PE" b="1" dirty="0"/>
              <a:t> </a:t>
            </a:r>
            <a:r>
              <a:rPr lang="es-PE" b="1" dirty="0" err="1"/>
              <a:t>component</a:t>
            </a:r>
            <a:r>
              <a:rPr lang="es-PE" b="1" dirty="0"/>
              <a:t> </a:t>
            </a:r>
            <a:r>
              <a:rPr lang="es-PE" b="1" dirty="0" err="1"/>
              <a:t>Login</a:t>
            </a:r>
            <a:endParaRPr lang="es-PE" b="1" dirty="0"/>
          </a:p>
          <a:p>
            <a:endParaRPr lang="es-PE" b="1" dirty="0"/>
          </a:p>
        </p:txBody>
      </p:sp>
      <p:sp>
        <p:nvSpPr>
          <p:cNvPr id="5" name="Nube 4">
            <a:extLst>
              <a:ext uri="{FF2B5EF4-FFF2-40B4-BE49-F238E27FC236}">
                <a16:creationId xmlns:a16="http://schemas.microsoft.com/office/drawing/2014/main" id="{797043EF-C2DA-4FB5-AAF9-B9E8D3361DF4}"/>
              </a:ext>
            </a:extLst>
          </p:cNvPr>
          <p:cNvSpPr/>
          <p:nvPr/>
        </p:nvSpPr>
        <p:spPr>
          <a:xfrm>
            <a:off x="-61785" y="1543887"/>
            <a:ext cx="4287795" cy="2162432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En la línea de comandos usamos CTRL + C para detener la ejecución de la aplicación</a:t>
            </a:r>
            <a:endParaRPr lang="es-PE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7254137-6CFB-4E9F-B4BA-3318DF53D2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412"/>
          <a:stretch/>
        </p:blipFill>
        <p:spPr>
          <a:xfrm>
            <a:off x="652687" y="4038365"/>
            <a:ext cx="10936802" cy="1707527"/>
          </a:xfrm>
          <a:prstGeom prst="rect">
            <a:avLst/>
          </a:prstGeom>
        </p:spPr>
      </p:pic>
      <p:pic>
        <p:nvPicPr>
          <p:cNvPr id="6" name="Picture 2" descr="Resultado de imagen para angular 5 LOGO PNG">
            <a:extLst>
              <a:ext uri="{FF2B5EF4-FFF2-40B4-BE49-F238E27FC236}">
                <a16:creationId xmlns:a16="http://schemas.microsoft.com/office/drawing/2014/main" id="{2F356F13-57D5-4907-93A5-2A9BFF23C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34" y="6101523"/>
            <a:ext cx="2537253" cy="68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242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esultado de imagen para angular 5 LOGO PNG">
            <a:extLst>
              <a:ext uri="{FF2B5EF4-FFF2-40B4-BE49-F238E27FC236}">
                <a16:creationId xmlns:a16="http://schemas.microsoft.com/office/drawing/2014/main" id="{F82FB8B5-BBB7-4ECA-8C62-84FA857BB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34" y="6101523"/>
            <a:ext cx="2537253" cy="68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0B5C82-1BA7-4B6B-B900-110071EBF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38"/>
            <a:ext cx="10515600" cy="6016325"/>
          </a:xfrm>
        </p:spPr>
        <p:txBody>
          <a:bodyPr/>
          <a:lstStyle/>
          <a:p>
            <a:r>
              <a:rPr lang="es-ES" dirty="0"/>
              <a:t>Se generara el nuevo componente con sus respectivos archivos:</a:t>
            </a:r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3D17331-F3E7-4947-B12C-3EB918F90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485" y="665318"/>
            <a:ext cx="3191039" cy="3276992"/>
          </a:xfrm>
          <a:prstGeom prst="rect">
            <a:avLst/>
          </a:prstGeom>
        </p:spPr>
      </p:pic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DE939132-D771-46B7-B35E-502EB120A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6906"/>
              </p:ext>
            </p:extLst>
          </p:nvPr>
        </p:nvGraphicFramePr>
        <p:xfrm>
          <a:off x="838200" y="4058297"/>
          <a:ext cx="10515600" cy="2392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52135">
                  <a:extLst>
                    <a:ext uri="{9D8B030D-6E8A-4147-A177-3AD203B41FA5}">
                      <a16:colId xmlns:a16="http://schemas.microsoft.com/office/drawing/2014/main" val="3781129906"/>
                    </a:ext>
                  </a:extLst>
                </a:gridCol>
                <a:gridCol w="8363465">
                  <a:extLst>
                    <a:ext uri="{9D8B030D-6E8A-4147-A177-3AD203B41FA5}">
                      <a16:colId xmlns:a16="http://schemas.microsoft.com/office/drawing/2014/main" val="2927909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Archivo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Descripción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990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Component.html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Contiene la parte visual de nuestra componente '</a:t>
                      </a:r>
                      <a:r>
                        <a:rPr lang="es-E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AppComponent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 y está constituido mayormente por código HTML 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95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Component.scss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Hoja de estilos que tomará el archivo HTML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760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Component.spect.ts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Generados para las pruebas unitarias de componentes individuales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987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Component.ts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Archivo </a:t>
                      </a:r>
                      <a:r>
                        <a:rPr lang="es-ES" dirty="0" err="1"/>
                        <a:t>TypeScript</a:t>
                      </a:r>
                      <a:r>
                        <a:rPr lang="es-ES" dirty="0"/>
                        <a:t> en el cual se generará funciones de nuestro componente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54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8149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0DD37A-443E-48B7-B70C-8A6FB6CB3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Modificaciones en “login.component.html”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D3645A-6977-4628-9668-3B0DEC311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 través de un editor de texto, abriremos el “login.component.html” y crearemos nuestra primera vista.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80F6E63-E8D8-4B28-9DA2-B9B828340F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74" r="10102" b="44682"/>
          <a:stretch/>
        </p:blipFill>
        <p:spPr>
          <a:xfrm>
            <a:off x="812179" y="3109401"/>
            <a:ext cx="6317669" cy="324644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B08AC29-E81A-4C26-9F3C-436F3629FB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115" t="9867" r="43244" b="51532"/>
          <a:stretch/>
        </p:blipFill>
        <p:spPr>
          <a:xfrm>
            <a:off x="7871255" y="3397253"/>
            <a:ext cx="3126259" cy="2645955"/>
          </a:xfrm>
          <a:prstGeom prst="rect">
            <a:avLst/>
          </a:prstGeom>
        </p:spPr>
      </p:pic>
      <p:pic>
        <p:nvPicPr>
          <p:cNvPr id="8" name="Picture 2" descr="Resultado de imagen para angular 5 LOGO PNG">
            <a:extLst>
              <a:ext uri="{FF2B5EF4-FFF2-40B4-BE49-F238E27FC236}">
                <a16:creationId xmlns:a16="http://schemas.microsoft.com/office/drawing/2014/main" id="{4E61318D-34EC-40E8-BAC3-C620E97B5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34" y="6101523"/>
            <a:ext cx="2537253" cy="68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470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1047F-98AF-4B57-99E2-9F1F4C210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Creando la vista “</a:t>
            </a:r>
            <a:r>
              <a:rPr lang="es-ES" dirty="0" err="1"/>
              <a:t>register</a:t>
            </a:r>
            <a:r>
              <a:rPr lang="es-ES" dirty="0"/>
              <a:t>”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3C8F65-5BD7-4C72-BECD-71B345E25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62696"/>
            <a:ext cx="10989275" cy="4351338"/>
          </a:xfrm>
        </p:spPr>
        <p:txBody>
          <a:bodyPr/>
          <a:lstStyle/>
          <a:p>
            <a:r>
              <a:rPr lang="es-ES" dirty="0"/>
              <a:t>Ahora generamos nuestro segundo componente, a través del comando:</a:t>
            </a:r>
          </a:p>
          <a:p>
            <a:pPr marL="0" indent="0" algn="ctr">
              <a:buNone/>
            </a:pPr>
            <a:r>
              <a:rPr lang="es-PE" b="1" dirty="0"/>
              <a:t>ng </a:t>
            </a:r>
            <a:r>
              <a:rPr lang="es-PE" b="1" dirty="0" err="1"/>
              <a:t>generate</a:t>
            </a:r>
            <a:r>
              <a:rPr lang="es-PE" b="1" dirty="0"/>
              <a:t> </a:t>
            </a:r>
            <a:r>
              <a:rPr lang="es-PE" b="1" dirty="0" err="1"/>
              <a:t>component</a:t>
            </a:r>
            <a:r>
              <a:rPr lang="es-PE" b="1" dirty="0"/>
              <a:t> </a:t>
            </a:r>
            <a:r>
              <a:rPr lang="es-PE" b="1" dirty="0" err="1"/>
              <a:t>Register</a:t>
            </a:r>
            <a:endParaRPr lang="es-PE" b="1" dirty="0"/>
          </a:p>
          <a:p>
            <a:endParaRPr lang="es-PE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7D67C33-3C72-4CBB-A604-47CBCD53D8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23" t="20707" r="13750" b="53987"/>
          <a:stretch/>
        </p:blipFill>
        <p:spPr>
          <a:xfrm>
            <a:off x="1851454" y="3065903"/>
            <a:ext cx="8489092" cy="1734697"/>
          </a:xfrm>
          <a:prstGeom prst="rect">
            <a:avLst/>
          </a:prstGeom>
        </p:spPr>
      </p:pic>
      <p:pic>
        <p:nvPicPr>
          <p:cNvPr id="5" name="Picture 2" descr="Resultado de imagen para angular 5 LOGO PNG">
            <a:extLst>
              <a:ext uri="{FF2B5EF4-FFF2-40B4-BE49-F238E27FC236}">
                <a16:creationId xmlns:a16="http://schemas.microsoft.com/office/drawing/2014/main" id="{112BC645-9D16-4E04-8750-DAD9172F4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34" y="6101523"/>
            <a:ext cx="2537253" cy="68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399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0DD37A-443E-48B7-B70C-8A6FB6CB3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Modificaciones en “register.component.html”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D3645A-6977-4628-9668-3B0DEC311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 través de un editor de texto, abriremos el “register.component.html” y crearemos nuestra vista.</a:t>
            </a:r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3144303-438B-4815-9BDA-4D9AEA0A96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04" t="2921" b="38373"/>
          <a:stretch/>
        </p:blipFill>
        <p:spPr>
          <a:xfrm>
            <a:off x="247134" y="3081303"/>
            <a:ext cx="6914509" cy="327454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30A505C-4899-4AF2-B960-2A2011C0C8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607" t="9303" r="43548" b="41292"/>
          <a:stretch/>
        </p:blipFill>
        <p:spPr>
          <a:xfrm>
            <a:off x="8130746" y="2900781"/>
            <a:ext cx="3150974" cy="3386483"/>
          </a:xfrm>
          <a:prstGeom prst="rect">
            <a:avLst/>
          </a:prstGeom>
        </p:spPr>
      </p:pic>
      <p:pic>
        <p:nvPicPr>
          <p:cNvPr id="8" name="Picture 2" descr="Resultado de imagen para angular 5 LOGO PNG">
            <a:extLst>
              <a:ext uri="{FF2B5EF4-FFF2-40B4-BE49-F238E27FC236}">
                <a16:creationId xmlns:a16="http://schemas.microsoft.com/office/drawing/2014/main" id="{36F89CC8-7F50-4B5A-ABB5-278DF4447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34" y="6101523"/>
            <a:ext cx="2537253" cy="68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977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1047F-98AF-4B57-99E2-9F1F4C210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Creando la vista “DASHBOARD”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3C8F65-5BD7-4C72-BECD-71B345E25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62696"/>
            <a:ext cx="10989275" cy="4351338"/>
          </a:xfrm>
        </p:spPr>
        <p:txBody>
          <a:bodyPr/>
          <a:lstStyle/>
          <a:p>
            <a:r>
              <a:rPr lang="es-ES" dirty="0"/>
              <a:t>En esta vista se creará el formulario de apreciación estudiantil, a través del comando:</a:t>
            </a:r>
          </a:p>
          <a:p>
            <a:pPr marL="0" indent="0" algn="ctr">
              <a:buNone/>
            </a:pPr>
            <a:r>
              <a:rPr lang="es-PE" b="1" dirty="0"/>
              <a:t>ng </a:t>
            </a:r>
            <a:r>
              <a:rPr lang="es-PE" b="1" dirty="0" err="1"/>
              <a:t>generate</a:t>
            </a:r>
            <a:r>
              <a:rPr lang="es-PE" b="1" dirty="0"/>
              <a:t> </a:t>
            </a:r>
            <a:r>
              <a:rPr lang="es-PE" b="1" dirty="0" err="1"/>
              <a:t>component</a:t>
            </a:r>
            <a:r>
              <a:rPr lang="es-PE" b="1" dirty="0"/>
              <a:t> </a:t>
            </a:r>
            <a:r>
              <a:rPr lang="es-PE" b="1" dirty="0" err="1"/>
              <a:t>Dashboard</a:t>
            </a:r>
            <a:endParaRPr lang="es-PE" b="1" dirty="0"/>
          </a:p>
          <a:p>
            <a:r>
              <a:rPr lang="es-PE" dirty="0"/>
              <a:t>Ahora creamos una interfaz, la cual tendrá los valores de la tabla. En la carpeta raíz creamos la carpeta “Interfaces” y dentro de este un archivo “</a:t>
            </a:r>
            <a:r>
              <a:rPr lang="es-PE" dirty="0" err="1"/>
              <a:t>elemento.ts</a:t>
            </a:r>
            <a:r>
              <a:rPr lang="es-PE" dirty="0"/>
              <a:t>”.</a:t>
            </a:r>
          </a:p>
          <a:p>
            <a:endParaRPr lang="es-PE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F71EEEF-10D5-496F-9266-430BE098A4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53" t="70010" r="51858" b="4662"/>
          <a:stretch/>
        </p:blipFill>
        <p:spPr>
          <a:xfrm>
            <a:off x="3768812" y="4357503"/>
            <a:ext cx="4473145" cy="1736124"/>
          </a:xfrm>
          <a:prstGeom prst="rect">
            <a:avLst/>
          </a:prstGeom>
        </p:spPr>
      </p:pic>
      <p:pic>
        <p:nvPicPr>
          <p:cNvPr id="6" name="Picture 2" descr="Resultado de imagen para angular 5 LOGO PNG">
            <a:extLst>
              <a:ext uri="{FF2B5EF4-FFF2-40B4-BE49-F238E27FC236}">
                <a16:creationId xmlns:a16="http://schemas.microsoft.com/office/drawing/2014/main" id="{1B05DDC4-E023-469B-84B6-FA9CD81CC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34" y="6101523"/>
            <a:ext cx="2537253" cy="68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831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sultado de imagen para angular 5 LOGO PNG">
            <a:extLst>
              <a:ext uri="{FF2B5EF4-FFF2-40B4-BE49-F238E27FC236}">
                <a16:creationId xmlns:a16="http://schemas.microsoft.com/office/drawing/2014/main" id="{8CFFF7F2-003D-47CB-BE99-431EFDB4B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34" y="6101523"/>
            <a:ext cx="2537253" cy="68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CDDA44A-C356-44FC-A057-C1E2F7476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INTERFAZ ELEMENTO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628D4C-66D9-49E1-9232-DFD59DE6B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/>
              <a:t>Abrimos el archivo “</a:t>
            </a:r>
            <a:r>
              <a:rPr lang="es-ES" dirty="0" err="1"/>
              <a:t>elemento.ts</a:t>
            </a:r>
            <a:r>
              <a:rPr lang="es-ES" dirty="0"/>
              <a:t>” y colocamos lo siguiente: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Esta es la interfaz “</a:t>
            </a:r>
            <a:r>
              <a:rPr lang="es-ES" dirty="0" err="1"/>
              <a:t>tableElement</a:t>
            </a:r>
            <a:r>
              <a:rPr lang="es-ES" dirty="0"/>
              <a:t>” la cual contiene 3 campos “</a:t>
            </a:r>
            <a:r>
              <a:rPr lang="es-ES" dirty="0" err="1"/>
              <a:t>name,position</a:t>
            </a:r>
            <a:r>
              <a:rPr lang="es-ES" dirty="0"/>
              <a:t>, </a:t>
            </a:r>
            <a:r>
              <a:rPr lang="es-ES" dirty="0" err="1"/>
              <a:t>value</a:t>
            </a:r>
            <a:r>
              <a:rPr lang="es-ES" dirty="0"/>
              <a:t>”.</a:t>
            </a:r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16F494C-537B-4119-831A-C090A2DC50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257" b="53155"/>
          <a:stretch/>
        </p:blipFill>
        <p:spPr>
          <a:xfrm>
            <a:off x="3818240" y="2786432"/>
            <a:ext cx="4497858" cy="233455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20B5B8F-109B-4F48-8F8D-15591CF95B7B}"/>
              </a:ext>
            </a:extLst>
          </p:cNvPr>
          <p:cNvSpPr txBox="1"/>
          <p:nvPr/>
        </p:nvSpPr>
        <p:spPr>
          <a:xfrm>
            <a:off x="1580292" y="6032678"/>
            <a:ext cx="9760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Nota. El campo </a:t>
            </a:r>
            <a:r>
              <a:rPr lang="es-ES" dirty="0" err="1"/>
              <a:t>value</a:t>
            </a:r>
            <a:r>
              <a:rPr lang="es-ES" dirty="0"/>
              <a:t> no tendrá ningún valor, solo esta siendo considerada ya que en su lugar irán los radio </a:t>
            </a:r>
            <a:r>
              <a:rPr lang="es-ES" dirty="0" err="1"/>
              <a:t>buttons</a:t>
            </a:r>
            <a:r>
              <a:rPr lang="es-ES" dirty="0"/>
              <a:t>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20435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sultado de imagen para angular 5 LOGO PNG">
            <a:extLst>
              <a:ext uri="{FF2B5EF4-FFF2-40B4-BE49-F238E27FC236}">
                <a16:creationId xmlns:a16="http://schemas.microsoft.com/office/drawing/2014/main" id="{A956CB5B-ADFA-415B-8AF5-7199B4B7A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34" y="6101523"/>
            <a:ext cx="2537253" cy="68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32D4CA4-CA6C-4FA5-9B27-55B8B0B65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AGREGANDO INTERFAZ A NUESTRO FORMULARIO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F6488D-6316-4DEB-AAE7-F4810508C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57" y="2092627"/>
            <a:ext cx="5182205" cy="2562433"/>
          </a:xfrm>
        </p:spPr>
        <p:txBody>
          <a:bodyPr/>
          <a:lstStyle/>
          <a:p>
            <a:r>
              <a:rPr lang="es-ES" dirty="0"/>
              <a:t>En el archivo </a:t>
            </a:r>
            <a:r>
              <a:rPr lang="es-ES" dirty="0" err="1"/>
              <a:t>dashboard.component.ts</a:t>
            </a:r>
            <a:r>
              <a:rPr lang="es-ES" dirty="0"/>
              <a:t> importamos nuestra interfaz y creamos un array de valores con ese formato.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587B95D-8404-4D47-9E21-F3D670BAF4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19" t="-23" r="21149" b="46092"/>
          <a:stretch/>
        </p:blipFill>
        <p:spPr>
          <a:xfrm>
            <a:off x="704336" y="3373844"/>
            <a:ext cx="4843848" cy="3096472"/>
          </a:xfrm>
          <a:prstGeom prst="rect">
            <a:avLst/>
          </a:prstGeom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C1AD4858-A71D-4F31-A031-B327224BC0B1}"/>
              </a:ext>
            </a:extLst>
          </p:cNvPr>
          <p:cNvSpPr txBox="1">
            <a:spLocks/>
          </p:cNvSpPr>
          <p:nvPr/>
        </p:nvSpPr>
        <p:spPr>
          <a:xfrm>
            <a:off x="6011211" y="2092626"/>
            <a:ext cx="5182205" cy="2562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Agregamos una constante que recorrerá el array y otra la cual obtendrá los valores del ELEMENT DATA .</a:t>
            </a:r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22CC0F7-C38A-4D9C-BA96-957609D22B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318" t="52433" r="28952" b="21067"/>
          <a:stretch/>
        </p:blipFill>
        <p:spPr>
          <a:xfrm>
            <a:off x="6474640" y="3746837"/>
            <a:ext cx="4843848" cy="181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49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876FD-3552-4086-8E17-94639E389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CREANDO EL FORMULARIO DE APRECIACIÓN ESTUDIANTIL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BEA5AB-47D2-4B3C-9D6B-7AE56D93B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695136"/>
          </a:xfrm>
        </p:spPr>
        <p:txBody>
          <a:bodyPr/>
          <a:lstStyle/>
          <a:p>
            <a:r>
              <a:rPr lang="es-ES" dirty="0"/>
              <a:t>Modificamos el archivo dashboard.component.html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93A7DD8-53C1-4333-9352-BD1D3CCBF0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14" t="8869" r="11419" b="50450"/>
          <a:stretch/>
        </p:blipFill>
        <p:spPr>
          <a:xfrm>
            <a:off x="172995" y="2751436"/>
            <a:ext cx="6873500" cy="273084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954DC56-CC8B-4E2C-B51D-5944238247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14" t="49550" r="11419" b="4662"/>
          <a:stretch/>
        </p:blipFill>
        <p:spPr>
          <a:xfrm>
            <a:off x="5688700" y="3916599"/>
            <a:ext cx="6319657" cy="2826043"/>
          </a:xfrm>
          <a:prstGeom prst="rect">
            <a:avLst/>
          </a:prstGeom>
        </p:spPr>
      </p:pic>
      <p:sp>
        <p:nvSpPr>
          <p:cNvPr id="6" name="Nube 5">
            <a:extLst>
              <a:ext uri="{FF2B5EF4-FFF2-40B4-BE49-F238E27FC236}">
                <a16:creationId xmlns:a16="http://schemas.microsoft.com/office/drawing/2014/main" id="{2B0C0559-C8C1-48E3-ADD0-A5C5B6125C05}"/>
              </a:ext>
            </a:extLst>
          </p:cNvPr>
          <p:cNvSpPr/>
          <p:nvPr/>
        </p:nvSpPr>
        <p:spPr>
          <a:xfrm>
            <a:off x="8622909" y="2320778"/>
            <a:ext cx="3015048" cy="1371107"/>
          </a:xfrm>
          <a:prstGeom prst="clou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/>
              <a:t>Los valores que se presentan entre dobles llaves {{}} hacen referencia a valores del array creado.</a:t>
            </a:r>
            <a:endParaRPr lang="es-PE" sz="1100" dirty="0"/>
          </a:p>
        </p:txBody>
      </p:sp>
      <p:pic>
        <p:nvPicPr>
          <p:cNvPr id="7" name="Picture 2" descr="Resultado de imagen para angular 5 LOGO PNG">
            <a:extLst>
              <a:ext uri="{FF2B5EF4-FFF2-40B4-BE49-F238E27FC236}">
                <a16:creationId xmlns:a16="http://schemas.microsoft.com/office/drawing/2014/main" id="{1A9A5152-3070-460B-BD64-86C1412C1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34" y="6101523"/>
            <a:ext cx="2537253" cy="68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783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esultado de imagen para angular 5 LOGO PNG">
            <a:extLst>
              <a:ext uri="{FF2B5EF4-FFF2-40B4-BE49-F238E27FC236}">
                <a16:creationId xmlns:a16="http://schemas.microsoft.com/office/drawing/2014/main" id="{2AD0EA0C-643E-4A1F-AAF5-22BA663DE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34" y="6101523"/>
            <a:ext cx="2537253" cy="68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68BEF63-01FB-4882-AB80-DB9F3542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76338"/>
            <a:ext cx="10876005" cy="1325563"/>
          </a:xfrm>
        </p:spPr>
        <p:txBody>
          <a:bodyPr/>
          <a:lstStyle/>
          <a:p>
            <a:r>
              <a:rPr lang="es-ES" dirty="0"/>
              <a:t>Creación del proyecto “Apreciación Estudiantil”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11C932-B26A-4E0B-A440-7956D01C2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crear un nuevo proyecto, en la consola ingresamos el comando:</a:t>
            </a:r>
          </a:p>
          <a:p>
            <a:pPr marL="0" indent="0" algn="ctr">
              <a:buNone/>
            </a:pPr>
            <a:r>
              <a:rPr lang="es-PE" b="1" dirty="0"/>
              <a:t>ng new “</a:t>
            </a:r>
            <a:r>
              <a:rPr lang="es-PE" b="1" dirty="0" err="1"/>
              <a:t>NombreAplicación</a:t>
            </a:r>
            <a:r>
              <a:rPr lang="es-PE" b="1" dirty="0"/>
              <a:t>”</a:t>
            </a:r>
          </a:p>
          <a:p>
            <a:r>
              <a:rPr lang="es-PE" dirty="0"/>
              <a:t>El CLI (Interfaz de línea de comandos) nos mostrará el siguiente mensaje:</a:t>
            </a:r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r>
              <a:rPr lang="es-PE" dirty="0"/>
              <a:t>Para el presente proyecto escribiremos “y” ya que usaremos Angular </a:t>
            </a:r>
            <a:r>
              <a:rPr lang="es-PE" dirty="0" err="1"/>
              <a:t>Routing</a:t>
            </a:r>
            <a:r>
              <a:rPr lang="es-PE" dirty="0"/>
              <a:t>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CCCEC57-CBEA-4987-A2D1-FAAF14F731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963" y="3738889"/>
            <a:ext cx="9335803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723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esultado de imagen para angular 5 LOGO PNG">
            <a:extLst>
              <a:ext uri="{FF2B5EF4-FFF2-40B4-BE49-F238E27FC236}">
                <a16:creationId xmlns:a16="http://schemas.microsoft.com/office/drawing/2014/main" id="{2101FB4C-B882-436E-8973-893262F64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34" y="6101523"/>
            <a:ext cx="2537253" cy="68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EABB763-FCE8-450A-9333-9420434CC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VISTA DEL FORMULARIO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7989B56-30F3-483C-AD9F-91C830C8AB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62" b="-24"/>
          <a:stretch/>
        </p:blipFill>
        <p:spPr>
          <a:xfrm>
            <a:off x="1692876" y="1702942"/>
            <a:ext cx="8550876" cy="50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77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1047F-98AF-4B57-99E2-9F1F4C210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Creando la vista “RESULTS”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3C8F65-5BD7-4C72-BECD-71B345E25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62696"/>
            <a:ext cx="10989275" cy="4351338"/>
          </a:xfrm>
        </p:spPr>
        <p:txBody>
          <a:bodyPr/>
          <a:lstStyle/>
          <a:p>
            <a:r>
              <a:rPr lang="es-ES" dirty="0"/>
              <a:t>En esta vista se mostrará el resultado final de los docentes, a través del comando:</a:t>
            </a:r>
          </a:p>
          <a:p>
            <a:pPr marL="0" indent="0" algn="ctr">
              <a:buNone/>
            </a:pPr>
            <a:r>
              <a:rPr lang="es-PE" b="1" dirty="0"/>
              <a:t>ng </a:t>
            </a:r>
            <a:r>
              <a:rPr lang="es-PE" b="1" dirty="0" err="1"/>
              <a:t>generate</a:t>
            </a:r>
            <a:r>
              <a:rPr lang="es-PE" b="1" dirty="0"/>
              <a:t> </a:t>
            </a:r>
            <a:r>
              <a:rPr lang="es-PE" b="1" dirty="0" err="1"/>
              <a:t>component</a:t>
            </a:r>
            <a:r>
              <a:rPr lang="es-PE" b="1" dirty="0"/>
              <a:t> </a:t>
            </a:r>
            <a:r>
              <a:rPr lang="es-PE" b="1" dirty="0" err="1"/>
              <a:t>Results</a:t>
            </a:r>
            <a:endParaRPr lang="es-PE" b="1" dirty="0"/>
          </a:p>
          <a:p>
            <a:r>
              <a:rPr lang="es-PE" dirty="0"/>
              <a:t>Al igual que nuestra vista anterior, usaremos nuestra interfaz </a:t>
            </a:r>
            <a:r>
              <a:rPr lang="es-PE" dirty="0" err="1"/>
              <a:t>elemento.ts</a:t>
            </a:r>
            <a:r>
              <a:rPr lang="es-PE" dirty="0"/>
              <a:t> para </a:t>
            </a:r>
            <a:r>
              <a:rPr lang="es-PE" dirty="0" err="1"/>
              <a:t>mostrarun</a:t>
            </a:r>
            <a:r>
              <a:rPr lang="es-PE" dirty="0"/>
              <a:t> array de información el cual se mostrará en una tabla</a:t>
            </a:r>
          </a:p>
          <a:p>
            <a:endParaRPr lang="es-PE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F71EEEF-10D5-496F-9266-430BE098A4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53" t="70010" r="51858" b="4662"/>
          <a:stretch/>
        </p:blipFill>
        <p:spPr>
          <a:xfrm>
            <a:off x="3768812" y="4357503"/>
            <a:ext cx="4473145" cy="1736124"/>
          </a:xfrm>
          <a:prstGeom prst="rect">
            <a:avLst/>
          </a:prstGeom>
        </p:spPr>
      </p:pic>
      <p:pic>
        <p:nvPicPr>
          <p:cNvPr id="6" name="Picture 2" descr="Resultado de imagen para angular 5 LOGO PNG">
            <a:extLst>
              <a:ext uri="{FF2B5EF4-FFF2-40B4-BE49-F238E27FC236}">
                <a16:creationId xmlns:a16="http://schemas.microsoft.com/office/drawing/2014/main" id="{1B05DDC4-E023-469B-84B6-FA9CD81CC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34" y="6101523"/>
            <a:ext cx="2537253" cy="68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51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BCECDB-2694-440F-BDB9-3B359F425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Modificando </a:t>
            </a:r>
            <a:r>
              <a:rPr lang="es-ES" dirty="0" err="1"/>
              <a:t>results.component.ts</a:t>
            </a:r>
            <a:endParaRPr lang="es-PE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A8B4402-F367-460B-AF1A-687F817855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74"/>
          <a:stretch/>
        </p:blipFill>
        <p:spPr>
          <a:xfrm>
            <a:off x="4024685" y="2843423"/>
            <a:ext cx="4052412" cy="3661076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B437BD6-CA48-4884-934E-4AEA1FC742B3}"/>
              </a:ext>
            </a:extLst>
          </p:cNvPr>
          <p:cNvSpPr txBox="1"/>
          <p:nvPr/>
        </p:nvSpPr>
        <p:spPr>
          <a:xfrm>
            <a:off x="874011" y="2023258"/>
            <a:ext cx="10353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Agregamos la interfaz </a:t>
            </a:r>
            <a:r>
              <a:rPr lang="es-ES" dirty="0" err="1"/>
              <a:t>elemento.ts</a:t>
            </a:r>
            <a:r>
              <a:rPr lang="es-ES" dirty="0"/>
              <a:t>, creamos nuestro array </a:t>
            </a:r>
            <a:r>
              <a:rPr lang="es-ES" dirty="0" err="1"/>
              <a:t>element</a:t>
            </a:r>
            <a:r>
              <a:rPr lang="es-ES" dirty="0"/>
              <a:t> data y los campos que obtendrán esos valores.</a:t>
            </a:r>
            <a:endParaRPr lang="es-PE" dirty="0"/>
          </a:p>
        </p:txBody>
      </p:sp>
      <p:pic>
        <p:nvPicPr>
          <p:cNvPr id="7" name="Picture 2" descr="Resultado de imagen para angular 5 LOGO PNG">
            <a:extLst>
              <a:ext uri="{FF2B5EF4-FFF2-40B4-BE49-F238E27FC236}">
                <a16:creationId xmlns:a16="http://schemas.microsoft.com/office/drawing/2014/main" id="{189406CB-CB6E-4D93-84E7-9F3179F02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34" y="6101523"/>
            <a:ext cx="2537253" cy="68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76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B93CFB3-C25D-42B2-91A5-89FB3442E9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06" r="14358" b="40031"/>
          <a:stretch/>
        </p:blipFill>
        <p:spPr>
          <a:xfrm>
            <a:off x="319840" y="2954226"/>
            <a:ext cx="5603166" cy="342644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4CBFA82-24DF-442C-A663-30C642A9B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Modificando results.component.html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E30775-3CF9-4161-989D-DD3FE45FB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Despues</a:t>
            </a:r>
            <a:r>
              <a:rPr lang="es-ES" dirty="0"/>
              <a:t> de haber creado las funciones nuestro documento </a:t>
            </a:r>
            <a:r>
              <a:rPr lang="es-ES" dirty="0" err="1"/>
              <a:t>TypeScript</a:t>
            </a:r>
            <a:r>
              <a:rPr lang="es-ES" dirty="0"/>
              <a:t>, creamos nuestra vista a través del siguiente código: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138C569-FF12-411E-A564-03CE39D303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06" t="60005" r="14358" b="8869"/>
          <a:stretch/>
        </p:blipFill>
        <p:spPr>
          <a:xfrm>
            <a:off x="5346963" y="4456998"/>
            <a:ext cx="6722075" cy="2133600"/>
          </a:xfrm>
          <a:prstGeom prst="rect">
            <a:avLst/>
          </a:prstGeom>
        </p:spPr>
      </p:pic>
      <p:pic>
        <p:nvPicPr>
          <p:cNvPr id="6" name="Picture 2" descr="Resultado de imagen para angular 5 LOGO PNG">
            <a:extLst>
              <a:ext uri="{FF2B5EF4-FFF2-40B4-BE49-F238E27FC236}">
                <a16:creationId xmlns:a16="http://schemas.microsoft.com/office/drawing/2014/main" id="{8E0ED9BC-473C-4FB9-B7A1-9E8AE4B33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34" y="6101523"/>
            <a:ext cx="2537253" cy="68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684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46D26C-10F7-4077-8391-4FB167F7A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Vista del componente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BD7C442-848C-43D4-9DB6-DB076C1A1D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64" b="6285"/>
          <a:stretch/>
        </p:blipFill>
        <p:spPr>
          <a:xfrm>
            <a:off x="1730501" y="1729946"/>
            <a:ext cx="8720347" cy="4824477"/>
          </a:xfrm>
          <a:prstGeom prst="rect">
            <a:avLst/>
          </a:prstGeom>
        </p:spPr>
      </p:pic>
      <p:pic>
        <p:nvPicPr>
          <p:cNvPr id="5" name="Picture 2" descr="Resultado de imagen para angular 5 LOGO PNG">
            <a:extLst>
              <a:ext uri="{FF2B5EF4-FFF2-40B4-BE49-F238E27FC236}">
                <a16:creationId xmlns:a16="http://schemas.microsoft.com/office/drawing/2014/main" id="{2BF280E3-1A53-45A7-83B6-CBD4B834E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34" y="6101523"/>
            <a:ext cx="2537253" cy="68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641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sultado de imagen para angular 5 LOGO PNG">
            <a:extLst>
              <a:ext uri="{FF2B5EF4-FFF2-40B4-BE49-F238E27FC236}">
                <a16:creationId xmlns:a16="http://schemas.microsoft.com/office/drawing/2014/main" id="{10C7E79D-CAA1-4BC5-96EA-EEB54F482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34" y="6101523"/>
            <a:ext cx="2537253" cy="68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28007A-BBD9-4A95-BA5F-41F40DF0F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176963"/>
          </a:xfrm>
        </p:spPr>
        <p:txBody>
          <a:bodyPr/>
          <a:lstStyle/>
          <a:p>
            <a:r>
              <a:rPr lang="es-ES" sz="2400" dirty="0"/>
              <a:t>Ahora elegiremos con que formato de estilos se trabajara.</a:t>
            </a:r>
          </a:p>
          <a:p>
            <a:endParaRPr lang="es-ES" sz="2400" dirty="0"/>
          </a:p>
          <a:p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r>
              <a:rPr lang="es-ES" sz="2400" dirty="0"/>
              <a:t>Angular nos da 5 opciones de estilos con los que podremos trabajar.</a:t>
            </a:r>
          </a:p>
          <a:p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316449B-D032-4371-9341-D6DD5BD8F8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661" y="477581"/>
            <a:ext cx="9269119" cy="1838582"/>
          </a:xfrm>
          <a:prstGeom prst="rect">
            <a:avLst/>
          </a:prstGeom>
        </p:spPr>
      </p:pic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3CB0A7D3-DF64-4DB4-8DBA-B84F1B91B6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749728"/>
              </p:ext>
            </p:extLst>
          </p:nvPr>
        </p:nvGraphicFramePr>
        <p:xfrm>
          <a:off x="444843" y="2668353"/>
          <a:ext cx="11355860" cy="3754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62681">
                  <a:extLst>
                    <a:ext uri="{9D8B030D-6E8A-4147-A177-3AD203B41FA5}">
                      <a16:colId xmlns:a16="http://schemas.microsoft.com/office/drawing/2014/main" val="3943350617"/>
                    </a:ext>
                  </a:extLst>
                </a:gridCol>
                <a:gridCol w="10293179">
                  <a:extLst>
                    <a:ext uri="{9D8B030D-6E8A-4147-A177-3AD203B41FA5}">
                      <a16:colId xmlns:a16="http://schemas.microsoft.com/office/drawing/2014/main" val="867606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Formato</a:t>
                      </a:r>
                      <a:endParaRPr lang="es-P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Descripción</a:t>
                      </a:r>
                      <a:endParaRPr lang="es-P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834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CSS</a:t>
                      </a:r>
                      <a:endParaRPr lang="es-P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 variables CSS deben estar encerradas en un bloque. Además de que en CSS se debe hacer uso de la función </a:t>
                      </a:r>
                      <a:r>
                        <a:rPr lang="es-ES" sz="1600" dirty="0" err="1"/>
                        <a:t>var</a:t>
                      </a:r>
                      <a:r>
                        <a:rPr lang="es-ES" sz="1600" dirty="0"/>
                        <a:t>()</a:t>
                      </a:r>
                      <a:r>
                        <a:rPr lang="es-E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para poder utilizar variables.</a:t>
                      </a:r>
                      <a:endParaRPr lang="es-P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52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SCSS</a:t>
                      </a:r>
                      <a:endParaRPr lang="es-P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 una extensión de la sintaxis de CSS. Esto significa que cada hoja de estilo CSS válida es un archivo SCSS válido con el mismo significado</a:t>
                      </a:r>
                      <a:endParaRPr lang="es-P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652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 err="1"/>
                        <a:t>Sass</a:t>
                      </a:r>
                      <a:endParaRPr lang="es-P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 variables se declaran como en PHP agregando el símbolo de moneda ($) antes del nombre de la variable y asignando el valor por medio del signo de dos puntos “</a:t>
                      </a:r>
                      <a:r>
                        <a:rPr lang="es-E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s-E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“. Cada declaración de una variable se termina con un punto y coma, es decir, la misma sintaxis que CSS.</a:t>
                      </a:r>
                    </a:p>
                    <a:p>
                      <a:endParaRPr lang="es-P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58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 err="1"/>
                        <a:t>Less</a:t>
                      </a:r>
                      <a:endParaRPr lang="es-P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 variables se asignan de la misma forma que en </a:t>
                      </a:r>
                      <a:r>
                        <a:rPr lang="es-E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Sass</a:t>
                      </a:r>
                      <a:r>
                        <a:rPr lang="es-E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excepto que en vez del uso del signo de moneda hay que agregar el símbolo arroba “@” antes de cada variable.</a:t>
                      </a:r>
                      <a:endParaRPr lang="es-P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535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 err="1"/>
                        <a:t>Stylus</a:t>
                      </a:r>
                      <a:endParaRPr lang="es-P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 variables no requieren que se agregué ningún símbolo, sin embargo si se permite el uso del símbolo $. De igual forma el punto y coma no es necesario pero si un signo de igual entre la variable y el valor.</a:t>
                      </a:r>
                      <a:endParaRPr lang="es-P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595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7083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41FC31-292C-42CD-9361-69F10CC26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598508"/>
          </a:xfrm>
        </p:spPr>
        <p:txBody>
          <a:bodyPr>
            <a:normAutofit fontScale="62500" lnSpcReduction="20000"/>
          </a:bodyPr>
          <a:lstStyle/>
          <a:p>
            <a:r>
              <a:rPr lang="es-ES" sz="3000" dirty="0"/>
              <a:t>Este proyecto usará SCSS.</a:t>
            </a:r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r>
              <a:rPr lang="es-ES" sz="3000" dirty="0"/>
              <a:t>Finalmente, el CLI hará la instalación de los componentes necesarios para la aplicación.</a:t>
            </a:r>
            <a:endParaRPr lang="es-PE" sz="3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A89F4FA-0A8A-4970-81E0-C3BAEAA09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151" y="546121"/>
            <a:ext cx="9297698" cy="4887007"/>
          </a:xfrm>
          <a:prstGeom prst="rect">
            <a:avLst/>
          </a:prstGeom>
        </p:spPr>
      </p:pic>
      <p:pic>
        <p:nvPicPr>
          <p:cNvPr id="4" name="Picture 2" descr="Resultado de imagen para angular 5 LOGO PNG">
            <a:extLst>
              <a:ext uri="{FF2B5EF4-FFF2-40B4-BE49-F238E27FC236}">
                <a16:creationId xmlns:a16="http://schemas.microsoft.com/office/drawing/2014/main" id="{A984225A-E0B0-4BE8-9549-CD97D852E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34" y="6101523"/>
            <a:ext cx="2537253" cy="68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494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9F9191-42F4-4FC3-A1D7-8E97BB813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9557"/>
            <a:ext cx="10515600" cy="5707406"/>
          </a:xfrm>
        </p:spPr>
        <p:txBody>
          <a:bodyPr/>
          <a:lstStyle/>
          <a:p>
            <a:r>
              <a:rPr lang="es-ES" dirty="0"/>
              <a:t>Ingresaremos a la carpeta del proyecto:</a:t>
            </a:r>
          </a:p>
          <a:p>
            <a:pPr marL="0" indent="0" algn="ctr">
              <a:buNone/>
            </a:pPr>
            <a:r>
              <a:rPr lang="es-PE" b="1" dirty="0"/>
              <a:t>cd </a:t>
            </a:r>
            <a:r>
              <a:rPr lang="es-PE" b="1" dirty="0" err="1"/>
              <a:t>ApreciacionEstudiantil</a:t>
            </a:r>
            <a:endParaRPr lang="es-PE" b="1" dirty="0"/>
          </a:p>
          <a:p>
            <a:r>
              <a:rPr lang="es-PE" dirty="0"/>
              <a:t>Y correremos el proyecto en nuestro navegador con:</a:t>
            </a:r>
          </a:p>
          <a:p>
            <a:pPr marL="0" indent="0" algn="ctr">
              <a:buNone/>
            </a:pPr>
            <a:r>
              <a:rPr lang="es-PE" b="1" dirty="0"/>
              <a:t>ng serve</a:t>
            </a:r>
          </a:p>
          <a:p>
            <a:pPr marL="0" indent="0" algn="ctr">
              <a:buNone/>
            </a:pPr>
            <a:endParaRPr lang="es-PE" b="1" dirty="0"/>
          </a:p>
          <a:p>
            <a:pPr marL="0" indent="0" algn="ctr">
              <a:buNone/>
            </a:pPr>
            <a:endParaRPr lang="es-PE" b="1" dirty="0"/>
          </a:p>
          <a:p>
            <a:pPr marL="0" indent="0" algn="ctr">
              <a:buNone/>
            </a:pPr>
            <a:endParaRPr lang="es-PE" b="1" dirty="0"/>
          </a:p>
          <a:p>
            <a:pPr marL="0" indent="0" algn="ctr">
              <a:buNone/>
            </a:pPr>
            <a:endParaRPr lang="es-PE" b="1" dirty="0"/>
          </a:p>
          <a:p>
            <a:pPr marL="0" indent="0" algn="ctr">
              <a:buNone/>
            </a:pPr>
            <a:endParaRPr lang="es-PE" b="1" dirty="0"/>
          </a:p>
          <a:p>
            <a:pPr marL="0" indent="0" algn="ctr">
              <a:buNone/>
            </a:pPr>
            <a:endParaRPr lang="es-PE" b="1" dirty="0"/>
          </a:p>
          <a:p>
            <a:pPr marL="0" indent="0">
              <a:buNone/>
            </a:pPr>
            <a:endParaRPr lang="es-PE" b="1" dirty="0"/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8950A58-BB05-4ECB-B13F-412FF7C482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85"/>
          <a:stretch/>
        </p:blipFill>
        <p:spPr>
          <a:xfrm>
            <a:off x="1528885" y="2942342"/>
            <a:ext cx="9307224" cy="2791193"/>
          </a:xfrm>
          <a:prstGeom prst="rect">
            <a:avLst/>
          </a:prstGeom>
        </p:spPr>
      </p:pic>
      <p:pic>
        <p:nvPicPr>
          <p:cNvPr id="4" name="Picture 2" descr="Resultado de imagen para angular 5 LOGO PNG">
            <a:extLst>
              <a:ext uri="{FF2B5EF4-FFF2-40B4-BE49-F238E27FC236}">
                <a16:creationId xmlns:a16="http://schemas.microsoft.com/office/drawing/2014/main" id="{C2AC0DCC-29E1-4812-AB11-CDD187253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34" y="6101523"/>
            <a:ext cx="2537253" cy="68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847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n para angular 5 LOGO PNG">
            <a:extLst>
              <a:ext uri="{FF2B5EF4-FFF2-40B4-BE49-F238E27FC236}">
                <a16:creationId xmlns:a16="http://schemas.microsoft.com/office/drawing/2014/main" id="{A09B9431-7C74-45A5-9E79-9C465655E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34" y="6101523"/>
            <a:ext cx="2537253" cy="68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B43D93-4939-4446-84A1-6C7AA18E2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492"/>
            <a:ext cx="10515600" cy="5917471"/>
          </a:xfrm>
        </p:spPr>
        <p:txBody>
          <a:bodyPr/>
          <a:lstStyle/>
          <a:p>
            <a:r>
              <a:rPr lang="es-ES" dirty="0"/>
              <a:t>En nuestro navegador ingresaremos al enlace localhost:4200, el cual se vera así.</a:t>
            </a:r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D4C213F-C503-48CC-9FCE-34510B89B1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347" y="1198606"/>
            <a:ext cx="936930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705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BC9033-A05D-4C81-B229-7868E095D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73"/>
            <a:ext cx="10515600" cy="1325563"/>
          </a:xfrm>
        </p:spPr>
        <p:txBody>
          <a:bodyPr/>
          <a:lstStyle/>
          <a:p>
            <a:r>
              <a:rPr lang="es-ES" dirty="0"/>
              <a:t>Angular Material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CF00E1-A095-460D-9EC8-8DAE25473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4219"/>
            <a:ext cx="10515600" cy="4351338"/>
          </a:xfrm>
        </p:spPr>
        <p:txBody>
          <a:bodyPr/>
          <a:lstStyle/>
          <a:p>
            <a:r>
              <a:rPr lang="es-ES" b="1" dirty="0"/>
              <a:t>Angular Material</a:t>
            </a:r>
            <a:r>
              <a:rPr lang="es-ES" dirty="0"/>
              <a:t>, como su nombre indica, es una librería de componentes web con un diseño Material </a:t>
            </a:r>
            <a:r>
              <a:rPr lang="es-ES" dirty="0" err="1"/>
              <a:t>design</a:t>
            </a:r>
            <a:r>
              <a:rPr lang="es-ES" dirty="0"/>
              <a:t>, una guía de estilo creada por Google para Android y para sus aplicaciones.</a:t>
            </a:r>
          </a:p>
          <a:p>
            <a:r>
              <a:rPr lang="es-ES" dirty="0"/>
              <a:t>En los últimos tiempos se ha puesto muy de moda el estilo material </a:t>
            </a:r>
            <a:r>
              <a:rPr lang="es-ES" dirty="0" err="1"/>
              <a:t>design</a:t>
            </a:r>
            <a:r>
              <a:rPr lang="es-ES" dirty="0"/>
              <a:t>, y han salido un montón de librerías y </a:t>
            </a:r>
            <a:r>
              <a:rPr lang="es-ES" dirty="0" err="1"/>
              <a:t>frameworks</a:t>
            </a:r>
            <a:r>
              <a:rPr lang="es-ES" dirty="0"/>
              <a:t> que lo implementan, entre ellas Angular Material.</a:t>
            </a:r>
            <a:endParaRPr lang="es-PE" dirty="0"/>
          </a:p>
        </p:txBody>
      </p:sp>
      <p:pic>
        <p:nvPicPr>
          <p:cNvPr id="4" name="material_design">
            <a:hlinkClick r:id="" action="ppaction://media"/>
            <a:extLst>
              <a:ext uri="{FF2B5EF4-FFF2-40B4-BE49-F238E27FC236}">
                <a16:creationId xmlns:a16="http://schemas.microsoft.com/office/drawing/2014/main" id="{2DAD0EBD-4546-49AB-B782-C98341E76DA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496963" y="3801680"/>
            <a:ext cx="4419600" cy="2483148"/>
          </a:xfrm>
          <a:prstGeom prst="rect">
            <a:avLst/>
          </a:prstGeom>
        </p:spPr>
      </p:pic>
      <p:pic>
        <p:nvPicPr>
          <p:cNvPr id="5" name="Picture 2" descr="Resultado de imagen para angular 5 LOGO PNG">
            <a:extLst>
              <a:ext uri="{FF2B5EF4-FFF2-40B4-BE49-F238E27FC236}">
                <a16:creationId xmlns:a16="http://schemas.microsoft.com/office/drawing/2014/main" id="{6ED213C0-588B-4104-B713-48B217765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34" y="6101523"/>
            <a:ext cx="2537253" cy="68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62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16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BC9033-A05D-4C81-B229-7868E095D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73"/>
            <a:ext cx="10515600" cy="1325563"/>
          </a:xfrm>
        </p:spPr>
        <p:txBody>
          <a:bodyPr/>
          <a:lstStyle/>
          <a:p>
            <a:r>
              <a:rPr lang="es-ES" dirty="0"/>
              <a:t>Angular Material - INSTALACIÓN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CF00E1-A095-460D-9EC8-8DAE25473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4219"/>
            <a:ext cx="10515600" cy="4351338"/>
          </a:xfrm>
        </p:spPr>
        <p:txBody>
          <a:bodyPr/>
          <a:lstStyle/>
          <a:p>
            <a:r>
              <a:rPr lang="es-ES" dirty="0"/>
              <a:t>Para empezar a usar Angular Material, el primer paso es añadirlo mediante NPM a nuestro proyecto:</a:t>
            </a:r>
            <a:endParaRPr lang="es-PE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F89F34D-9031-4341-BBDE-4FA845B01629}"/>
              </a:ext>
            </a:extLst>
          </p:cNvPr>
          <p:cNvSpPr/>
          <p:nvPr/>
        </p:nvSpPr>
        <p:spPr>
          <a:xfrm>
            <a:off x="2418834" y="2040450"/>
            <a:ext cx="7354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dirty="0"/>
              <a:t>ng </a:t>
            </a:r>
            <a:r>
              <a:rPr lang="es-PE" dirty="0" err="1"/>
              <a:t>add</a:t>
            </a:r>
            <a:r>
              <a:rPr lang="es-PE" dirty="0"/>
              <a:t> @angular/material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EA8225B-7036-4F34-8983-86C611747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69" y="2623385"/>
            <a:ext cx="10064859" cy="3649668"/>
          </a:xfrm>
          <a:prstGeom prst="rect">
            <a:avLst/>
          </a:prstGeom>
        </p:spPr>
      </p:pic>
      <p:pic>
        <p:nvPicPr>
          <p:cNvPr id="6" name="Picture 2" descr="Resultado de imagen para angular 5 LOGO PNG">
            <a:extLst>
              <a:ext uri="{FF2B5EF4-FFF2-40B4-BE49-F238E27FC236}">
                <a16:creationId xmlns:a16="http://schemas.microsoft.com/office/drawing/2014/main" id="{F2E51D8E-792E-43DC-9B46-78BFE08ED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34" y="6101523"/>
            <a:ext cx="2537253" cy="68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650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esultado de imagen para angular 5 LOGO PNG">
            <a:extLst>
              <a:ext uri="{FF2B5EF4-FFF2-40B4-BE49-F238E27FC236}">
                <a16:creationId xmlns:a16="http://schemas.microsoft.com/office/drawing/2014/main" id="{0AA835C6-7F81-468F-91E4-95D432448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34" y="6101523"/>
            <a:ext cx="2537253" cy="68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BBC9033-A05D-4C81-B229-7868E095D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73"/>
            <a:ext cx="10515600" cy="1325563"/>
          </a:xfrm>
        </p:spPr>
        <p:txBody>
          <a:bodyPr/>
          <a:lstStyle/>
          <a:p>
            <a:r>
              <a:rPr lang="es-ES" dirty="0"/>
              <a:t>Angular Material - INSTALACIÓN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CF00E1-A095-460D-9EC8-8DAE25473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4219"/>
            <a:ext cx="10515600" cy="4351338"/>
          </a:xfrm>
        </p:spPr>
        <p:txBody>
          <a:bodyPr/>
          <a:lstStyle/>
          <a:p>
            <a:r>
              <a:rPr lang="es-ES" dirty="0"/>
              <a:t>Importamos los módulos a nuestra “</a:t>
            </a:r>
            <a:r>
              <a:rPr lang="es-ES" dirty="0" err="1"/>
              <a:t>app.module.ts</a:t>
            </a:r>
            <a:r>
              <a:rPr lang="es-ES" dirty="0"/>
              <a:t>”</a:t>
            </a:r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0F40EF7-F601-4001-9FBB-A3C8F1C70A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63"/>
          <a:stretch/>
        </p:blipFill>
        <p:spPr>
          <a:xfrm>
            <a:off x="2033020" y="1592820"/>
            <a:ext cx="8125959" cy="492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996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8346F"/>
      </a:dk2>
      <a:lt2>
        <a:srgbClr val="D9A8D2"/>
      </a:lt2>
      <a:accent1>
        <a:srgbClr val="CE57AB"/>
      </a:accent1>
      <a:accent2>
        <a:srgbClr val="8E8EFD"/>
      </a:accent2>
      <a:accent3>
        <a:srgbClr val="7CBCE0"/>
      </a:accent3>
      <a:accent4>
        <a:srgbClr val="70BF9F"/>
      </a:accent4>
      <a:accent5>
        <a:srgbClr val="A5B960"/>
      </a:accent5>
      <a:accent6>
        <a:srgbClr val="D47A57"/>
      </a:accent6>
      <a:hlink>
        <a:srgbClr val="D164DE"/>
      </a:hlink>
      <a:folHlink>
        <a:srgbClr val="BE87C4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D4FE1632-F131-47D3-A814-99E9CD025E2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802</TotalTime>
  <Words>881</Words>
  <Application>Microsoft Office PowerPoint</Application>
  <PresentationFormat>Panorámica</PresentationFormat>
  <Paragraphs>124</Paragraphs>
  <Slides>24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Arial</vt:lpstr>
      <vt:lpstr>Bookman Old Style</vt:lpstr>
      <vt:lpstr>Rockwell</vt:lpstr>
      <vt:lpstr>Wingdings</vt:lpstr>
      <vt:lpstr>Damask</vt:lpstr>
      <vt:lpstr>Apreciación estudiantil</vt:lpstr>
      <vt:lpstr>Creación del proyecto “Apreciación Estudiantil”</vt:lpstr>
      <vt:lpstr>Presentación de PowerPoint</vt:lpstr>
      <vt:lpstr>Presentación de PowerPoint</vt:lpstr>
      <vt:lpstr>Presentación de PowerPoint</vt:lpstr>
      <vt:lpstr>Presentación de PowerPoint</vt:lpstr>
      <vt:lpstr>Angular Material</vt:lpstr>
      <vt:lpstr>Angular Material - INSTALACIÓN</vt:lpstr>
      <vt:lpstr>Angular Material - INSTALACIÓN</vt:lpstr>
      <vt:lpstr>ESTILOS</vt:lpstr>
      <vt:lpstr>Creando la vista “Login”</vt:lpstr>
      <vt:lpstr>Presentación de PowerPoint</vt:lpstr>
      <vt:lpstr>Modificaciones en “login.component.html”</vt:lpstr>
      <vt:lpstr>Creando la vista “register”</vt:lpstr>
      <vt:lpstr>Modificaciones en “register.component.html”</vt:lpstr>
      <vt:lpstr>Creando la vista “DASHBOARD”</vt:lpstr>
      <vt:lpstr>INTERFAZ ELEMENTO</vt:lpstr>
      <vt:lpstr>AGREGANDO INTERFAZ A NUESTRO FORMULARIO</vt:lpstr>
      <vt:lpstr>CREANDO EL FORMULARIO DE APRECIACIÓN ESTUDIANTIL</vt:lpstr>
      <vt:lpstr>VISTA DEL FORMULARIO</vt:lpstr>
      <vt:lpstr>Creando la vista “RESULTS”</vt:lpstr>
      <vt:lpstr>Modificando results.component.ts</vt:lpstr>
      <vt:lpstr>Modificando results.component.html</vt:lpstr>
      <vt:lpstr>Vista del componente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Bryan Jorge</dc:creator>
  <cp:lastModifiedBy>Bryan Jorge</cp:lastModifiedBy>
  <cp:revision>29</cp:revision>
  <dcterms:created xsi:type="dcterms:W3CDTF">2019-06-04T21:57:09Z</dcterms:created>
  <dcterms:modified xsi:type="dcterms:W3CDTF">2019-06-09T02:41:49Z</dcterms:modified>
</cp:coreProperties>
</file>