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7627E0-1760-46E9-AFE0-41FEFBB34F6E}" v="20" dt="2025-04-21T19:55:39.970"/>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9A13E1-2D8E-4CF9-B0DB-459651B6F683}"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87571D59-0E0E-47F6-B0D7-A3CAF0BB3C73}">
      <dgm:prSet custT="1"/>
      <dgm:spPr/>
      <dgm:t>
        <a:bodyPr/>
        <a:lstStyle/>
        <a:p>
          <a:pPr>
            <a:lnSpc>
              <a:spcPct val="100000"/>
            </a:lnSpc>
          </a:pPr>
          <a:r>
            <a:rPr lang="en-IN" sz="1800"/>
            <a:t>Enhance digital onboarding for new Medium-sized customers, as they showed strong growth but also high churn.</a:t>
          </a:r>
          <a:endParaRPr lang="en-US" sz="1800"/>
        </a:p>
      </dgm:t>
    </dgm:pt>
    <dgm:pt modelId="{4F9EAE0D-AB48-4445-B06D-DE64E5A27EFF}" type="parTrans" cxnId="{7BB92E67-776D-4149-B12B-679956580CFA}">
      <dgm:prSet/>
      <dgm:spPr/>
      <dgm:t>
        <a:bodyPr/>
        <a:lstStyle/>
        <a:p>
          <a:endParaRPr lang="en-US"/>
        </a:p>
      </dgm:t>
    </dgm:pt>
    <dgm:pt modelId="{0732F57B-1D18-4759-8AB7-5A08C4DEB923}" type="sibTrans" cxnId="{7BB92E67-776D-4149-B12B-679956580CFA}">
      <dgm:prSet phldrT="1" phldr="0"/>
      <dgm:spPr/>
      <dgm:t>
        <a:bodyPr/>
        <a:lstStyle/>
        <a:p>
          <a:endParaRPr lang="en-US"/>
        </a:p>
      </dgm:t>
    </dgm:pt>
    <dgm:pt modelId="{1FDD947E-F7F7-4E8C-ABC3-BC8D6FE7BA09}">
      <dgm:prSet custT="1"/>
      <dgm:spPr/>
      <dgm:t>
        <a:bodyPr/>
        <a:lstStyle/>
        <a:p>
          <a:pPr>
            <a:lnSpc>
              <a:spcPct val="100000"/>
            </a:lnSpc>
          </a:pPr>
          <a:r>
            <a:rPr lang="en-IN" sz="1800"/>
            <a:t>Retarget lost 2019 customers with updated service packages or reactivation incentives.</a:t>
          </a:r>
          <a:endParaRPr lang="en-US" sz="1800" dirty="0"/>
        </a:p>
      </dgm:t>
    </dgm:pt>
    <dgm:pt modelId="{AFF727FF-B77E-41A3-939D-CA25B99A0D76}" type="parTrans" cxnId="{00C9E311-CDBC-4C30-94A3-B5F3051EE737}">
      <dgm:prSet/>
      <dgm:spPr/>
      <dgm:t>
        <a:bodyPr/>
        <a:lstStyle/>
        <a:p>
          <a:endParaRPr lang="en-US"/>
        </a:p>
      </dgm:t>
    </dgm:pt>
    <dgm:pt modelId="{AA5F980C-1D2A-42C9-9D5F-FD873F2F7961}" type="sibTrans" cxnId="{00C9E311-CDBC-4C30-94A3-B5F3051EE737}">
      <dgm:prSet phldrT="2" phldr="0"/>
      <dgm:spPr/>
      <dgm:t>
        <a:bodyPr/>
        <a:lstStyle/>
        <a:p>
          <a:endParaRPr lang="en-US"/>
        </a:p>
      </dgm:t>
    </dgm:pt>
    <dgm:pt modelId="{AA542D34-2D56-496B-9E74-5F2EE482E304}">
      <dgm:prSet custT="1"/>
      <dgm:spPr/>
      <dgm:t>
        <a:bodyPr/>
        <a:lstStyle/>
        <a:p>
          <a:pPr>
            <a:lnSpc>
              <a:spcPct val="100000"/>
            </a:lnSpc>
          </a:pPr>
          <a:r>
            <a:rPr lang="en-IN" sz="1800"/>
            <a:t>Invest in retention strategies for Medium businesses because of being the most vulnerable group during COVID.</a:t>
          </a:r>
          <a:endParaRPr lang="en-US" sz="1800" dirty="0"/>
        </a:p>
      </dgm:t>
    </dgm:pt>
    <dgm:pt modelId="{1AB27DBC-4F7F-4B2F-8C82-4F3615AEE778}" type="parTrans" cxnId="{BE210575-06D4-4075-8FEA-1CFE137FE7E9}">
      <dgm:prSet/>
      <dgm:spPr/>
      <dgm:t>
        <a:bodyPr/>
        <a:lstStyle/>
        <a:p>
          <a:endParaRPr lang="en-US"/>
        </a:p>
      </dgm:t>
    </dgm:pt>
    <dgm:pt modelId="{47B38FEA-335B-4FEA-BF29-74B742A01C4B}" type="sibTrans" cxnId="{BE210575-06D4-4075-8FEA-1CFE137FE7E9}">
      <dgm:prSet phldrT="3" phldr="0"/>
      <dgm:spPr/>
      <dgm:t>
        <a:bodyPr/>
        <a:lstStyle/>
        <a:p>
          <a:endParaRPr lang="en-US"/>
        </a:p>
      </dgm:t>
    </dgm:pt>
    <dgm:pt modelId="{0425E778-DB31-42C3-A91D-CE28368BCBDD}">
      <dgm:prSet custT="1"/>
      <dgm:spPr/>
      <dgm:t>
        <a:bodyPr/>
        <a:lstStyle/>
        <a:p>
          <a:pPr>
            <a:lnSpc>
              <a:spcPct val="100000"/>
            </a:lnSpc>
          </a:pPr>
          <a:r>
            <a:rPr lang="en-IN" sz="1800"/>
            <a:t>Strengthen support for growing Enterprise and Large clients to lock in long-term partnerships.</a:t>
          </a:r>
          <a:endParaRPr lang="en-US" sz="1800" dirty="0"/>
        </a:p>
      </dgm:t>
    </dgm:pt>
    <dgm:pt modelId="{75117097-E517-4C1C-91B0-C0CD49A2AF3F}" type="parTrans" cxnId="{EB3B1C40-9ABB-4DCD-BF84-8A2A4E504886}">
      <dgm:prSet/>
      <dgm:spPr/>
      <dgm:t>
        <a:bodyPr/>
        <a:lstStyle/>
        <a:p>
          <a:endParaRPr lang="en-US"/>
        </a:p>
      </dgm:t>
    </dgm:pt>
    <dgm:pt modelId="{DFE021E3-5E29-4D12-84EE-5A5259D5AB38}" type="sibTrans" cxnId="{EB3B1C40-9ABB-4DCD-BF84-8A2A4E504886}">
      <dgm:prSet phldrT="4" phldr="0"/>
      <dgm:spPr/>
      <dgm:t>
        <a:bodyPr/>
        <a:lstStyle/>
        <a:p>
          <a:endParaRPr lang="en-US"/>
        </a:p>
      </dgm:t>
    </dgm:pt>
    <dgm:pt modelId="{34B446CF-DCCB-4B70-9F8C-8C30086EF7E4}">
      <dgm:prSet custT="1"/>
      <dgm:spPr/>
      <dgm:t>
        <a:bodyPr/>
        <a:lstStyle/>
        <a:p>
          <a:pPr>
            <a:lnSpc>
              <a:spcPct val="100000"/>
            </a:lnSpc>
          </a:pPr>
          <a:r>
            <a:rPr lang="en-IN" sz="1800"/>
            <a:t>Prepare for seasonal surges with predictive volume planning, especially in Q4 based on 2020 trends.</a:t>
          </a:r>
          <a:endParaRPr lang="en-US" sz="1800" dirty="0"/>
        </a:p>
      </dgm:t>
    </dgm:pt>
    <dgm:pt modelId="{DEAA4E64-66FD-4CFE-82D1-65FC569F3243}" type="parTrans" cxnId="{3F862432-3EE1-40D7-B139-5BC1ECD8ACFC}">
      <dgm:prSet/>
      <dgm:spPr/>
      <dgm:t>
        <a:bodyPr/>
        <a:lstStyle/>
        <a:p>
          <a:endParaRPr lang="en-US"/>
        </a:p>
      </dgm:t>
    </dgm:pt>
    <dgm:pt modelId="{6C0F2520-E663-4EF6-90CC-1961E1613094}" type="sibTrans" cxnId="{3F862432-3EE1-40D7-B139-5BC1ECD8ACFC}">
      <dgm:prSet phldrT="5" phldr="0"/>
      <dgm:spPr/>
      <dgm:t>
        <a:bodyPr/>
        <a:lstStyle/>
        <a:p>
          <a:endParaRPr lang="en-US"/>
        </a:p>
      </dgm:t>
    </dgm:pt>
    <dgm:pt modelId="{70E32D90-7BB9-449D-9F8C-6E6F0BE31F60}" type="pres">
      <dgm:prSet presAssocID="{3B9A13E1-2D8E-4CF9-B0DB-459651B6F683}" presName="root" presStyleCnt="0">
        <dgm:presLayoutVars>
          <dgm:dir/>
          <dgm:resizeHandles val="exact"/>
        </dgm:presLayoutVars>
      </dgm:prSet>
      <dgm:spPr/>
    </dgm:pt>
    <dgm:pt modelId="{AB17FD85-C207-4B9F-B167-ACBAF797903F}" type="pres">
      <dgm:prSet presAssocID="{87571D59-0E0E-47F6-B0D7-A3CAF0BB3C73}" presName="compNode" presStyleCnt="0"/>
      <dgm:spPr/>
    </dgm:pt>
    <dgm:pt modelId="{9A37D35E-21AB-4D23-AB07-E737AF457839}" type="pres">
      <dgm:prSet presAssocID="{87571D59-0E0E-47F6-B0D7-A3CAF0BB3C73}" presName="bgRect" presStyleLbl="bgShp" presStyleIdx="0" presStyleCnt="5"/>
      <dgm:spPr/>
    </dgm:pt>
    <dgm:pt modelId="{7FF07944-D8C6-4AC7-B317-B9FB88154B28}" type="pres">
      <dgm:prSet presAssocID="{87571D59-0E0E-47F6-B0D7-A3CAF0BB3C7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ximize"/>
        </a:ext>
      </dgm:extLst>
    </dgm:pt>
    <dgm:pt modelId="{25EFFA18-A3EB-41F8-8835-BF9C160A0D6E}" type="pres">
      <dgm:prSet presAssocID="{87571D59-0E0E-47F6-B0D7-A3CAF0BB3C73}" presName="spaceRect" presStyleCnt="0"/>
      <dgm:spPr/>
    </dgm:pt>
    <dgm:pt modelId="{1B451891-5D2B-4BC7-A34C-CB8A167C53E2}" type="pres">
      <dgm:prSet presAssocID="{87571D59-0E0E-47F6-B0D7-A3CAF0BB3C73}" presName="parTx" presStyleLbl="revTx" presStyleIdx="0" presStyleCnt="5">
        <dgm:presLayoutVars>
          <dgm:chMax val="0"/>
          <dgm:chPref val="0"/>
        </dgm:presLayoutVars>
      </dgm:prSet>
      <dgm:spPr/>
    </dgm:pt>
    <dgm:pt modelId="{D037A711-1FA5-4747-9DC1-ABBF3CEF5252}" type="pres">
      <dgm:prSet presAssocID="{0732F57B-1D18-4759-8AB7-5A08C4DEB923}" presName="sibTrans" presStyleCnt="0"/>
      <dgm:spPr/>
    </dgm:pt>
    <dgm:pt modelId="{61831F04-921D-4CB0-8C08-C8FAE2F61C94}" type="pres">
      <dgm:prSet presAssocID="{1FDD947E-F7F7-4E8C-ABC3-BC8D6FE7BA09}" presName="compNode" presStyleCnt="0"/>
      <dgm:spPr/>
    </dgm:pt>
    <dgm:pt modelId="{66C39F01-2002-44B0-A2F9-9FC37768EF0D}" type="pres">
      <dgm:prSet presAssocID="{1FDD947E-F7F7-4E8C-ABC3-BC8D6FE7BA09}" presName="bgRect" presStyleLbl="bgShp" presStyleIdx="1" presStyleCnt="5"/>
      <dgm:spPr/>
    </dgm:pt>
    <dgm:pt modelId="{EEA62751-AE4C-43CA-88D5-660DAD56B26F}" type="pres">
      <dgm:prSet presAssocID="{1FDD947E-F7F7-4E8C-ABC3-BC8D6FE7BA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osk"/>
        </a:ext>
      </dgm:extLst>
    </dgm:pt>
    <dgm:pt modelId="{20C094F2-8E1F-4324-9D7C-A591185EEDE6}" type="pres">
      <dgm:prSet presAssocID="{1FDD947E-F7F7-4E8C-ABC3-BC8D6FE7BA09}" presName="spaceRect" presStyleCnt="0"/>
      <dgm:spPr/>
    </dgm:pt>
    <dgm:pt modelId="{E62C720A-9CBD-4F42-8BE6-28318094D6E0}" type="pres">
      <dgm:prSet presAssocID="{1FDD947E-F7F7-4E8C-ABC3-BC8D6FE7BA09}" presName="parTx" presStyleLbl="revTx" presStyleIdx="1" presStyleCnt="5">
        <dgm:presLayoutVars>
          <dgm:chMax val="0"/>
          <dgm:chPref val="0"/>
        </dgm:presLayoutVars>
      </dgm:prSet>
      <dgm:spPr/>
    </dgm:pt>
    <dgm:pt modelId="{08DE27AA-BD89-4DBD-880A-580D01DED543}" type="pres">
      <dgm:prSet presAssocID="{AA5F980C-1D2A-42C9-9D5F-FD873F2F7961}" presName="sibTrans" presStyleCnt="0"/>
      <dgm:spPr/>
    </dgm:pt>
    <dgm:pt modelId="{C1866A78-9878-4AFC-BF8E-8BF9416771D6}" type="pres">
      <dgm:prSet presAssocID="{AA542D34-2D56-496B-9E74-5F2EE482E304}" presName="compNode" presStyleCnt="0"/>
      <dgm:spPr/>
    </dgm:pt>
    <dgm:pt modelId="{7F8EC033-B543-4154-A8B7-38F078717BDA}" type="pres">
      <dgm:prSet presAssocID="{AA542D34-2D56-496B-9E74-5F2EE482E304}" presName="bgRect" presStyleLbl="bgShp" presStyleIdx="2" presStyleCnt="5"/>
      <dgm:spPr/>
    </dgm:pt>
    <dgm:pt modelId="{06ACC972-4CDE-4713-84EF-41418C3D2E2E}" type="pres">
      <dgm:prSet presAssocID="{AA542D34-2D56-496B-9E74-5F2EE482E30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D748EA17-4390-4777-8EF5-C60A92951EA9}" type="pres">
      <dgm:prSet presAssocID="{AA542D34-2D56-496B-9E74-5F2EE482E304}" presName="spaceRect" presStyleCnt="0"/>
      <dgm:spPr/>
    </dgm:pt>
    <dgm:pt modelId="{111EAF6A-078C-4CCF-B7FB-EBBED836396E}" type="pres">
      <dgm:prSet presAssocID="{AA542D34-2D56-496B-9E74-5F2EE482E304}" presName="parTx" presStyleLbl="revTx" presStyleIdx="2" presStyleCnt="5">
        <dgm:presLayoutVars>
          <dgm:chMax val="0"/>
          <dgm:chPref val="0"/>
        </dgm:presLayoutVars>
      </dgm:prSet>
      <dgm:spPr/>
    </dgm:pt>
    <dgm:pt modelId="{9844C6D0-3CA2-4384-94F1-6E73243CBE7B}" type="pres">
      <dgm:prSet presAssocID="{47B38FEA-335B-4FEA-BF29-74B742A01C4B}" presName="sibTrans" presStyleCnt="0"/>
      <dgm:spPr/>
    </dgm:pt>
    <dgm:pt modelId="{D43E1944-29BC-4CA9-AE23-4B6031222FD3}" type="pres">
      <dgm:prSet presAssocID="{0425E778-DB31-42C3-A91D-CE28368BCBDD}" presName="compNode" presStyleCnt="0"/>
      <dgm:spPr/>
    </dgm:pt>
    <dgm:pt modelId="{6C8C8491-A6C9-44CD-B47B-804C634550E3}" type="pres">
      <dgm:prSet presAssocID="{0425E778-DB31-42C3-A91D-CE28368BCBDD}" presName="bgRect" presStyleLbl="bgShp" presStyleIdx="3" presStyleCnt="5"/>
      <dgm:spPr/>
    </dgm:pt>
    <dgm:pt modelId="{AB0912DA-BE67-4D69-B006-A75184BBB8BE}" type="pres">
      <dgm:prSet presAssocID="{0425E778-DB31-42C3-A91D-CE28368BCBD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BEDC84EC-3B11-42CE-97F3-AADE4520FC8B}" type="pres">
      <dgm:prSet presAssocID="{0425E778-DB31-42C3-A91D-CE28368BCBDD}" presName="spaceRect" presStyleCnt="0"/>
      <dgm:spPr/>
    </dgm:pt>
    <dgm:pt modelId="{4BD031DA-07D4-492E-B0DE-916FF4BF8333}" type="pres">
      <dgm:prSet presAssocID="{0425E778-DB31-42C3-A91D-CE28368BCBDD}" presName="parTx" presStyleLbl="revTx" presStyleIdx="3" presStyleCnt="5">
        <dgm:presLayoutVars>
          <dgm:chMax val="0"/>
          <dgm:chPref val="0"/>
        </dgm:presLayoutVars>
      </dgm:prSet>
      <dgm:spPr/>
    </dgm:pt>
    <dgm:pt modelId="{E871B08E-94F9-4544-B30A-927938BEC2DE}" type="pres">
      <dgm:prSet presAssocID="{DFE021E3-5E29-4D12-84EE-5A5259D5AB38}" presName="sibTrans" presStyleCnt="0"/>
      <dgm:spPr/>
    </dgm:pt>
    <dgm:pt modelId="{8F826E02-0A2B-4136-B5A5-39D46F5468C7}" type="pres">
      <dgm:prSet presAssocID="{34B446CF-DCCB-4B70-9F8C-8C30086EF7E4}" presName="compNode" presStyleCnt="0"/>
      <dgm:spPr/>
    </dgm:pt>
    <dgm:pt modelId="{8CEDFB71-A7CB-440B-99AF-19591EA89926}" type="pres">
      <dgm:prSet presAssocID="{34B446CF-DCCB-4B70-9F8C-8C30086EF7E4}" presName="bgRect" presStyleLbl="bgShp" presStyleIdx="4" presStyleCnt="5"/>
      <dgm:spPr/>
    </dgm:pt>
    <dgm:pt modelId="{BF2D5792-CA89-4EEE-8936-5F4048120158}" type="pres">
      <dgm:prSet presAssocID="{34B446CF-DCCB-4B70-9F8C-8C30086EF7E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spital"/>
        </a:ext>
      </dgm:extLst>
    </dgm:pt>
    <dgm:pt modelId="{65C004F1-59D8-4F95-8A16-B77DE9689899}" type="pres">
      <dgm:prSet presAssocID="{34B446CF-DCCB-4B70-9F8C-8C30086EF7E4}" presName="spaceRect" presStyleCnt="0"/>
      <dgm:spPr/>
    </dgm:pt>
    <dgm:pt modelId="{DBA30FE6-128C-4D88-A557-0EF269A95E7C}" type="pres">
      <dgm:prSet presAssocID="{34B446CF-DCCB-4B70-9F8C-8C30086EF7E4}" presName="parTx" presStyleLbl="revTx" presStyleIdx="4" presStyleCnt="5">
        <dgm:presLayoutVars>
          <dgm:chMax val="0"/>
          <dgm:chPref val="0"/>
        </dgm:presLayoutVars>
      </dgm:prSet>
      <dgm:spPr/>
    </dgm:pt>
  </dgm:ptLst>
  <dgm:cxnLst>
    <dgm:cxn modelId="{00C9E311-CDBC-4C30-94A3-B5F3051EE737}" srcId="{3B9A13E1-2D8E-4CF9-B0DB-459651B6F683}" destId="{1FDD947E-F7F7-4E8C-ABC3-BC8D6FE7BA09}" srcOrd="1" destOrd="0" parTransId="{AFF727FF-B77E-41A3-939D-CA25B99A0D76}" sibTransId="{AA5F980C-1D2A-42C9-9D5F-FD873F2F7961}"/>
    <dgm:cxn modelId="{ACACEA1D-C6F4-4F68-B9B5-4F51B4A1A6FA}" type="presOf" srcId="{3B9A13E1-2D8E-4CF9-B0DB-459651B6F683}" destId="{70E32D90-7BB9-449D-9F8C-6E6F0BE31F60}" srcOrd="0" destOrd="0" presId="urn:microsoft.com/office/officeart/2018/2/layout/IconVerticalSolidList"/>
    <dgm:cxn modelId="{CA74022D-FA3D-46E4-BA4B-1E3D6A2A5312}" type="presOf" srcId="{1FDD947E-F7F7-4E8C-ABC3-BC8D6FE7BA09}" destId="{E62C720A-9CBD-4F42-8BE6-28318094D6E0}" srcOrd="0" destOrd="0" presId="urn:microsoft.com/office/officeart/2018/2/layout/IconVerticalSolidList"/>
    <dgm:cxn modelId="{3F862432-3EE1-40D7-B139-5BC1ECD8ACFC}" srcId="{3B9A13E1-2D8E-4CF9-B0DB-459651B6F683}" destId="{34B446CF-DCCB-4B70-9F8C-8C30086EF7E4}" srcOrd="4" destOrd="0" parTransId="{DEAA4E64-66FD-4CFE-82D1-65FC569F3243}" sibTransId="{6C0F2520-E663-4EF6-90CC-1961E1613094}"/>
    <dgm:cxn modelId="{EB3B1C40-9ABB-4DCD-BF84-8A2A4E504886}" srcId="{3B9A13E1-2D8E-4CF9-B0DB-459651B6F683}" destId="{0425E778-DB31-42C3-A91D-CE28368BCBDD}" srcOrd="3" destOrd="0" parTransId="{75117097-E517-4C1C-91B0-C0CD49A2AF3F}" sibTransId="{DFE021E3-5E29-4D12-84EE-5A5259D5AB38}"/>
    <dgm:cxn modelId="{7BB92E67-776D-4149-B12B-679956580CFA}" srcId="{3B9A13E1-2D8E-4CF9-B0DB-459651B6F683}" destId="{87571D59-0E0E-47F6-B0D7-A3CAF0BB3C73}" srcOrd="0" destOrd="0" parTransId="{4F9EAE0D-AB48-4445-B06D-DE64E5A27EFF}" sibTransId="{0732F57B-1D18-4759-8AB7-5A08C4DEB923}"/>
    <dgm:cxn modelId="{74DF1571-7C3D-4ACC-9A8E-72ED18D49AF7}" type="presOf" srcId="{87571D59-0E0E-47F6-B0D7-A3CAF0BB3C73}" destId="{1B451891-5D2B-4BC7-A34C-CB8A167C53E2}" srcOrd="0" destOrd="0" presId="urn:microsoft.com/office/officeart/2018/2/layout/IconVerticalSolidList"/>
    <dgm:cxn modelId="{BE210575-06D4-4075-8FEA-1CFE137FE7E9}" srcId="{3B9A13E1-2D8E-4CF9-B0DB-459651B6F683}" destId="{AA542D34-2D56-496B-9E74-5F2EE482E304}" srcOrd="2" destOrd="0" parTransId="{1AB27DBC-4F7F-4B2F-8C82-4F3615AEE778}" sibTransId="{47B38FEA-335B-4FEA-BF29-74B742A01C4B}"/>
    <dgm:cxn modelId="{7A433F7B-2BE8-4F31-9DAA-937F62544E14}" type="presOf" srcId="{0425E778-DB31-42C3-A91D-CE28368BCBDD}" destId="{4BD031DA-07D4-492E-B0DE-916FF4BF8333}" srcOrd="0" destOrd="0" presId="urn:microsoft.com/office/officeart/2018/2/layout/IconVerticalSolidList"/>
    <dgm:cxn modelId="{3F1B769E-526D-4497-BEFE-F21F897C2BEB}" type="presOf" srcId="{34B446CF-DCCB-4B70-9F8C-8C30086EF7E4}" destId="{DBA30FE6-128C-4D88-A557-0EF269A95E7C}" srcOrd="0" destOrd="0" presId="urn:microsoft.com/office/officeart/2018/2/layout/IconVerticalSolidList"/>
    <dgm:cxn modelId="{326F49CB-407C-4B45-8663-809D3CB61686}" type="presOf" srcId="{AA542D34-2D56-496B-9E74-5F2EE482E304}" destId="{111EAF6A-078C-4CCF-B7FB-EBBED836396E}" srcOrd="0" destOrd="0" presId="urn:microsoft.com/office/officeart/2018/2/layout/IconVerticalSolidList"/>
    <dgm:cxn modelId="{4F764385-865F-4DF7-A6A3-4CD60C0591D7}" type="presParOf" srcId="{70E32D90-7BB9-449D-9F8C-6E6F0BE31F60}" destId="{AB17FD85-C207-4B9F-B167-ACBAF797903F}" srcOrd="0" destOrd="0" presId="urn:microsoft.com/office/officeart/2018/2/layout/IconVerticalSolidList"/>
    <dgm:cxn modelId="{C2B99FBB-7A5B-4B4B-9ABA-2FAD6FA20A48}" type="presParOf" srcId="{AB17FD85-C207-4B9F-B167-ACBAF797903F}" destId="{9A37D35E-21AB-4D23-AB07-E737AF457839}" srcOrd="0" destOrd="0" presId="urn:microsoft.com/office/officeart/2018/2/layout/IconVerticalSolidList"/>
    <dgm:cxn modelId="{92D5A0D9-0452-4339-A631-665283C2D9EE}" type="presParOf" srcId="{AB17FD85-C207-4B9F-B167-ACBAF797903F}" destId="{7FF07944-D8C6-4AC7-B317-B9FB88154B28}" srcOrd="1" destOrd="0" presId="urn:microsoft.com/office/officeart/2018/2/layout/IconVerticalSolidList"/>
    <dgm:cxn modelId="{C7B5A3B9-747C-4F23-95DB-BF3C08BE8827}" type="presParOf" srcId="{AB17FD85-C207-4B9F-B167-ACBAF797903F}" destId="{25EFFA18-A3EB-41F8-8835-BF9C160A0D6E}" srcOrd="2" destOrd="0" presId="urn:microsoft.com/office/officeart/2018/2/layout/IconVerticalSolidList"/>
    <dgm:cxn modelId="{7E85D534-7132-42BB-85CF-17925E995632}" type="presParOf" srcId="{AB17FD85-C207-4B9F-B167-ACBAF797903F}" destId="{1B451891-5D2B-4BC7-A34C-CB8A167C53E2}" srcOrd="3" destOrd="0" presId="urn:microsoft.com/office/officeart/2018/2/layout/IconVerticalSolidList"/>
    <dgm:cxn modelId="{CF9ED85C-7446-4304-8B64-95BF9EA467B1}" type="presParOf" srcId="{70E32D90-7BB9-449D-9F8C-6E6F0BE31F60}" destId="{D037A711-1FA5-4747-9DC1-ABBF3CEF5252}" srcOrd="1" destOrd="0" presId="urn:microsoft.com/office/officeart/2018/2/layout/IconVerticalSolidList"/>
    <dgm:cxn modelId="{4E9A5174-EC7C-4947-9180-8CD30AE672BB}" type="presParOf" srcId="{70E32D90-7BB9-449D-9F8C-6E6F0BE31F60}" destId="{61831F04-921D-4CB0-8C08-C8FAE2F61C94}" srcOrd="2" destOrd="0" presId="urn:microsoft.com/office/officeart/2018/2/layout/IconVerticalSolidList"/>
    <dgm:cxn modelId="{B0641E67-C4D9-4747-A288-BB85F8770DA5}" type="presParOf" srcId="{61831F04-921D-4CB0-8C08-C8FAE2F61C94}" destId="{66C39F01-2002-44B0-A2F9-9FC37768EF0D}" srcOrd="0" destOrd="0" presId="urn:microsoft.com/office/officeart/2018/2/layout/IconVerticalSolidList"/>
    <dgm:cxn modelId="{F37F77E1-AE06-4ADC-878F-C369B41A0896}" type="presParOf" srcId="{61831F04-921D-4CB0-8C08-C8FAE2F61C94}" destId="{EEA62751-AE4C-43CA-88D5-660DAD56B26F}" srcOrd="1" destOrd="0" presId="urn:microsoft.com/office/officeart/2018/2/layout/IconVerticalSolidList"/>
    <dgm:cxn modelId="{14DAD4DD-7128-45D9-81F5-675660EF724F}" type="presParOf" srcId="{61831F04-921D-4CB0-8C08-C8FAE2F61C94}" destId="{20C094F2-8E1F-4324-9D7C-A591185EEDE6}" srcOrd="2" destOrd="0" presId="urn:microsoft.com/office/officeart/2018/2/layout/IconVerticalSolidList"/>
    <dgm:cxn modelId="{CDDEBD88-9BA2-4405-9F75-CAD6DF30A959}" type="presParOf" srcId="{61831F04-921D-4CB0-8C08-C8FAE2F61C94}" destId="{E62C720A-9CBD-4F42-8BE6-28318094D6E0}" srcOrd="3" destOrd="0" presId="urn:microsoft.com/office/officeart/2018/2/layout/IconVerticalSolidList"/>
    <dgm:cxn modelId="{16707F0B-3F64-4C51-88D5-9918FC264104}" type="presParOf" srcId="{70E32D90-7BB9-449D-9F8C-6E6F0BE31F60}" destId="{08DE27AA-BD89-4DBD-880A-580D01DED543}" srcOrd="3" destOrd="0" presId="urn:microsoft.com/office/officeart/2018/2/layout/IconVerticalSolidList"/>
    <dgm:cxn modelId="{4CF5E196-0D1D-44E3-8B26-51262F465AFC}" type="presParOf" srcId="{70E32D90-7BB9-449D-9F8C-6E6F0BE31F60}" destId="{C1866A78-9878-4AFC-BF8E-8BF9416771D6}" srcOrd="4" destOrd="0" presId="urn:microsoft.com/office/officeart/2018/2/layout/IconVerticalSolidList"/>
    <dgm:cxn modelId="{37B17D96-501D-4313-ABA4-21B711B48875}" type="presParOf" srcId="{C1866A78-9878-4AFC-BF8E-8BF9416771D6}" destId="{7F8EC033-B543-4154-A8B7-38F078717BDA}" srcOrd="0" destOrd="0" presId="urn:microsoft.com/office/officeart/2018/2/layout/IconVerticalSolidList"/>
    <dgm:cxn modelId="{7D51C8A7-DEBA-4B7E-9EE8-DF9162AD8C73}" type="presParOf" srcId="{C1866A78-9878-4AFC-BF8E-8BF9416771D6}" destId="{06ACC972-4CDE-4713-84EF-41418C3D2E2E}" srcOrd="1" destOrd="0" presId="urn:microsoft.com/office/officeart/2018/2/layout/IconVerticalSolidList"/>
    <dgm:cxn modelId="{5E9E19F3-4E2F-420E-88C5-05F732532F2B}" type="presParOf" srcId="{C1866A78-9878-4AFC-BF8E-8BF9416771D6}" destId="{D748EA17-4390-4777-8EF5-C60A92951EA9}" srcOrd="2" destOrd="0" presId="urn:microsoft.com/office/officeart/2018/2/layout/IconVerticalSolidList"/>
    <dgm:cxn modelId="{733E5418-C423-491B-B853-3D1C9A6F457B}" type="presParOf" srcId="{C1866A78-9878-4AFC-BF8E-8BF9416771D6}" destId="{111EAF6A-078C-4CCF-B7FB-EBBED836396E}" srcOrd="3" destOrd="0" presId="urn:microsoft.com/office/officeart/2018/2/layout/IconVerticalSolidList"/>
    <dgm:cxn modelId="{586A5C05-B826-4B01-A702-BCA79BBF3967}" type="presParOf" srcId="{70E32D90-7BB9-449D-9F8C-6E6F0BE31F60}" destId="{9844C6D0-3CA2-4384-94F1-6E73243CBE7B}" srcOrd="5" destOrd="0" presId="urn:microsoft.com/office/officeart/2018/2/layout/IconVerticalSolidList"/>
    <dgm:cxn modelId="{72561E2C-F766-43B9-A599-C25A1BAC4A59}" type="presParOf" srcId="{70E32D90-7BB9-449D-9F8C-6E6F0BE31F60}" destId="{D43E1944-29BC-4CA9-AE23-4B6031222FD3}" srcOrd="6" destOrd="0" presId="urn:microsoft.com/office/officeart/2018/2/layout/IconVerticalSolidList"/>
    <dgm:cxn modelId="{5405E7D1-19D8-4337-9E60-84D7EE84E9BD}" type="presParOf" srcId="{D43E1944-29BC-4CA9-AE23-4B6031222FD3}" destId="{6C8C8491-A6C9-44CD-B47B-804C634550E3}" srcOrd="0" destOrd="0" presId="urn:microsoft.com/office/officeart/2018/2/layout/IconVerticalSolidList"/>
    <dgm:cxn modelId="{4AA89507-2A36-455F-BC00-B8123075D0D4}" type="presParOf" srcId="{D43E1944-29BC-4CA9-AE23-4B6031222FD3}" destId="{AB0912DA-BE67-4D69-B006-A75184BBB8BE}" srcOrd="1" destOrd="0" presId="urn:microsoft.com/office/officeart/2018/2/layout/IconVerticalSolidList"/>
    <dgm:cxn modelId="{A12960DB-2CD0-4894-9C95-9F3BCA1A2270}" type="presParOf" srcId="{D43E1944-29BC-4CA9-AE23-4B6031222FD3}" destId="{BEDC84EC-3B11-42CE-97F3-AADE4520FC8B}" srcOrd="2" destOrd="0" presId="urn:microsoft.com/office/officeart/2018/2/layout/IconVerticalSolidList"/>
    <dgm:cxn modelId="{449F05F3-97D0-42FD-B2CB-817A6CB419E3}" type="presParOf" srcId="{D43E1944-29BC-4CA9-AE23-4B6031222FD3}" destId="{4BD031DA-07D4-492E-B0DE-916FF4BF8333}" srcOrd="3" destOrd="0" presId="urn:microsoft.com/office/officeart/2018/2/layout/IconVerticalSolidList"/>
    <dgm:cxn modelId="{3AC3A717-187C-4812-ABB5-70646A50EBBC}" type="presParOf" srcId="{70E32D90-7BB9-449D-9F8C-6E6F0BE31F60}" destId="{E871B08E-94F9-4544-B30A-927938BEC2DE}" srcOrd="7" destOrd="0" presId="urn:microsoft.com/office/officeart/2018/2/layout/IconVerticalSolidList"/>
    <dgm:cxn modelId="{94BAA869-46DF-4C86-80D5-A5B17A590F7F}" type="presParOf" srcId="{70E32D90-7BB9-449D-9F8C-6E6F0BE31F60}" destId="{8F826E02-0A2B-4136-B5A5-39D46F5468C7}" srcOrd="8" destOrd="0" presId="urn:microsoft.com/office/officeart/2018/2/layout/IconVerticalSolidList"/>
    <dgm:cxn modelId="{2CFAA5DF-F8AA-4148-A1E4-922E3C59816C}" type="presParOf" srcId="{8F826E02-0A2B-4136-B5A5-39D46F5468C7}" destId="{8CEDFB71-A7CB-440B-99AF-19591EA89926}" srcOrd="0" destOrd="0" presId="urn:microsoft.com/office/officeart/2018/2/layout/IconVerticalSolidList"/>
    <dgm:cxn modelId="{DFF25FB1-596C-4F59-9BDD-8F46518CE152}" type="presParOf" srcId="{8F826E02-0A2B-4136-B5A5-39D46F5468C7}" destId="{BF2D5792-CA89-4EEE-8936-5F4048120158}" srcOrd="1" destOrd="0" presId="urn:microsoft.com/office/officeart/2018/2/layout/IconVerticalSolidList"/>
    <dgm:cxn modelId="{D6A441E3-9D47-43BC-B17F-3C1DF2CC4A78}" type="presParOf" srcId="{8F826E02-0A2B-4136-B5A5-39D46F5468C7}" destId="{65C004F1-59D8-4F95-8A16-B77DE9689899}" srcOrd="2" destOrd="0" presId="urn:microsoft.com/office/officeart/2018/2/layout/IconVerticalSolidList"/>
    <dgm:cxn modelId="{8C77F4B8-9D0A-4C86-BD5C-60C877C34199}" type="presParOf" srcId="{8F826E02-0A2B-4136-B5A5-39D46F5468C7}" destId="{DBA30FE6-128C-4D88-A557-0EF269A95E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37D35E-21AB-4D23-AB07-E737AF457839}">
      <dsp:nvSpPr>
        <dsp:cNvPr id="0" name=""/>
        <dsp:cNvSpPr/>
      </dsp:nvSpPr>
      <dsp:spPr>
        <a:xfrm>
          <a:off x="0" y="3399"/>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F07944-D8C6-4AC7-B317-B9FB88154B28}">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451891-5D2B-4BC7-A34C-CB8A167C53E2}">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kern="1200"/>
            <a:t>Enhance digital onboarding for new Medium-sized customers, as they showed strong growth but also high churn.</a:t>
          </a:r>
          <a:endParaRPr lang="en-US" sz="1800" kern="1200"/>
        </a:p>
      </dsp:txBody>
      <dsp:txXfrm>
        <a:off x="836323" y="3399"/>
        <a:ext cx="9679276" cy="724089"/>
      </dsp:txXfrm>
    </dsp:sp>
    <dsp:sp modelId="{66C39F01-2002-44B0-A2F9-9FC37768EF0D}">
      <dsp:nvSpPr>
        <dsp:cNvPr id="0" name=""/>
        <dsp:cNvSpPr/>
      </dsp:nvSpPr>
      <dsp:spPr>
        <a:xfrm>
          <a:off x="0" y="908511"/>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62751-AE4C-43CA-88D5-660DAD56B26F}">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2C720A-9CBD-4F42-8BE6-28318094D6E0}">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kern="1200"/>
            <a:t>Retarget lost 2019 customers with updated service packages or reactivation incentives.</a:t>
          </a:r>
          <a:endParaRPr lang="en-US" sz="1800" kern="1200" dirty="0"/>
        </a:p>
      </dsp:txBody>
      <dsp:txXfrm>
        <a:off x="836323" y="908511"/>
        <a:ext cx="9679276" cy="724089"/>
      </dsp:txXfrm>
    </dsp:sp>
    <dsp:sp modelId="{7F8EC033-B543-4154-A8B7-38F078717BDA}">
      <dsp:nvSpPr>
        <dsp:cNvPr id="0" name=""/>
        <dsp:cNvSpPr/>
      </dsp:nvSpPr>
      <dsp:spPr>
        <a:xfrm>
          <a:off x="0" y="1813624"/>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CC972-4CDE-4713-84EF-41418C3D2E2E}">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1EAF6A-078C-4CCF-B7FB-EBBED836396E}">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kern="1200"/>
            <a:t>Invest in retention strategies for Medium businesses because of being the most vulnerable group during COVID.</a:t>
          </a:r>
          <a:endParaRPr lang="en-US" sz="1800" kern="1200" dirty="0"/>
        </a:p>
      </dsp:txBody>
      <dsp:txXfrm>
        <a:off x="836323" y="1813624"/>
        <a:ext cx="9679276" cy="724089"/>
      </dsp:txXfrm>
    </dsp:sp>
    <dsp:sp modelId="{6C8C8491-A6C9-44CD-B47B-804C634550E3}">
      <dsp:nvSpPr>
        <dsp:cNvPr id="0" name=""/>
        <dsp:cNvSpPr/>
      </dsp:nvSpPr>
      <dsp:spPr>
        <a:xfrm>
          <a:off x="0" y="2718736"/>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912DA-BE67-4D69-B006-A75184BBB8BE}">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031DA-07D4-492E-B0DE-916FF4BF8333}">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kern="1200"/>
            <a:t>Strengthen support for growing Enterprise and Large clients to lock in long-term partnerships.</a:t>
          </a:r>
          <a:endParaRPr lang="en-US" sz="1800" kern="1200" dirty="0"/>
        </a:p>
      </dsp:txBody>
      <dsp:txXfrm>
        <a:off x="836323" y="2718736"/>
        <a:ext cx="9679276" cy="724089"/>
      </dsp:txXfrm>
    </dsp:sp>
    <dsp:sp modelId="{8CEDFB71-A7CB-440B-99AF-19591EA89926}">
      <dsp:nvSpPr>
        <dsp:cNvPr id="0" name=""/>
        <dsp:cNvSpPr/>
      </dsp:nvSpPr>
      <dsp:spPr>
        <a:xfrm>
          <a:off x="0" y="3623848"/>
          <a:ext cx="10515600" cy="72408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2D5792-CA89-4EEE-8936-5F4048120158}">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A30FE6-128C-4D88-A557-0EF269A95E7C}">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IN" sz="1800" kern="1200"/>
            <a:t>Prepare for seasonal surges with predictive volume planning, especially in Q4 based on 2020 trends.</a:t>
          </a:r>
          <a:endParaRPr lang="en-US" sz="1800" kern="1200" dirty="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EDC6-AE3E-298A-701F-DC11C22133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CACC4D-9115-10DD-71AC-2DEE6FAB48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8ADE96-8CA6-22CD-A8E0-15970DCC1C77}"/>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5" name="Footer Placeholder 4">
            <a:extLst>
              <a:ext uri="{FF2B5EF4-FFF2-40B4-BE49-F238E27FC236}">
                <a16:creationId xmlns:a16="http://schemas.microsoft.com/office/drawing/2014/main" id="{31058627-4457-B317-5CB1-1C88FEFE55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990BBD-87B2-5B39-7214-5180C07E3053}"/>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297159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ABEA-FFF6-CE57-329F-E8D5A449A3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ACB66F-161A-44A6-2EFB-12A98936E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12BC33-DF4C-EF07-E019-1929470D2D37}"/>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5" name="Footer Placeholder 4">
            <a:extLst>
              <a:ext uri="{FF2B5EF4-FFF2-40B4-BE49-F238E27FC236}">
                <a16:creationId xmlns:a16="http://schemas.microsoft.com/office/drawing/2014/main" id="{F0BB592A-B4CF-68A4-609E-DFD6EAEB5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81878A-72DC-097B-93CF-E65B5D2F283B}"/>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90442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86ADF-2AA0-CD1B-538D-4EF66406FB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D51FC6-DCC3-4A4D-B0C5-1B5DA243AF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3E50E-47F4-8879-A0D3-DADB1DEF4005}"/>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5" name="Footer Placeholder 4">
            <a:extLst>
              <a:ext uri="{FF2B5EF4-FFF2-40B4-BE49-F238E27FC236}">
                <a16:creationId xmlns:a16="http://schemas.microsoft.com/office/drawing/2014/main" id="{6DE820B1-F599-692E-FB3F-656E20FD7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14111-103F-4DB0-0952-67065333DCB4}"/>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315030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A456-94D1-5EA3-5CD6-71D47A994E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6BDF8A-8DFB-9735-AE9E-6CA897F0A1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968A6-16CB-96B9-23F1-143C6BCC9B78}"/>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5" name="Footer Placeholder 4">
            <a:extLst>
              <a:ext uri="{FF2B5EF4-FFF2-40B4-BE49-F238E27FC236}">
                <a16:creationId xmlns:a16="http://schemas.microsoft.com/office/drawing/2014/main" id="{0A2D6211-9C0F-FA75-6321-C309AD590E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4B00D-589E-4200-992B-5B231A6ECE38}"/>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41155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69F6-F805-34B1-887B-533733273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962E1C-4590-D75B-2266-0A38B2C689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C5CB17-BA0F-A44B-C7C6-12A7A9AE294A}"/>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5" name="Footer Placeholder 4">
            <a:extLst>
              <a:ext uri="{FF2B5EF4-FFF2-40B4-BE49-F238E27FC236}">
                <a16:creationId xmlns:a16="http://schemas.microsoft.com/office/drawing/2014/main" id="{90B114CB-7114-EB15-7E66-E9773E9E43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4A8B3-592E-5BFD-071E-9F8E6F5F1EB8}"/>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384291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538D-1421-9FB1-C986-4B63880BE2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E80610-1CC3-2297-676D-90338AC4C3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A24826-D281-F0B6-612F-68B6D0A8F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A09CA1-1202-C53B-E6AA-53EC7B70071F}"/>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6" name="Footer Placeholder 5">
            <a:extLst>
              <a:ext uri="{FF2B5EF4-FFF2-40B4-BE49-F238E27FC236}">
                <a16:creationId xmlns:a16="http://schemas.microsoft.com/office/drawing/2014/main" id="{9818A24B-20A7-6D9C-33A4-57301869C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91343-064A-127C-D27D-F4E4D20839A1}"/>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1395778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CD7F-7F79-19E7-D0C1-6D1D24DF33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E2A938-8DF8-0E18-698C-06DA74545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0D4C36-0803-237A-459C-97B3254125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322850-7C66-DD48-DA2E-26156A4510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6025F-3CD7-ECBC-7359-BF05CFA58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AD0BC-AF03-89B3-AD2B-6D9BD29158A6}"/>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8" name="Footer Placeholder 7">
            <a:extLst>
              <a:ext uri="{FF2B5EF4-FFF2-40B4-BE49-F238E27FC236}">
                <a16:creationId xmlns:a16="http://schemas.microsoft.com/office/drawing/2014/main" id="{896E759F-00D4-CE39-0F4F-CF3C1623D7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5198E4-B343-2D22-C9DC-DB508767B59D}"/>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27279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D3F9-16C9-A74D-6491-DA28263018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70DB52-1B64-7424-4709-7C31FA85F367}"/>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4" name="Footer Placeholder 3">
            <a:extLst>
              <a:ext uri="{FF2B5EF4-FFF2-40B4-BE49-F238E27FC236}">
                <a16:creationId xmlns:a16="http://schemas.microsoft.com/office/drawing/2014/main" id="{E7EEB135-42C0-814B-DAF2-B222DE3B8C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AAB09D-817D-FAD2-86C2-120A4414C85F}"/>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123075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09C92-7038-8347-8F3A-0AECCB2F10DE}"/>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3" name="Footer Placeholder 2">
            <a:extLst>
              <a:ext uri="{FF2B5EF4-FFF2-40B4-BE49-F238E27FC236}">
                <a16:creationId xmlns:a16="http://schemas.microsoft.com/office/drawing/2014/main" id="{D4F704B4-C597-1789-CD45-41D52F38CB3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974ECB-8D11-9D34-A181-6AAC8800F5C6}"/>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39032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A068-0438-93AF-CBBA-028B81C9CE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FC9A99-324D-04F9-22F3-A1405477E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0B9A74-2C75-95AD-803D-82DE399C9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8A2B2D-20D4-B7E5-664B-121026D3FF6B}"/>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6" name="Footer Placeholder 5">
            <a:extLst>
              <a:ext uri="{FF2B5EF4-FFF2-40B4-BE49-F238E27FC236}">
                <a16:creationId xmlns:a16="http://schemas.microsoft.com/office/drawing/2014/main" id="{D4FF196B-ED83-E482-6438-DDA0F1B8A0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92D351-9D93-6577-5F34-798A7A164710}"/>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267710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E70B-86D1-244F-D305-DDAC48ABE3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4BA51E-1172-51C8-0C41-0A7A3B567E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8BE317-AAAB-5944-F29B-0D03DD94F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D117B-3032-E9F5-80AB-40BC8AF2C018}"/>
              </a:ext>
            </a:extLst>
          </p:cNvPr>
          <p:cNvSpPr>
            <a:spLocks noGrp="1"/>
          </p:cNvSpPr>
          <p:nvPr>
            <p:ph type="dt" sz="half" idx="10"/>
          </p:nvPr>
        </p:nvSpPr>
        <p:spPr/>
        <p:txBody>
          <a:bodyPr/>
          <a:lstStyle/>
          <a:p>
            <a:fld id="{F0E147CF-FE40-40EA-8134-97C508E3A4E4}" type="datetimeFigureOut">
              <a:rPr lang="en-IN" smtClean="0"/>
              <a:t>21-04-2025</a:t>
            </a:fld>
            <a:endParaRPr lang="en-IN"/>
          </a:p>
        </p:txBody>
      </p:sp>
      <p:sp>
        <p:nvSpPr>
          <p:cNvPr id="6" name="Footer Placeholder 5">
            <a:extLst>
              <a:ext uri="{FF2B5EF4-FFF2-40B4-BE49-F238E27FC236}">
                <a16:creationId xmlns:a16="http://schemas.microsoft.com/office/drawing/2014/main" id="{E08A1BBF-475D-90D3-2F65-6358CA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081750-2CFD-6ED3-848E-6A3BBB181AC6}"/>
              </a:ext>
            </a:extLst>
          </p:cNvPr>
          <p:cNvSpPr>
            <a:spLocks noGrp="1"/>
          </p:cNvSpPr>
          <p:nvPr>
            <p:ph type="sldNum" sz="quarter" idx="12"/>
          </p:nvPr>
        </p:nvSpPr>
        <p:spPr/>
        <p:txBody>
          <a:bodyPr/>
          <a:lstStyle/>
          <a:p>
            <a:fld id="{D18E8D05-7FE0-4279-A85D-B3B92B935150}" type="slidenum">
              <a:rPr lang="en-IN" smtClean="0"/>
              <a:t>‹#›</a:t>
            </a:fld>
            <a:endParaRPr lang="en-IN"/>
          </a:p>
        </p:txBody>
      </p:sp>
    </p:spTree>
    <p:extLst>
      <p:ext uri="{BB962C8B-B14F-4D97-AF65-F5344CB8AC3E}">
        <p14:creationId xmlns:p14="http://schemas.microsoft.com/office/powerpoint/2010/main" val="3183376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7F8EF-6B22-4252-959C-54B6878124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77F9C0-243E-3665-5CD6-64C0B78091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29827-79B7-12A7-27AB-0E075017C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147CF-FE40-40EA-8134-97C508E3A4E4}" type="datetimeFigureOut">
              <a:rPr lang="en-IN" smtClean="0"/>
              <a:t>21-04-2025</a:t>
            </a:fld>
            <a:endParaRPr lang="en-IN"/>
          </a:p>
        </p:txBody>
      </p:sp>
      <p:sp>
        <p:nvSpPr>
          <p:cNvPr id="5" name="Footer Placeholder 4">
            <a:extLst>
              <a:ext uri="{FF2B5EF4-FFF2-40B4-BE49-F238E27FC236}">
                <a16:creationId xmlns:a16="http://schemas.microsoft.com/office/drawing/2014/main" id="{2176EE2A-B9EF-6912-891B-19AB221B3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68A3012-873C-7A27-BA69-8D833B1F50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8E8D05-7FE0-4279-A85D-B3B92B935150}" type="slidenum">
              <a:rPr lang="en-IN" smtClean="0"/>
              <a:t>‹#›</a:t>
            </a:fld>
            <a:endParaRPr lang="en-IN"/>
          </a:p>
        </p:txBody>
      </p:sp>
    </p:spTree>
    <p:extLst>
      <p:ext uri="{BB962C8B-B14F-4D97-AF65-F5344CB8AC3E}">
        <p14:creationId xmlns:p14="http://schemas.microsoft.com/office/powerpoint/2010/main" val="33032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ADC5E-BFEA-473D-389E-C137A2992299}"/>
              </a:ext>
            </a:extLst>
          </p:cNvPr>
          <p:cNvSpPr>
            <a:spLocks noGrp="1"/>
          </p:cNvSpPr>
          <p:nvPr>
            <p:ph type="ctrTitle"/>
          </p:nvPr>
        </p:nvSpPr>
        <p:spPr>
          <a:xfrm>
            <a:off x="5297762" y="640080"/>
            <a:ext cx="6251110" cy="3566160"/>
          </a:xfrm>
        </p:spPr>
        <p:txBody>
          <a:bodyPr anchor="b">
            <a:normAutofit/>
          </a:bodyPr>
          <a:lstStyle/>
          <a:p>
            <a:pPr algn="l"/>
            <a:r>
              <a:rPr lang="en-IN" sz="5400"/>
              <a:t>COVID Impact on Parcel Industry</a:t>
            </a:r>
          </a:p>
        </p:txBody>
      </p:sp>
      <p:sp>
        <p:nvSpPr>
          <p:cNvPr id="3" name="Subtitle 2">
            <a:extLst>
              <a:ext uri="{FF2B5EF4-FFF2-40B4-BE49-F238E27FC236}">
                <a16:creationId xmlns:a16="http://schemas.microsoft.com/office/drawing/2014/main" id="{D78AF36B-FBA7-BA32-121E-BD5955C3CD76}"/>
              </a:ext>
            </a:extLst>
          </p:cNvPr>
          <p:cNvSpPr>
            <a:spLocks noGrp="1"/>
          </p:cNvSpPr>
          <p:nvPr>
            <p:ph type="subTitle" idx="1"/>
          </p:nvPr>
        </p:nvSpPr>
        <p:spPr>
          <a:xfrm>
            <a:off x="5297760" y="4636008"/>
            <a:ext cx="6251111" cy="1572768"/>
          </a:xfrm>
        </p:spPr>
        <p:txBody>
          <a:bodyPr>
            <a:noAutofit/>
          </a:bodyPr>
          <a:lstStyle/>
          <a:p>
            <a:pPr algn="l"/>
            <a:r>
              <a:rPr lang="en-IN" sz="1400" dirty="0">
                <a:latin typeface="Times New Roman" panose="02020603050405020304" pitchFamily="18" charset="0"/>
                <a:cs typeface="Times New Roman" panose="02020603050405020304" pitchFamily="18" charset="0"/>
              </a:rPr>
              <a:t>Nikhilesh</a:t>
            </a:r>
            <a:br>
              <a:rPr lang="en-IN" sz="1400" dirty="0">
                <a:latin typeface="Times New Roman" panose="02020603050405020304" pitchFamily="18" charset="0"/>
                <a:cs typeface="Times New Roman" panose="02020603050405020304" pitchFamily="18" charset="0"/>
              </a:rPr>
            </a:br>
            <a:r>
              <a:rPr lang="en-IN" sz="1400" dirty="0" err="1">
                <a:latin typeface="Times New Roman" panose="02020603050405020304" pitchFamily="18" charset="0"/>
                <a:cs typeface="Times New Roman" panose="02020603050405020304" pitchFamily="18" charset="0"/>
              </a:rPr>
              <a:t>Divyakumar</a:t>
            </a:r>
            <a:r>
              <a:rPr lang="en-IN" sz="1400" dirty="0">
                <a:latin typeface="Times New Roman" panose="02020603050405020304" pitchFamily="18" charset="0"/>
                <a:cs typeface="Times New Roman" panose="02020603050405020304" pitchFamily="18" charset="0"/>
              </a:rPr>
              <a:t> Patel</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Bryan K Tomichen </a:t>
            </a:r>
          </a:p>
          <a:p>
            <a:pPr algn="l"/>
            <a:endParaRPr lang="en-IN" sz="1400" dirty="0">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Prof : </a:t>
            </a:r>
            <a:r>
              <a:rPr lang="en-CA" sz="1400" b="0" i="0" dirty="0">
                <a:solidFill>
                  <a:srgbClr val="202122"/>
                </a:solidFill>
                <a:effectLst/>
                <a:latin typeface="Times New Roman" panose="02020603050405020304" pitchFamily="18" charset="0"/>
                <a:cs typeface="Times New Roman" panose="02020603050405020304" pitchFamily="18" charset="0"/>
              </a:rPr>
              <a:t>Abu Hena Al </a:t>
            </a:r>
            <a:r>
              <a:rPr lang="en-CA" sz="1400" b="0" i="0" dirty="0" err="1">
                <a:solidFill>
                  <a:srgbClr val="202122"/>
                </a:solidFill>
                <a:effectLst/>
                <a:latin typeface="Times New Roman" panose="02020603050405020304" pitchFamily="18" charset="0"/>
                <a:cs typeface="Times New Roman" panose="02020603050405020304" pitchFamily="18" charset="0"/>
              </a:rPr>
              <a:t>Muktadir</a:t>
            </a:r>
            <a:endParaRPr lang="en-IN" sz="1400" b="0" i="0" dirty="0">
              <a:solidFill>
                <a:srgbClr val="202122"/>
              </a:solidFill>
              <a:effectLst/>
              <a:latin typeface="Times New Roman" panose="02020603050405020304" pitchFamily="18" charset="0"/>
              <a:cs typeface="Times New Roman" panose="02020603050405020304" pitchFamily="18" charset="0"/>
            </a:endParaRPr>
          </a:p>
          <a:p>
            <a:pPr algn="l"/>
            <a:r>
              <a:rPr lang="en-IN" sz="1400" dirty="0">
                <a:latin typeface="Times New Roman" panose="02020603050405020304" pitchFamily="18" charset="0"/>
                <a:cs typeface="Times New Roman" panose="02020603050405020304" pitchFamily="18" charset="0"/>
              </a:rPr>
              <a:t> Date :22-04-2025</a:t>
            </a:r>
          </a:p>
        </p:txBody>
      </p:sp>
      <p:pic>
        <p:nvPicPr>
          <p:cNvPr id="5" name="Picture 4">
            <a:extLst>
              <a:ext uri="{FF2B5EF4-FFF2-40B4-BE49-F238E27FC236}">
                <a16:creationId xmlns:a16="http://schemas.microsoft.com/office/drawing/2014/main" id="{AF442A51-1E70-1A56-E0EE-3E07C90D1257}"/>
              </a:ext>
            </a:extLst>
          </p:cNvPr>
          <p:cNvPicPr>
            <a:picLocks noChangeAspect="1"/>
          </p:cNvPicPr>
          <p:nvPr/>
        </p:nvPicPr>
        <p:blipFill>
          <a:blip r:embed="rId2"/>
          <a:srcRect l="32706" r="2909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6215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8" name="Rectangle 616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9" name="Freeform: Shape 616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641DD48-9A0E-8B28-8967-4A99B0286F15}"/>
              </a:ext>
            </a:extLst>
          </p:cNvPr>
          <p:cNvSpPr>
            <a:spLocks noGrp="1"/>
          </p:cNvSpPr>
          <p:nvPr>
            <p:ph type="title"/>
          </p:nvPr>
        </p:nvSpPr>
        <p:spPr>
          <a:xfrm>
            <a:off x="1137034" y="609597"/>
            <a:ext cx="10370838" cy="1330841"/>
          </a:xfrm>
        </p:spPr>
        <p:txBody>
          <a:bodyPr vert="horz" lIns="91440" tIns="45720" rIns="91440" bIns="45720" rtlCol="0" anchor="ctr">
            <a:normAutofit/>
          </a:bodyPr>
          <a:lstStyle/>
          <a:p>
            <a:pPr algn="ctr"/>
            <a:r>
              <a:rPr lang="en-US" kern="1200" dirty="0">
                <a:solidFill>
                  <a:schemeClr val="tx1"/>
                </a:solidFill>
                <a:latin typeface="+mj-lt"/>
                <a:ea typeface="+mj-ea"/>
                <a:cs typeface="+mj-cs"/>
              </a:rPr>
              <a:t>Customer Growth and Decline Analysis </a:t>
            </a:r>
          </a:p>
        </p:txBody>
      </p:sp>
      <p:sp>
        <p:nvSpPr>
          <p:cNvPr id="5" name="TextBox 4">
            <a:extLst>
              <a:ext uri="{FF2B5EF4-FFF2-40B4-BE49-F238E27FC236}">
                <a16:creationId xmlns:a16="http://schemas.microsoft.com/office/drawing/2014/main" id="{95CCFCAC-AAD4-505D-DDEC-21D18E81225A}"/>
              </a:ext>
            </a:extLst>
          </p:cNvPr>
          <p:cNvSpPr txBox="1"/>
          <p:nvPr/>
        </p:nvSpPr>
        <p:spPr>
          <a:xfrm>
            <a:off x="365064" y="2383119"/>
            <a:ext cx="4522839" cy="3982535"/>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q"/>
            </a:pPr>
            <a:r>
              <a:rPr lang="en-US" dirty="0"/>
              <a:t>Across all customer segments, over 40% showed growth, with Medium and Large segments performing best.</a:t>
            </a:r>
          </a:p>
          <a:p>
            <a:pPr marL="285750" indent="-285750">
              <a:lnSpc>
                <a:spcPct val="90000"/>
              </a:lnSpc>
              <a:spcAft>
                <a:spcPts val="600"/>
              </a:spcAft>
              <a:buFont typeface="Wingdings" panose="05000000000000000000" pitchFamily="2" charset="2"/>
              <a:buChar char="q"/>
            </a:pPr>
            <a:endParaRPr lang="en-US" dirty="0"/>
          </a:p>
          <a:p>
            <a:pPr marL="285750" indent="-285750">
              <a:lnSpc>
                <a:spcPct val="90000"/>
              </a:lnSpc>
              <a:spcAft>
                <a:spcPts val="600"/>
              </a:spcAft>
              <a:buFont typeface="Wingdings" panose="05000000000000000000" pitchFamily="2" charset="2"/>
              <a:buChar char="q"/>
            </a:pPr>
            <a:r>
              <a:rPr lang="en-US" dirty="0"/>
              <a:t>A smaller share of customers, around 22–24%, were in decline.</a:t>
            </a:r>
          </a:p>
          <a:p>
            <a:pPr marL="285750" indent="-285750">
              <a:lnSpc>
                <a:spcPct val="90000"/>
              </a:lnSpc>
              <a:spcAft>
                <a:spcPts val="600"/>
              </a:spcAft>
              <a:buFont typeface="Wingdings" panose="05000000000000000000" pitchFamily="2" charset="2"/>
              <a:buChar char="q"/>
            </a:pPr>
            <a:endParaRPr lang="en-US" dirty="0"/>
          </a:p>
          <a:p>
            <a:pPr marL="285750" indent="-285750">
              <a:lnSpc>
                <a:spcPct val="90000"/>
              </a:lnSpc>
              <a:spcAft>
                <a:spcPts val="600"/>
              </a:spcAft>
              <a:buFont typeface="Wingdings" panose="05000000000000000000" pitchFamily="2" charset="2"/>
              <a:buChar char="q"/>
            </a:pPr>
            <a:r>
              <a:rPr lang="en-US" dirty="0"/>
              <a:t>Moderate growth remained consistent, averaging around 30–35% per segment.</a:t>
            </a:r>
          </a:p>
          <a:p>
            <a:pPr marL="285750" indent="-285750">
              <a:lnSpc>
                <a:spcPct val="90000"/>
              </a:lnSpc>
              <a:spcAft>
                <a:spcPts val="600"/>
              </a:spcAft>
              <a:buFont typeface="Wingdings" panose="05000000000000000000" pitchFamily="2" charset="2"/>
              <a:buChar char="q"/>
            </a:pPr>
            <a:endParaRPr lang="en-US" dirty="0"/>
          </a:p>
          <a:p>
            <a:pPr marL="285750" indent="-285750">
              <a:lnSpc>
                <a:spcPct val="90000"/>
              </a:lnSpc>
              <a:spcAft>
                <a:spcPts val="600"/>
              </a:spcAft>
              <a:buFont typeface="Wingdings" panose="05000000000000000000" pitchFamily="2" charset="2"/>
              <a:buChar char="q"/>
            </a:pPr>
            <a:r>
              <a:rPr lang="en-US" dirty="0"/>
              <a:t>These insights show that many customers adapted their logistics and delivery models effectively.</a:t>
            </a:r>
          </a:p>
          <a:p>
            <a:pPr>
              <a:lnSpc>
                <a:spcPct val="90000"/>
              </a:lnSpc>
              <a:spcAft>
                <a:spcPts val="600"/>
              </a:spcAft>
            </a:pPr>
            <a:endParaRPr lang="en-US" dirty="0"/>
          </a:p>
        </p:txBody>
      </p:sp>
      <p:pic>
        <p:nvPicPr>
          <p:cNvPr id="6146" name="Picture 2">
            <a:extLst>
              <a:ext uri="{FF2B5EF4-FFF2-40B4-BE49-F238E27FC236}">
                <a16:creationId xmlns:a16="http://schemas.microsoft.com/office/drawing/2014/main" id="{ABA4CD7F-4388-BE66-2BDA-8DD48254AC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7904" y="2312551"/>
            <a:ext cx="7127115" cy="3624632"/>
          </a:xfrm>
          <a:prstGeom prst="rect">
            <a:avLst/>
          </a:prstGeom>
          <a:noFill/>
          <a:extLst>
            <a:ext uri="{909E8E84-426E-40DD-AFC4-6F175D3DCCD1}">
              <a14:hiddenFill xmlns:a14="http://schemas.microsoft.com/office/drawing/2010/main">
                <a:solidFill>
                  <a:srgbClr val="FFFFFF"/>
                </a:solidFill>
              </a14:hiddenFill>
            </a:ext>
          </a:extLst>
        </p:spPr>
      </p:pic>
      <p:sp>
        <p:nvSpPr>
          <p:cNvPr id="6170" name="Freeform: Shape 616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287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77" name="Freeform: Shape 717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79" name="Freeform: Shape 717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C726FC-4908-F6C3-1F6A-57EAEEA2571C}"/>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kern="1200">
                <a:solidFill>
                  <a:schemeClr val="tx1"/>
                </a:solidFill>
                <a:latin typeface="+mj-lt"/>
                <a:ea typeface="+mj-ea"/>
                <a:cs typeface="+mj-cs"/>
              </a:rPr>
              <a:t>Percent of Customers Lost by Category</a:t>
            </a:r>
          </a:p>
        </p:txBody>
      </p:sp>
      <p:sp>
        <p:nvSpPr>
          <p:cNvPr id="7181" name="Rectangle 718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183" name="Rectangle 718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4A2892BF-5A04-6A13-41CF-8B3C8DA027F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a:t>Enterprise segment saw the lowest customer churn (~0.45%).</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Large customers had a slightly higher loss rate (~1%).</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Medium customers were most affected, with nearly 1.9% lost during the pandemic.</a:t>
            </a:r>
          </a:p>
          <a:p>
            <a:pPr indent="-228600">
              <a:lnSpc>
                <a:spcPct val="90000"/>
              </a:lnSpc>
              <a:spcAft>
                <a:spcPts val="600"/>
              </a:spcAft>
              <a:buFont typeface="Arial" panose="020B0604020202020204" pitchFamily="34" charset="0"/>
              <a:buChar char="•"/>
            </a:pPr>
            <a:endParaRPr lang="en-US" sz="1400"/>
          </a:p>
          <a:p>
            <a:pPr indent="-228600">
              <a:lnSpc>
                <a:spcPct val="90000"/>
              </a:lnSpc>
              <a:spcAft>
                <a:spcPts val="600"/>
              </a:spcAft>
              <a:buFont typeface="Arial" panose="020B0604020202020204" pitchFamily="34" charset="0"/>
              <a:buChar char="•"/>
            </a:pPr>
            <a:r>
              <a:rPr lang="en-US" sz="1400"/>
              <a:t>Indicates that larger customers were more stable or retained more effectively.</a:t>
            </a:r>
          </a:p>
        </p:txBody>
      </p:sp>
      <p:pic>
        <p:nvPicPr>
          <p:cNvPr id="7170" name="Picture 2" descr="A graph of a number of people&#10;&#10;AI-generated content may be incorrect.">
            <a:extLst>
              <a:ext uri="{FF2B5EF4-FFF2-40B4-BE49-F238E27FC236}">
                <a16:creationId xmlns:a16="http://schemas.microsoft.com/office/drawing/2014/main" id="{0C97DF91-F459-D80D-F8D3-EFC0D06709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98967" y="1415691"/>
            <a:ext cx="6921940" cy="4135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74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BEA2A-10C9-7049-D08F-0CEDBC8A2D44}"/>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4100"/>
              <a:t>Overall Volume &amp; Revenue Impact by Segment</a:t>
            </a:r>
          </a:p>
        </p:txBody>
      </p:sp>
      <p:sp>
        <p:nvSpPr>
          <p:cNvPr id="4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0000000-0008-0000-0100-000002000000}"/>
              </a:ext>
            </a:extLst>
          </p:cNvPr>
          <p:cNvPicPr>
            <a:picLocks noChangeAspect="1"/>
          </p:cNvPicPr>
          <p:nvPr/>
        </p:nvPicPr>
        <p:blipFill>
          <a:blip r:embed="rId2"/>
          <a:stretch>
            <a:fillRect/>
          </a:stretch>
        </p:blipFill>
        <p:spPr>
          <a:xfrm>
            <a:off x="1" y="1918021"/>
            <a:ext cx="6105538" cy="301572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00000000-0008-0000-0300-000002000000}"/>
              </a:ext>
            </a:extLst>
          </p:cNvPr>
          <p:cNvPicPr>
            <a:picLocks noChangeAspect="1"/>
          </p:cNvPicPr>
          <p:nvPr/>
        </p:nvPicPr>
        <p:blipFill>
          <a:blip r:embed="rId3"/>
          <a:stretch>
            <a:fillRect/>
          </a:stretch>
        </p:blipFill>
        <p:spPr>
          <a:xfrm>
            <a:off x="6142567" y="1918021"/>
            <a:ext cx="6034040" cy="304224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00000000-0008-0000-0400-000002000000}"/>
              </a:ext>
            </a:extLst>
          </p:cNvPr>
          <p:cNvPicPr>
            <a:picLocks noChangeAspect="1"/>
          </p:cNvPicPr>
          <p:nvPr/>
        </p:nvPicPr>
        <p:blipFill>
          <a:blip r:embed="rId4"/>
          <a:stretch>
            <a:fillRect/>
          </a:stretch>
        </p:blipFill>
        <p:spPr>
          <a:xfrm>
            <a:off x="2831690" y="5006979"/>
            <a:ext cx="6705600" cy="184004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119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close-up of a blue and green striped surface&#10;&#10;AI-generated content may be incorrect.">
            <a:extLst>
              <a:ext uri="{FF2B5EF4-FFF2-40B4-BE49-F238E27FC236}">
                <a16:creationId xmlns:a16="http://schemas.microsoft.com/office/drawing/2014/main" id="{5E54FFDB-7F4D-09AB-C2B9-3E2ECEA311CA}"/>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9916F-A379-18CD-6079-70A62C0724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dirty="0"/>
              <a:t>Recommendations to Improve Business</a:t>
            </a:r>
          </a:p>
        </p:txBody>
      </p:sp>
      <p:graphicFrame>
        <p:nvGraphicFramePr>
          <p:cNvPr id="9" name="TextBox 6">
            <a:extLst>
              <a:ext uri="{FF2B5EF4-FFF2-40B4-BE49-F238E27FC236}">
                <a16:creationId xmlns:a16="http://schemas.microsoft.com/office/drawing/2014/main" id="{3AD8BADE-E8A7-1A52-1BBC-B588414068CB}"/>
              </a:ext>
            </a:extLst>
          </p:cNvPr>
          <p:cNvGraphicFramePr/>
          <p:nvPr>
            <p:extLst>
              <p:ext uri="{D42A27DB-BD31-4B8C-83A1-F6EECF244321}">
                <p14:modId xmlns:p14="http://schemas.microsoft.com/office/powerpoint/2010/main" val="1555972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5026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D7FF64-4D3D-1C0E-F5E3-09E47DAA150D}"/>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1838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A0B65-A251-56E1-12EE-8FE7C65747FC}"/>
              </a:ext>
            </a:extLst>
          </p:cNvPr>
          <p:cNvSpPr>
            <a:spLocks noGrp="1"/>
          </p:cNvSpPr>
          <p:nvPr>
            <p:ph type="title"/>
          </p:nvPr>
        </p:nvSpPr>
        <p:spPr>
          <a:xfrm>
            <a:off x="1452656" y="1444742"/>
            <a:ext cx="9357865" cy="616584"/>
          </a:xfrm>
        </p:spPr>
        <p:txBody>
          <a:bodyPr vert="horz" lIns="91440" tIns="45720" rIns="91440" bIns="45720" rtlCol="0" anchor="ctr">
            <a:normAutofit fontScale="90000"/>
          </a:bodyPr>
          <a:lstStyle/>
          <a:p>
            <a:pPr algn="ctr"/>
            <a:r>
              <a:rPr lang="en-US" sz="4000" kern="1200" dirty="0">
                <a:solidFill>
                  <a:schemeClr val="tx1"/>
                </a:solidFill>
                <a:latin typeface="+mj-lt"/>
                <a:ea typeface="+mj-ea"/>
                <a:cs typeface="+mj-cs"/>
              </a:rPr>
              <a:t>Objective</a:t>
            </a:r>
          </a:p>
        </p:txBody>
      </p:sp>
      <p:sp>
        <p:nvSpPr>
          <p:cNvPr id="3" name="Content Placeholder 2">
            <a:extLst>
              <a:ext uri="{FF2B5EF4-FFF2-40B4-BE49-F238E27FC236}">
                <a16:creationId xmlns:a16="http://schemas.microsoft.com/office/drawing/2014/main" id="{5057453A-1561-7FD1-547E-17A1FDF2A3CD}"/>
              </a:ext>
            </a:extLst>
          </p:cNvPr>
          <p:cNvSpPr>
            <a:spLocks noGrp="1"/>
          </p:cNvSpPr>
          <p:nvPr>
            <p:ph idx="1"/>
          </p:nvPr>
        </p:nvSpPr>
        <p:spPr>
          <a:xfrm>
            <a:off x="1380239" y="2619747"/>
            <a:ext cx="4483324" cy="2699968"/>
          </a:xfrm>
        </p:spPr>
        <p:txBody>
          <a:bodyPr vert="horz" lIns="91440" tIns="45720" rIns="91440" bIns="45720" rtlCol="0">
            <a:normAutofit/>
          </a:bodyPr>
          <a:lstStyle/>
          <a:p>
            <a:pPr marL="0" indent="0">
              <a:buNone/>
            </a:pPr>
            <a:r>
              <a:rPr lang="en-US" sz="1900" dirty="0"/>
              <a:t>The main goal of this study is to explore how the COVID-19 pandemic influenced ABC Company’s parcel delivery business. Specifically, the focus is on understanding when customer volumes were first affected, what major events might have contributed to those changes, and how the company’s performance varied across different types of customers.</a:t>
            </a:r>
          </a:p>
        </p:txBody>
      </p:sp>
      <p:sp>
        <p:nvSpPr>
          <p:cNvPr id="6" name="TextBox 5">
            <a:extLst>
              <a:ext uri="{FF2B5EF4-FFF2-40B4-BE49-F238E27FC236}">
                <a16:creationId xmlns:a16="http://schemas.microsoft.com/office/drawing/2014/main" id="{B49BD911-58C7-3AE3-3F94-BB0A1C2EA292}"/>
              </a:ext>
            </a:extLst>
          </p:cNvPr>
          <p:cNvSpPr txBox="1"/>
          <p:nvPr/>
        </p:nvSpPr>
        <p:spPr>
          <a:xfrm>
            <a:off x="6184843" y="2373210"/>
            <a:ext cx="4554501" cy="2699968"/>
          </a:xfrm>
          <a:prstGeom prst="rect">
            <a:avLst/>
          </a:prstGeom>
        </p:spPr>
        <p:txBody>
          <a:bodyPr vert="horz" lIns="91440" tIns="45720" rIns="91440" bIns="45720" rtlCol="0">
            <a:noAutofit/>
          </a:bodyPr>
          <a:lstStyle/>
          <a:p>
            <a:pPr>
              <a:lnSpc>
                <a:spcPct val="90000"/>
              </a:lnSpc>
              <a:spcAft>
                <a:spcPts val="600"/>
              </a:spcAft>
            </a:pPr>
            <a:r>
              <a:rPr lang="en-US" sz="1900" dirty="0"/>
              <a:t>Through this analysis, we aim to: </a:t>
            </a:r>
          </a:p>
          <a:p>
            <a:pPr marL="285750" indent="-228600">
              <a:lnSpc>
                <a:spcPct val="90000"/>
              </a:lnSpc>
              <a:spcAft>
                <a:spcPts val="600"/>
              </a:spcAft>
              <a:buFont typeface="Arial" panose="020B0604020202020204" pitchFamily="34" charset="0"/>
              <a:buChar char="•"/>
            </a:pPr>
            <a:r>
              <a:rPr lang="en-US" sz="1900" dirty="0"/>
              <a:t>See how parcel volumes and revenue changed during the pandemic period.</a:t>
            </a:r>
          </a:p>
          <a:p>
            <a:pPr marL="285750" indent="-228600">
              <a:lnSpc>
                <a:spcPct val="90000"/>
              </a:lnSpc>
              <a:spcAft>
                <a:spcPts val="600"/>
              </a:spcAft>
              <a:buFont typeface="Arial" panose="020B0604020202020204" pitchFamily="34" charset="0"/>
              <a:buChar char="•"/>
            </a:pPr>
            <a:r>
              <a:rPr lang="en-US" sz="1900" dirty="0"/>
              <a:t>Pinpoint the timeline of key shifts in customer activity.</a:t>
            </a:r>
          </a:p>
          <a:p>
            <a:pPr marL="285750" indent="-228600">
              <a:lnSpc>
                <a:spcPct val="90000"/>
              </a:lnSpc>
              <a:spcAft>
                <a:spcPts val="600"/>
              </a:spcAft>
              <a:buFont typeface="Arial" panose="020B0604020202020204" pitchFamily="34" charset="0"/>
              <a:buChar char="•"/>
            </a:pPr>
            <a:r>
              <a:rPr lang="en-US" sz="1900" dirty="0"/>
              <a:t>Understand which customer segments (like Enterprise, Large, Medium, and Small businesses) were most affected.</a:t>
            </a:r>
          </a:p>
          <a:p>
            <a:pPr marL="285750" indent="-228600">
              <a:lnSpc>
                <a:spcPct val="90000"/>
              </a:lnSpc>
              <a:spcAft>
                <a:spcPts val="600"/>
              </a:spcAft>
              <a:buFont typeface="Arial" panose="020B0604020202020204" pitchFamily="34" charset="0"/>
              <a:buChar char="•"/>
            </a:pPr>
            <a:r>
              <a:rPr lang="en-US" sz="1900" dirty="0"/>
              <a:t>Offer practical suggestions to help the company plan future strategies based on the data.</a:t>
            </a:r>
          </a:p>
        </p:txBody>
      </p:sp>
      <p:sp>
        <p:nvSpPr>
          <p:cNvPr id="4" name="Content Placeholder 2">
            <a:extLst>
              <a:ext uri="{FF2B5EF4-FFF2-40B4-BE49-F238E27FC236}">
                <a16:creationId xmlns:a16="http://schemas.microsoft.com/office/drawing/2014/main" id="{06247779-BB5D-62E5-0337-1680105F6521}"/>
              </a:ext>
            </a:extLst>
          </p:cNvPr>
          <p:cNvSpPr txBox="1">
            <a:spLocks/>
          </p:cNvSpPr>
          <p:nvPr/>
        </p:nvSpPr>
        <p:spPr>
          <a:xfrm>
            <a:off x="838200" y="3563937"/>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dirty="0"/>
          </a:p>
        </p:txBody>
      </p:sp>
    </p:spTree>
    <p:extLst>
      <p:ext uri="{BB962C8B-B14F-4D97-AF65-F5344CB8AC3E}">
        <p14:creationId xmlns:p14="http://schemas.microsoft.com/office/powerpoint/2010/main" val="286015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C0FE-D1AE-0461-BAA5-1D8C9A97D5A1}"/>
              </a:ext>
            </a:extLst>
          </p:cNvPr>
          <p:cNvSpPr>
            <a:spLocks noGrp="1"/>
          </p:cNvSpPr>
          <p:nvPr>
            <p:ph type="title"/>
          </p:nvPr>
        </p:nvSpPr>
        <p:spPr>
          <a:xfrm>
            <a:off x="373625" y="365125"/>
            <a:ext cx="11405419" cy="1325563"/>
          </a:xfrm>
        </p:spPr>
        <p:txBody>
          <a:bodyPr/>
          <a:lstStyle/>
          <a:p>
            <a:pPr algn="ctr"/>
            <a:r>
              <a:rPr lang="en-US" dirty="0"/>
              <a:t>COVID-19 Timeline &amp; Customer Volume Impact</a:t>
            </a:r>
            <a:endParaRPr lang="en-IN" dirty="0"/>
          </a:p>
        </p:txBody>
      </p:sp>
      <p:sp>
        <p:nvSpPr>
          <p:cNvPr id="3" name="Content Placeholder 2">
            <a:extLst>
              <a:ext uri="{FF2B5EF4-FFF2-40B4-BE49-F238E27FC236}">
                <a16:creationId xmlns:a16="http://schemas.microsoft.com/office/drawing/2014/main" id="{23633A19-E3D2-E89B-E96B-196730FBA696}"/>
              </a:ext>
            </a:extLst>
          </p:cNvPr>
          <p:cNvSpPr>
            <a:spLocks noGrp="1"/>
          </p:cNvSpPr>
          <p:nvPr>
            <p:ph idx="1"/>
          </p:nvPr>
        </p:nvSpPr>
        <p:spPr>
          <a:xfrm>
            <a:off x="373626" y="1825625"/>
            <a:ext cx="11572568" cy="4667250"/>
          </a:xfrm>
        </p:spPr>
        <p:txBody>
          <a:bodyPr>
            <a:normAutofit/>
          </a:bodyPr>
          <a:lstStyle/>
          <a:p>
            <a:pPr marL="0" indent="0">
              <a:buNone/>
            </a:pPr>
            <a:r>
              <a:rPr lang="en-US" dirty="0"/>
              <a:t>In early 2020, ABC Company began to see noticeable changes in customer parcel volumes. The most significant drop occurred around March 2020, which aligns with the initial wave of lockdowns and travel restrictions put in place due to the COVID-19 outbreak.</a:t>
            </a:r>
          </a:p>
          <a:p>
            <a:pPr marL="0" indent="0">
              <a:buNone/>
            </a:pPr>
            <a:r>
              <a:rPr lang="en-US" dirty="0"/>
              <a:t>As the year progressed, parcel volumes gradually began to rise, especially as people turned to online shopping more frequently. The peak season during November and December 2020 showed a strong surge in volume, driven largely by eCommerce activity and holiday shipping demands.</a:t>
            </a:r>
          </a:p>
          <a:p>
            <a:pPr marL="0" indent="0">
              <a:buNone/>
            </a:pPr>
            <a:r>
              <a:rPr lang="en-US" dirty="0"/>
              <a:t>These shifts were directly tied to key events during the pandemic and had a major influence on business performance throughout the year.</a:t>
            </a:r>
            <a:endParaRPr lang="en-IN" dirty="0"/>
          </a:p>
        </p:txBody>
      </p:sp>
    </p:spTree>
    <p:extLst>
      <p:ext uri="{BB962C8B-B14F-4D97-AF65-F5344CB8AC3E}">
        <p14:creationId xmlns:p14="http://schemas.microsoft.com/office/powerpoint/2010/main" val="12322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5FD845-5913-7B0D-A5C9-06C820A349C0}"/>
              </a:ext>
            </a:extLst>
          </p:cNvPr>
          <p:cNvSpPr>
            <a:spLocks noGrp="1"/>
          </p:cNvSpPr>
          <p:nvPr>
            <p:ph type="title"/>
          </p:nvPr>
        </p:nvSpPr>
        <p:spPr>
          <a:xfrm>
            <a:off x="572493" y="238540"/>
            <a:ext cx="11018520" cy="1213056"/>
          </a:xfrm>
        </p:spPr>
        <p:txBody>
          <a:bodyPr vert="horz" lIns="91440" tIns="45720" rIns="91440" bIns="45720" rtlCol="0" anchor="b">
            <a:normAutofit/>
          </a:bodyPr>
          <a:lstStyle/>
          <a:p>
            <a:pPr algn="ctr"/>
            <a:r>
              <a:rPr lang="en-US" dirty="0"/>
              <a:t>Overall Parcel Volume by Year (2019–2021)</a:t>
            </a:r>
          </a:p>
        </p:txBody>
      </p:sp>
      <p:sp>
        <p:nvSpPr>
          <p:cNvPr id="2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62EA54-7050-A202-EB05-D8C6D7D7A26E}"/>
              </a:ext>
            </a:extLst>
          </p:cNvPr>
          <p:cNvSpPr txBox="1"/>
          <p:nvPr/>
        </p:nvSpPr>
        <p:spPr>
          <a:xfrm>
            <a:off x="572493" y="2071316"/>
            <a:ext cx="4753133" cy="4119172"/>
          </a:xfrm>
          <a:prstGeom prst="rect">
            <a:avLst/>
          </a:prstGeom>
        </p:spPr>
        <p:txBody>
          <a:bodyPr vert="horz" lIns="91440" tIns="45720" rIns="91440" bIns="45720" rtlCol="0" anchor="t">
            <a:normAutofit fontScale="92500" lnSpcReduction="10000"/>
          </a:bodyPr>
          <a:lstStyle/>
          <a:p>
            <a:pPr indent="-228600">
              <a:lnSpc>
                <a:spcPct val="90000"/>
              </a:lnSpc>
              <a:spcAft>
                <a:spcPts val="600"/>
              </a:spcAft>
              <a:buFont typeface="Arial" panose="020B0604020202020204" pitchFamily="34" charset="0"/>
              <a:buChar char="•"/>
            </a:pPr>
            <a:r>
              <a:rPr lang="en-US" sz="2200" dirty="0"/>
              <a:t>In 2019, parcel volumes were consistent, reflecting a stable market environment.</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A significant change is observed in 2020, coinciding with the start of the COVID-19 pandemic, suggesting shifts in consumer behavior and logistics demand.</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2021 continued to reflect elevated volume levels, indicating possible long-term effects of the pandemic on parcel delivery patterns.</a:t>
            </a:r>
          </a:p>
        </p:txBody>
      </p:sp>
      <p:pic>
        <p:nvPicPr>
          <p:cNvPr id="12" name="Picture 11">
            <a:extLst>
              <a:ext uri="{FF2B5EF4-FFF2-40B4-BE49-F238E27FC236}">
                <a16:creationId xmlns:a16="http://schemas.microsoft.com/office/drawing/2014/main" id="{7A3510A6-8698-371A-539D-A3AF274CCFDB}"/>
              </a:ext>
            </a:extLst>
          </p:cNvPr>
          <p:cNvPicPr>
            <a:picLocks noChangeAspect="1"/>
          </p:cNvPicPr>
          <p:nvPr/>
        </p:nvPicPr>
        <p:blipFill>
          <a:blip r:embed="rId2"/>
          <a:stretch>
            <a:fillRect/>
          </a:stretch>
        </p:blipFill>
        <p:spPr>
          <a:xfrm>
            <a:off x="5426109" y="1929781"/>
            <a:ext cx="6603965" cy="4616527"/>
          </a:xfrm>
          <a:prstGeom prst="rect">
            <a:avLst/>
          </a:prstGeom>
        </p:spPr>
      </p:pic>
    </p:spTree>
    <p:extLst>
      <p:ext uri="{BB962C8B-B14F-4D97-AF65-F5344CB8AC3E}">
        <p14:creationId xmlns:p14="http://schemas.microsoft.com/office/powerpoint/2010/main" val="6139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Freeform: Shape 205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4" name="Freeform: Shape 206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B8D9CF-14BB-F291-293C-8BB4913A2416}"/>
              </a:ext>
            </a:extLst>
          </p:cNvPr>
          <p:cNvSpPr>
            <a:spLocks noGrp="1"/>
          </p:cNvSpPr>
          <p:nvPr>
            <p:ph type="title"/>
          </p:nvPr>
        </p:nvSpPr>
        <p:spPr>
          <a:xfrm>
            <a:off x="371093" y="1161288"/>
            <a:ext cx="3620803" cy="1239012"/>
          </a:xfrm>
        </p:spPr>
        <p:txBody>
          <a:bodyPr vert="horz" lIns="91440" tIns="45720" rIns="91440" bIns="45720" rtlCol="0" anchor="ctr">
            <a:normAutofit/>
          </a:bodyPr>
          <a:lstStyle/>
          <a:p>
            <a:r>
              <a:rPr lang="en-US" sz="2800" kern="1200" dirty="0">
                <a:solidFill>
                  <a:schemeClr val="tx1"/>
                </a:solidFill>
                <a:latin typeface="+mj-lt"/>
                <a:ea typeface="+mj-ea"/>
                <a:cs typeface="+mj-cs"/>
              </a:rPr>
              <a:t>Analysis of Monthly Sales</a:t>
            </a:r>
          </a:p>
        </p:txBody>
      </p:sp>
      <p:sp>
        <p:nvSpPr>
          <p:cNvPr id="2063" name="Rectangle 20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5" name="Rectangle 20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69F6C0C-16CC-139F-EDA4-83B4ABB7A393}"/>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a:t>A noticeable dip in volume occurred around March–April 2020, aligning with the initial COVID-19 outbreak and lockdown measures.</a:t>
            </a:r>
          </a:p>
          <a:p>
            <a:pPr marL="285750" indent="-228600">
              <a:lnSpc>
                <a:spcPct val="90000"/>
              </a:lnSpc>
              <a:spcAft>
                <a:spcPts val="600"/>
              </a:spcAft>
              <a:buFont typeface="Arial" panose="020B0604020202020204" pitchFamily="34" charset="0"/>
              <a:buChar char="•"/>
            </a:pPr>
            <a:r>
              <a:rPr lang="en-US" sz="1600"/>
              <a:t>From mid-2020 onward, parcel volumes rebounded sharply, likely due to increased online shopping and shift in consumer habits.</a:t>
            </a:r>
          </a:p>
          <a:p>
            <a:pPr marL="285750" indent="-228600">
              <a:lnSpc>
                <a:spcPct val="90000"/>
              </a:lnSpc>
              <a:spcAft>
                <a:spcPts val="600"/>
              </a:spcAft>
              <a:buFont typeface="Arial" panose="020B0604020202020204" pitchFamily="34" charset="0"/>
              <a:buChar char="•"/>
            </a:pPr>
            <a:r>
              <a:rPr lang="en-US" sz="1600"/>
              <a:t>Volumes remained consistently higher in 2021, indicating a permanent shift in logistics demand.</a:t>
            </a:r>
          </a:p>
        </p:txBody>
      </p:sp>
      <p:pic>
        <p:nvPicPr>
          <p:cNvPr id="2052" name="Picture 4">
            <a:extLst>
              <a:ext uri="{FF2B5EF4-FFF2-40B4-BE49-F238E27FC236}">
                <a16:creationId xmlns:a16="http://schemas.microsoft.com/office/drawing/2014/main" id="{65A8FFA8-6E96-D60F-BEC0-1C80E56FD2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51695" y="1151161"/>
            <a:ext cx="7281337" cy="5031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53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0" name="Rectangle 310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F28A2-CB4E-9EBF-A5A6-DFEE794DAEC5}"/>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Impacted Customer Volumes Analysis</a:t>
            </a:r>
          </a:p>
        </p:txBody>
      </p:sp>
      <p:sp>
        <p:nvSpPr>
          <p:cNvPr id="3112" name="Rectangle 31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C692A74-CE49-F576-1E58-786BEC707FF6}"/>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dirty="0"/>
              <a:t>The first major drop in parcel volume occurred in March 2020, correlating with the announcement of COVID-19 as a pandemic and the first national lockdown (March 2020 – May 2020).</a:t>
            </a:r>
          </a:p>
          <a:p>
            <a:pPr indent="-228600">
              <a:lnSpc>
                <a:spcPct val="90000"/>
              </a:lnSpc>
              <a:spcAft>
                <a:spcPts val="600"/>
              </a:spcAft>
              <a:buFont typeface="Arial" panose="020B0604020202020204" pitchFamily="34" charset="0"/>
              <a:buChar char="•"/>
            </a:pPr>
            <a:r>
              <a:rPr lang="en-US" sz="1300" dirty="0"/>
              <a:t>Parcel volumes began to rebound in June 2020, following the gradual reopening of businesses.</a:t>
            </a:r>
          </a:p>
          <a:p>
            <a:pPr indent="-228600">
              <a:lnSpc>
                <a:spcPct val="90000"/>
              </a:lnSpc>
              <a:spcAft>
                <a:spcPts val="600"/>
              </a:spcAft>
              <a:buFont typeface="Arial" panose="020B0604020202020204" pitchFamily="34" charset="0"/>
              <a:buChar char="•"/>
            </a:pPr>
            <a:r>
              <a:rPr lang="en-US" sz="1300" dirty="0"/>
              <a:t>A second lockdown during November 2020 – February 2021 coincided with a seasonal surge, suggesting stronger online holiday shopping despite restrictions.</a:t>
            </a:r>
          </a:p>
          <a:p>
            <a:pPr indent="-228600">
              <a:lnSpc>
                <a:spcPct val="90000"/>
              </a:lnSpc>
              <a:spcAft>
                <a:spcPts val="600"/>
              </a:spcAft>
              <a:buFont typeface="Arial" panose="020B0604020202020204" pitchFamily="34" charset="0"/>
              <a:buChar char="•"/>
            </a:pPr>
            <a:r>
              <a:rPr lang="en-US" sz="1300" dirty="0"/>
              <a:t>A third wave lockdown in April – June 2021 did not significantly reduce volumes, indicating that customer behavior had fully shifted to digital channels.</a:t>
            </a:r>
          </a:p>
        </p:txBody>
      </p:sp>
      <p:sp>
        <p:nvSpPr>
          <p:cNvPr id="3109" name="Rectangle 310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Rectangle 311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Rectangle 31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graph showing a graph of a patient&#10;&#10;AI-generated content may be incorrect.">
            <a:extLst>
              <a:ext uri="{FF2B5EF4-FFF2-40B4-BE49-F238E27FC236}">
                <a16:creationId xmlns:a16="http://schemas.microsoft.com/office/drawing/2014/main" id="{96236BDE-6008-10EE-BE90-20B29CDEDE7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6793" y="1894585"/>
            <a:ext cx="6184973" cy="3511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47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F82DE7-A765-C160-2FB7-1FE731BADD4D}"/>
            </a:ext>
          </a:extLst>
        </p:cNvPr>
        <p:cNvGrpSpPr/>
        <p:nvPr/>
      </p:nvGrpSpPr>
      <p:grpSpPr>
        <a:xfrm>
          <a:off x="0" y="0"/>
          <a:ext cx="0" cy="0"/>
          <a:chOff x="0" y="0"/>
          <a:chExt cx="0" cy="0"/>
        </a:xfrm>
      </p:grpSpPr>
      <p:sp useBgFill="1">
        <p:nvSpPr>
          <p:cNvPr id="3118" name="Rectangle 3117">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0" name="Freeform: Shape 3119">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82814AB-5F54-A95C-506C-E29051B2727A}"/>
              </a:ext>
            </a:extLst>
          </p:cNvPr>
          <p:cNvSpPr>
            <a:spLocks noGrp="1"/>
          </p:cNvSpPr>
          <p:nvPr>
            <p:ph type="title"/>
          </p:nvPr>
        </p:nvSpPr>
        <p:spPr>
          <a:xfrm>
            <a:off x="78659" y="802064"/>
            <a:ext cx="4400560" cy="1330839"/>
          </a:xfrm>
        </p:spPr>
        <p:txBody>
          <a:bodyPr vert="horz" lIns="91440" tIns="45720" rIns="91440" bIns="45720" rtlCol="0" anchor="ctr">
            <a:normAutofit/>
          </a:bodyPr>
          <a:lstStyle/>
          <a:p>
            <a:pPr>
              <a:lnSpc>
                <a:spcPct val="90000"/>
              </a:lnSpc>
              <a:spcAft>
                <a:spcPts val="600"/>
              </a:spcAft>
            </a:pPr>
            <a:r>
              <a:rPr lang="en-US" sz="3600" dirty="0"/>
              <a:t>Major Events and Their Impacts</a:t>
            </a:r>
          </a:p>
        </p:txBody>
      </p:sp>
      <p:sp>
        <p:nvSpPr>
          <p:cNvPr id="5" name="TextBox 4">
            <a:extLst>
              <a:ext uri="{FF2B5EF4-FFF2-40B4-BE49-F238E27FC236}">
                <a16:creationId xmlns:a16="http://schemas.microsoft.com/office/drawing/2014/main" id="{644175F6-3E2B-AF35-6BD1-BCAC8EFA2558}"/>
              </a:ext>
            </a:extLst>
          </p:cNvPr>
          <p:cNvSpPr txBox="1"/>
          <p:nvPr/>
        </p:nvSpPr>
        <p:spPr>
          <a:xfrm>
            <a:off x="78658" y="2132903"/>
            <a:ext cx="4677073" cy="3908586"/>
          </a:xfrm>
          <a:prstGeom prst="rect">
            <a:avLst/>
          </a:prstGeom>
        </p:spPr>
        <p:txBody>
          <a:bodyPr vert="horz" lIns="91440" tIns="45720" rIns="91440" bIns="45720" rtlCol="0">
            <a:noAutofit/>
          </a:bodyPr>
          <a:lstStyle/>
          <a:p>
            <a:pPr>
              <a:lnSpc>
                <a:spcPct val="90000"/>
              </a:lnSpc>
              <a:spcAft>
                <a:spcPts val="600"/>
              </a:spcAft>
            </a:pPr>
            <a:r>
              <a:rPr lang="en-US" sz="1600" b="1" u="sng" dirty="0"/>
              <a:t>March 11, 2020 – WHO declares COVID-19 a pandemic</a:t>
            </a:r>
          </a:p>
          <a:p>
            <a:pPr>
              <a:lnSpc>
                <a:spcPct val="90000"/>
              </a:lnSpc>
              <a:spcAft>
                <a:spcPts val="600"/>
              </a:spcAft>
            </a:pPr>
            <a:r>
              <a:rPr lang="en-US" sz="1600" dirty="0"/>
              <a:t>→ Immediate dip in parcel volume due to panic, lockdowns, and halted operations.</a:t>
            </a:r>
          </a:p>
          <a:p>
            <a:pPr>
              <a:lnSpc>
                <a:spcPct val="90000"/>
              </a:lnSpc>
              <a:spcAft>
                <a:spcPts val="600"/>
              </a:spcAft>
            </a:pPr>
            <a:r>
              <a:rPr lang="en-US" sz="1600" b="1" u="sng" dirty="0"/>
              <a:t>March–May 2020 – National lockdown (1st wave)</a:t>
            </a:r>
          </a:p>
          <a:p>
            <a:pPr>
              <a:lnSpc>
                <a:spcPct val="90000"/>
              </a:lnSpc>
              <a:spcAft>
                <a:spcPts val="600"/>
              </a:spcAft>
            </a:pPr>
            <a:r>
              <a:rPr lang="en-US" sz="1600" dirty="0"/>
              <a:t>→ Decline in business activity and B2B shipments, but early signs of residential e-commerce growth.</a:t>
            </a:r>
          </a:p>
          <a:p>
            <a:pPr>
              <a:lnSpc>
                <a:spcPct val="90000"/>
              </a:lnSpc>
              <a:spcAft>
                <a:spcPts val="600"/>
              </a:spcAft>
            </a:pPr>
            <a:r>
              <a:rPr lang="en-US" sz="1600" b="1" u="sng" dirty="0"/>
              <a:t>June 2020 – Gradual reopening</a:t>
            </a:r>
          </a:p>
          <a:p>
            <a:pPr>
              <a:lnSpc>
                <a:spcPct val="90000"/>
              </a:lnSpc>
              <a:spcAft>
                <a:spcPts val="600"/>
              </a:spcAft>
            </a:pPr>
            <a:r>
              <a:rPr lang="en-US" sz="1600" dirty="0"/>
              <a:t>→ Surge in online orders and parcel delivery as people adjusted to stay-at-home lifestyles.</a:t>
            </a:r>
          </a:p>
          <a:p>
            <a:pPr>
              <a:lnSpc>
                <a:spcPct val="90000"/>
              </a:lnSpc>
              <a:spcAft>
                <a:spcPts val="600"/>
              </a:spcAft>
            </a:pPr>
            <a:r>
              <a:rPr lang="en-US" sz="1600" b="1" u="sng" dirty="0"/>
              <a:t>Nov 2020 – Feb 2021 – Second wave lockdown</a:t>
            </a:r>
          </a:p>
          <a:p>
            <a:pPr>
              <a:lnSpc>
                <a:spcPct val="90000"/>
              </a:lnSpc>
              <a:spcAft>
                <a:spcPts val="600"/>
              </a:spcAft>
            </a:pPr>
            <a:r>
              <a:rPr lang="en-US" sz="1600" dirty="0"/>
              <a:t>→ Holiday peak season amplified by COVID-related online shopping spike.</a:t>
            </a:r>
          </a:p>
          <a:p>
            <a:pPr>
              <a:lnSpc>
                <a:spcPct val="90000"/>
              </a:lnSpc>
              <a:spcAft>
                <a:spcPts val="600"/>
              </a:spcAft>
            </a:pPr>
            <a:r>
              <a:rPr lang="en-US" sz="1600" b="1" u="sng" dirty="0"/>
              <a:t>April – June 2021 – Third wave restrictions</a:t>
            </a:r>
          </a:p>
          <a:p>
            <a:pPr>
              <a:lnSpc>
                <a:spcPct val="90000"/>
              </a:lnSpc>
              <a:spcAft>
                <a:spcPts val="600"/>
              </a:spcAft>
            </a:pPr>
            <a:r>
              <a:rPr lang="en-US" sz="1600" dirty="0"/>
              <a:t>→ Volume remained stable or grew, indicating long-term change in customer behavior.</a:t>
            </a:r>
          </a:p>
        </p:txBody>
      </p:sp>
      <p:pic>
        <p:nvPicPr>
          <p:cNvPr id="3074" name="Picture 2" descr="A graph showing a graph of a patient&#10;&#10;AI-generated content may be incorrect.">
            <a:extLst>
              <a:ext uri="{FF2B5EF4-FFF2-40B4-BE49-F238E27FC236}">
                <a16:creationId xmlns:a16="http://schemas.microsoft.com/office/drawing/2014/main" id="{920096AD-772B-CFD6-6351-EB1A1DD60C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34389" y="1592828"/>
            <a:ext cx="7275211" cy="429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2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6" name="Rectangle 4105">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D5BE78-CB52-8307-8D6D-7FE23565CBDC}"/>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Impact on Peak Season (Q4) from 2018–2020</a:t>
            </a:r>
          </a:p>
        </p:txBody>
      </p:sp>
      <p:sp>
        <p:nvSpPr>
          <p:cNvPr id="4108" name="Rectangle 4107">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10" name="Rectangle 410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EF60A9FC-EAFD-AE00-C3AE-F04A48D814EC}"/>
              </a:ext>
            </a:extLst>
          </p:cNvPr>
          <p:cNvSpPr txBox="1"/>
          <p:nvPr/>
        </p:nvSpPr>
        <p:spPr>
          <a:xfrm>
            <a:off x="5250106" y="586822"/>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Growth from 2018 to 2019: +6.9%</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Growth from 2019 to 2020: +29.2% (COVID period)</a:t>
            </a:r>
          </a:p>
        </p:txBody>
      </p:sp>
      <p:pic>
        <p:nvPicPr>
          <p:cNvPr id="4099" name="Picture 3">
            <a:extLst>
              <a:ext uri="{FF2B5EF4-FFF2-40B4-BE49-F238E27FC236}">
                <a16:creationId xmlns:a16="http://schemas.microsoft.com/office/drawing/2014/main" id="{2E1BC31E-FBD3-3321-57E1-3033936F52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603829"/>
            <a:ext cx="7856658" cy="38890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FB7DF7D-EC4F-8A48-98C6-0DC5D0277AAD}"/>
              </a:ext>
            </a:extLst>
          </p:cNvPr>
          <p:cNvGraphicFramePr>
            <a:graphicFrameLocks noGrp="1"/>
          </p:cNvGraphicFramePr>
          <p:nvPr>
            <p:extLst>
              <p:ext uri="{D42A27DB-BD31-4B8C-83A1-F6EECF244321}">
                <p14:modId xmlns:p14="http://schemas.microsoft.com/office/powerpoint/2010/main" val="2649206052"/>
              </p:ext>
            </p:extLst>
          </p:nvPr>
        </p:nvGraphicFramePr>
        <p:xfrm>
          <a:off x="8303477" y="3027245"/>
          <a:ext cx="3574749" cy="2752628"/>
        </p:xfrm>
        <a:graphic>
          <a:graphicData uri="http://schemas.openxmlformats.org/drawingml/2006/table">
            <a:tbl>
              <a:tblPr firstRow="1" bandRow="1">
                <a:noFill/>
                <a:tableStyleId>{5C22544A-7EE6-4342-B048-85BDC9FD1C3A}</a:tableStyleId>
              </a:tblPr>
              <a:tblGrid>
                <a:gridCol w="1282654">
                  <a:extLst>
                    <a:ext uri="{9D8B030D-6E8A-4147-A177-3AD203B41FA5}">
                      <a16:colId xmlns:a16="http://schemas.microsoft.com/office/drawing/2014/main" val="1060503128"/>
                    </a:ext>
                  </a:extLst>
                </a:gridCol>
                <a:gridCol w="2292095">
                  <a:extLst>
                    <a:ext uri="{9D8B030D-6E8A-4147-A177-3AD203B41FA5}">
                      <a16:colId xmlns:a16="http://schemas.microsoft.com/office/drawing/2014/main" val="114601015"/>
                    </a:ext>
                  </a:extLst>
                </a:gridCol>
              </a:tblGrid>
              <a:tr h="952661">
                <a:tc>
                  <a:txBody>
                    <a:bodyPr/>
                    <a:lstStyle/>
                    <a:p>
                      <a:r>
                        <a:rPr lang="en-IN" sz="1800" b="0" cap="none" spc="60">
                          <a:solidFill>
                            <a:schemeClr val="bg1"/>
                          </a:solidFill>
                        </a:rPr>
                        <a:t>Year</a:t>
                      </a:r>
                    </a:p>
                  </a:txBody>
                  <a:tcPr marL="338249" marR="338249" marT="156545" marB="169124" anchor="ctr">
                    <a:lnL w="12700" cmpd="sng">
                      <a:noFill/>
                    </a:lnL>
                    <a:lnR w="12700" cmpd="sng">
                      <a:noFill/>
                    </a:lnR>
                    <a:lnT w="19050" cap="flat" cmpd="sng" algn="ctr">
                      <a:noFill/>
                      <a:prstDash val="solid"/>
                    </a:lnT>
                    <a:lnB w="38100" cmpd="sng">
                      <a:noFill/>
                    </a:lnB>
                    <a:solidFill>
                      <a:schemeClr val="accent1"/>
                    </a:solidFill>
                  </a:tcPr>
                </a:tc>
                <a:tc>
                  <a:txBody>
                    <a:bodyPr/>
                    <a:lstStyle/>
                    <a:p>
                      <a:r>
                        <a:rPr lang="en-IN" sz="1800" b="0" cap="none" spc="60" dirty="0">
                          <a:solidFill>
                            <a:schemeClr val="bg1"/>
                          </a:solidFill>
                        </a:rPr>
                        <a:t>Total Parcel Volume (Q4)</a:t>
                      </a:r>
                    </a:p>
                  </a:txBody>
                  <a:tcPr marL="338249" marR="338249" marT="156545" marB="16912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001390500"/>
                  </a:ext>
                </a:extLst>
              </a:tr>
              <a:tr h="586895">
                <a:tc>
                  <a:txBody>
                    <a:bodyPr/>
                    <a:lstStyle/>
                    <a:p>
                      <a:r>
                        <a:rPr lang="en-IN" sz="1800" cap="none" spc="0">
                          <a:solidFill>
                            <a:schemeClr val="tx1"/>
                          </a:solidFill>
                        </a:rPr>
                        <a:t>2018</a:t>
                      </a:r>
                    </a:p>
                  </a:txBody>
                  <a:tcPr marL="338249" marR="338249" marT="156545" marB="169124"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IN" sz="1800" cap="none" spc="0" dirty="0">
                          <a:solidFill>
                            <a:schemeClr val="tx1"/>
                          </a:solidFill>
                        </a:rPr>
                        <a:t>16,492,336</a:t>
                      </a:r>
                    </a:p>
                  </a:txBody>
                  <a:tcPr marL="338249" marR="338249" marT="156545" marB="169124"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1511364977"/>
                  </a:ext>
                </a:extLst>
              </a:tr>
              <a:tr h="586895">
                <a:tc>
                  <a:txBody>
                    <a:bodyPr/>
                    <a:lstStyle/>
                    <a:p>
                      <a:r>
                        <a:rPr lang="en-IN" sz="1800" cap="none" spc="0">
                          <a:solidFill>
                            <a:schemeClr val="tx1"/>
                          </a:solidFill>
                        </a:rPr>
                        <a:t>2019</a:t>
                      </a:r>
                    </a:p>
                  </a:txBody>
                  <a:tcPr marL="338249" marR="338249" marT="156545" marB="16912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IN" sz="1800" cap="none" spc="0">
                          <a:solidFill>
                            <a:schemeClr val="tx1"/>
                          </a:solidFill>
                        </a:rPr>
                        <a:t>17,623,860</a:t>
                      </a:r>
                    </a:p>
                  </a:txBody>
                  <a:tcPr marL="338249" marR="338249" marT="156545" marB="16912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89023914"/>
                  </a:ext>
                </a:extLst>
              </a:tr>
              <a:tr h="586895">
                <a:tc>
                  <a:txBody>
                    <a:bodyPr/>
                    <a:lstStyle/>
                    <a:p>
                      <a:r>
                        <a:rPr lang="en-IN" sz="1800" cap="none" spc="0">
                          <a:solidFill>
                            <a:schemeClr val="tx1"/>
                          </a:solidFill>
                        </a:rPr>
                        <a:t>2020</a:t>
                      </a:r>
                    </a:p>
                  </a:txBody>
                  <a:tcPr marL="338249" marR="338249" marT="156545" marB="169124"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800" cap="none" spc="0" dirty="0">
                          <a:solidFill>
                            <a:schemeClr val="tx1"/>
                          </a:solidFill>
                        </a:rPr>
                        <a:t>22,776,351</a:t>
                      </a:r>
                    </a:p>
                  </a:txBody>
                  <a:tcPr marL="338249" marR="338249" marT="156545" marB="16912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29972555"/>
                  </a:ext>
                </a:extLst>
              </a:tr>
            </a:tbl>
          </a:graphicData>
        </a:graphic>
      </p:graphicFrame>
    </p:spTree>
    <p:extLst>
      <p:ext uri="{BB962C8B-B14F-4D97-AF65-F5344CB8AC3E}">
        <p14:creationId xmlns:p14="http://schemas.microsoft.com/office/powerpoint/2010/main" val="63527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D1A66-E87A-F2A8-6F74-07F729E7DCD9}"/>
              </a:ext>
            </a:extLst>
          </p:cNvPr>
          <p:cNvSpPr>
            <a:spLocks noGrp="1"/>
          </p:cNvSpPr>
          <p:nvPr>
            <p:ph type="title"/>
          </p:nvPr>
        </p:nvSpPr>
        <p:spPr>
          <a:xfrm>
            <a:off x="705556" y="410066"/>
            <a:ext cx="10749037" cy="1298448"/>
          </a:xfrm>
        </p:spPr>
        <p:txBody>
          <a:bodyPr vert="horz" lIns="91440" tIns="45720" rIns="91440" bIns="45720" rtlCol="0" anchor="b">
            <a:normAutofit fontScale="90000"/>
          </a:bodyPr>
          <a:lstStyle/>
          <a:p>
            <a:pPr algn="ctr"/>
            <a:r>
              <a:rPr lang="en-US" sz="4800" kern="1200" dirty="0">
                <a:solidFill>
                  <a:schemeClr val="tx1"/>
                </a:solidFill>
                <a:latin typeface="+mj-lt"/>
                <a:ea typeface="+mj-ea"/>
                <a:cs typeface="+mj-cs"/>
              </a:rPr>
              <a:t>Impact on Parcel Volume by Customer Segment</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35637-F2C8-4EE7-BDC0-94BC9468DF8B}"/>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400050" indent="-342900">
              <a:lnSpc>
                <a:spcPct val="90000"/>
              </a:lnSpc>
              <a:spcAft>
                <a:spcPts val="600"/>
              </a:spcAft>
              <a:buFont typeface="Wingdings" panose="05000000000000000000" pitchFamily="2" charset="2"/>
              <a:buChar char="Ø"/>
            </a:pPr>
            <a:r>
              <a:rPr lang="en-US" sz="2000" dirty="0"/>
              <a:t>Enterprise and Large customers saw noticeable volume decreases.</a:t>
            </a:r>
          </a:p>
          <a:p>
            <a:pPr marL="400050" indent="-342900">
              <a:lnSpc>
                <a:spcPct val="90000"/>
              </a:lnSpc>
              <a:spcAft>
                <a:spcPts val="600"/>
              </a:spcAft>
              <a:buFont typeface="Wingdings" panose="05000000000000000000" pitchFamily="2" charset="2"/>
              <a:buChar char="Ø"/>
            </a:pPr>
            <a:r>
              <a:rPr lang="en-US" sz="2000" dirty="0"/>
              <a:t>Medium and Small categories remained relatively stable.</a:t>
            </a:r>
          </a:p>
          <a:p>
            <a:pPr marL="400050" indent="-342900">
              <a:lnSpc>
                <a:spcPct val="90000"/>
              </a:lnSpc>
              <a:spcAft>
                <a:spcPts val="600"/>
              </a:spcAft>
              <a:buFont typeface="Wingdings" panose="05000000000000000000" pitchFamily="2" charset="2"/>
              <a:buChar char="Ø"/>
            </a:pPr>
            <a:r>
              <a:rPr lang="en-US" sz="2000" dirty="0"/>
              <a:t>Small segment grew slightly, suggesting adaptability during pandemic.</a:t>
            </a:r>
          </a:p>
          <a:p>
            <a:pPr marL="400050" indent="-342900">
              <a:lnSpc>
                <a:spcPct val="90000"/>
              </a:lnSpc>
              <a:spcAft>
                <a:spcPts val="600"/>
              </a:spcAft>
              <a:buFont typeface="Wingdings" panose="05000000000000000000" pitchFamily="2" charset="2"/>
              <a:buChar char="Ø"/>
            </a:pPr>
            <a:r>
              <a:rPr lang="en-US" sz="2000" dirty="0"/>
              <a:t>Inactive customers became active during COVID — indicating new business or delivery models emerged.</a:t>
            </a:r>
          </a:p>
        </p:txBody>
      </p:sp>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EA2FFE4D-6530-2094-8B60-225DFC29776C}"/>
              </a:ext>
            </a:extLst>
          </p:cNvPr>
          <p:cNvGraphicFramePr>
            <a:graphicFrameLocks noGrp="1"/>
          </p:cNvGraphicFramePr>
          <p:nvPr>
            <p:extLst>
              <p:ext uri="{D42A27DB-BD31-4B8C-83A1-F6EECF244321}">
                <p14:modId xmlns:p14="http://schemas.microsoft.com/office/powerpoint/2010/main" val="3288148851"/>
              </p:ext>
            </p:extLst>
          </p:nvPr>
        </p:nvGraphicFramePr>
        <p:xfrm>
          <a:off x="5911532" y="2837223"/>
          <a:ext cx="5150278" cy="3008309"/>
        </p:xfrm>
        <a:graphic>
          <a:graphicData uri="http://schemas.openxmlformats.org/drawingml/2006/table">
            <a:tbl>
              <a:tblPr/>
              <a:tblGrid>
                <a:gridCol w="1517797">
                  <a:extLst>
                    <a:ext uri="{9D8B030D-6E8A-4147-A177-3AD203B41FA5}">
                      <a16:colId xmlns:a16="http://schemas.microsoft.com/office/drawing/2014/main" val="3155814851"/>
                    </a:ext>
                  </a:extLst>
                </a:gridCol>
                <a:gridCol w="1645702">
                  <a:extLst>
                    <a:ext uri="{9D8B030D-6E8A-4147-A177-3AD203B41FA5}">
                      <a16:colId xmlns:a16="http://schemas.microsoft.com/office/drawing/2014/main" val="2282411446"/>
                    </a:ext>
                  </a:extLst>
                </a:gridCol>
                <a:gridCol w="1986779">
                  <a:extLst>
                    <a:ext uri="{9D8B030D-6E8A-4147-A177-3AD203B41FA5}">
                      <a16:colId xmlns:a16="http://schemas.microsoft.com/office/drawing/2014/main" val="1661801497"/>
                    </a:ext>
                  </a:extLst>
                </a:gridCol>
              </a:tblGrid>
              <a:tr h="757194">
                <a:tc>
                  <a:txBody>
                    <a:bodyPr/>
                    <a:lstStyle/>
                    <a:p>
                      <a:pPr algn="l" fontAlgn="ctr">
                        <a:buNone/>
                      </a:pPr>
                      <a:r>
                        <a:rPr lang="en-IN" sz="1800" b="0" i="0" u="none" strike="noStrike">
                          <a:effectLst/>
                          <a:latin typeface="Arial" panose="020B0604020202020204" pitchFamily="34" charset="0"/>
                        </a:rPr>
                        <a:t>Customer Category</a:t>
                      </a:r>
                    </a:p>
                  </a:txBody>
                  <a:tcPr marL="102323" marR="102323" marT="51162" marB="51162" anchor="ctr">
                    <a:lnL>
                      <a:noFill/>
                    </a:lnL>
                    <a:lnR>
                      <a:noFill/>
                    </a:lnR>
                    <a:lnT>
                      <a:noFill/>
                    </a:lnT>
                    <a:lnB>
                      <a:noFill/>
                    </a:lnB>
                    <a:noFill/>
                  </a:tcPr>
                </a:tc>
                <a:tc>
                  <a:txBody>
                    <a:bodyPr/>
                    <a:lstStyle/>
                    <a:p>
                      <a:pPr algn="l" fontAlgn="ctr">
                        <a:buNone/>
                      </a:pPr>
                      <a:r>
                        <a:rPr lang="en-IN" sz="1800" b="0" i="0" u="none" strike="noStrike" dirty="0">
                          <a:effectLst/>
                          <a:latin typeface="Arial" panose="020B0604020202020204" pitchFamily="34" charset="0"/>
                        </a:rPr>
                        <a:t>Pre-COVID Volume</a:t>
                      </a:r>
                    </a:p>
                  </a:txBody>
                  <a:tcPr marL="102323" marR="102323" marT="51162" marB="51162" anchor="ctr">
                    <a:lnL>
                      <a:noFill/>
                    </a:lnL>
                    <a:lnR>
                      <a:noFill/>
                    </a:lnR>
                    <a:lnT>
                      <a:noFill/>
                    </a:lnT>
                    <a:lnB>
                      <a:noFill/>
                    </a:lnB>
                    <a:noFill/>
                  </a:tcPr>
                </a:tc>
                <a:tc>
                  <a:txBody>
                    <a:bodyPr/>
                    <a:lstStyle/>
                    <a:p>
                      <a:pPr algn="l" fontAlgn="ctr">
                        <a:buNone/>
                      </a:pPr>
                      <a:r>
                        <a:rPr lang="en-IN" sz="1800" b="0" i="0" u="none" strike="noStrike" dirty="0">
                          <a:effectLst/>
                          <a:latin typeface="Arial" panose="020B0604020202020204" pitchFamily="34" charset="0"/>
                        </a:rPr>
                        <a:t>During COVID Volume</a:t>
                      </a:r>
                    </a:p>
                  </a:txBody>
                  <a:tcPr marL="102323" marR="102323" marT="51162" marB="51162" anchor="ctr">
                    <a:lnL>
                      <a:noFill/>
                    </a:lnL>
                    <a:lnR>
                      <a:noFill/>
                    </a:lnR>
                    <a:lnT>
                      <a:noFill/>
                    </a:lnT>
                    <a:lnB>
                      <a:noFill/>
                    </a:lnB>
                    <a:noFill/>
                  </a:tcPr>
                </a:tc>
                <a:extLst>
                  <a:ext uri="{0D108BD9-81ED-4DB2-BD59-A6C34878D82A}">
                    <a16:rowId xmlns:a16="http://schemas.microsoft.com/office/drawing/2014/main" val="2338887538"/>
                  </a:ext>
                </a:extLst>
              </a:tr>
              <a:tr h="450223">
                <a:tc>
                  <a:txBody>
                    <a:bodyPr/>
                    <a:lstStyle/>
                    <a:p>
                      <a:pPr algn="l" fontAlgn="ctr">
                        <a:buNone/>
                      </a:pPr>
                      <a:r>
                        <a:rPr lang="en-IN" sz="1600" b="0" i="0" u="none" strike="noStrike">
                          <a:effectLst/>
                          <a:latin typeface="Arial" panose="020B0604020202020204" pitchFamily="34" charset="0"/>
                        </a:rPr>
                        <a:t>Enterprise</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14.16M</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9.45M</a:t>
                      </a:r>
                    </a:p>
                  </a:txBody>
                  <a:tcPr marL="102323" marR="102323" marT="51162" marB="51162" anchor="ctr">
                    <a:lnL>
                      <a:noFill/>
                    </a:lnL>
                    <a:lnR>
                      <a:noFill/>
                    </a:lnR>
                    <a:lnT>
                      <a:noFill/>
                    </a:lnT>
                    <a:lnB>
                      <a:noFill/>
                    </a:lnB>
                    <a:noFill/>
                  </a:tcPr>
                </a:tc>
                <a:extLst>
                  <a:ext uri="{0D108BD9-81ED-4DB2-BD59-A6C34878D82A}">
                    <a16:rowId xmlns:a16="http://schemas.microsoft.com/office/drawing/2014/main" val="2503865772"/>
                  </a:ext>
                </a:extLst>
              </a:tr>
              <a:tr h="450223">
                <a:tc>
                  <a:txBody>
                    <a:bodyPr/>
                    <a:lstStyle/>
                    <a:p>
                      <a:pPr algn="l" fontAlgn="ctr">
                        <a:buNone/>
                      </a:pPr>
                      <a:r>
                        <a:rPr lang="en-IN" sz="1600" b="0" i="0" u="none" strike="noStrike">
                          <a:effectLst/>
                          <a:latin typeface="Arial" panose="020B0604020202020204" pitchFamily="34" charset="0"/>
                        </a:rPr>
                        <a:t>Large</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10.65M</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8.55M</a:t>
                      </a:r>
                    </a:p>
                  </a:txBody>
                  <a:tcPr marL="102323" marR="102323" marT="51162" marB="51162" anchor="ctr">
                    <a:lnL>
                      <a:noFill/>
                    </a:lnL>
                    <a:lnR>
                      <a:noFill/>
                    </a:lnR>
                    <a:lnT>
                      <a:noFill/>
                    </a:lnT>
                    <a:lnB>
                      <a:noFill/>
                    </a:lnB>
                    <a:noFill/>
                  </a:tcPr>
                </a:tc>
                <a:extLst>
                  <a:ext uri="{0D108BD9-81ED-4DB2-BD59-A6C34878D82A}">
                    <a16:rowId xmlns:a16="http://schemas.microsoft.com/office/drawing/2014/main" val="898331386"/>
                  </a:ext>
                </a:extLst>
              </a:tr>
              <a:tr h="450223">
                <a:tc>
                  <a:txBody>
                    <a:bodyPr/>
                    <a:lstStyle/>
                    <a:p>
                      <a:pPr algn="l" fontAlgn="ctr">
                        <a:buNone/>
                      </a:pPr>
                      <a:r>
                        <a:rPr lang="en-IN" sz="1600" b="0" i="0" u="none" strike="noStrike">
                          <a:effectLst/>
                          <a:latin typeface="Arial" panose="020B0604020202020204" pitchFamily="34" charset="0"/>
                        </a:rPr>
                        <a:t>Medium</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dirty="0">
                          <a:effectLst/>
                          <a:latin typeface="Arial" panose="020B0604020202020204" pitchFamily="34" charset="0"/>
                        </a:rPr>
                        <a:t>4.88M</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4.14M</a:t>
                      </a:r>
                    </a:p>
                  </a:txBody>
                  <a:tcPr marL="102323" marR="102323" marT="51162" marB="51162" anchor="ctr">
                    <a:lnL>
                      <a:noFill/>
                    </a:lnL>
                    <a:lnR>
                      <a:noFill/>
                    </a:lnR>
                    <a:lnT>
                      <a:noFill/>
                    </a:lnT>
                    <a:lnB>
                      <a:noFill/>
                    </a:lnB>
                    <a:noFill/>
                  </a:tcPr>
                </a:tc>
                <a:extLst>
                  <a:ext uri="{0D108BD9-81ED-4DB2-BD59-A6C34878D82A}">
                    <a16:rowId xmlns:a16="http://schemas.microsoft.com/office/drawing/2014/main" val="1520700541"/>
                  </a:ext>
                </a:extLst>
              </a:tr>
              <a:tr h="450223">
                <a:tc>
                  <a:txBody>
                    <a:bodyPr/>
                    <a:lstStyle/>
                    <a:p>
                      <a:pPr algn="l" fontAlgn="ctr">
                        <a:buNone/>
                      </a:pPr>
                      <a:r>
                        <a:rPr lang="en-IN" sz="1600" b="0" i="0" u="none" strike="noStrike">
                          <a:effectLst/>
                          <a:latin typeface="Arial" panose="020B0604020202020204" pitchFamily="34" charset="0"/>
                        </a:rPr>
                        <a:t>Small</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dirty="0">
                          <a:effectLst/>
                          <a:latin typeface="Arial" panose="020B0604020202020204" pitchFamily="34" charset="0"/>
                        </a:rPr>
                        <a:t>2.14M</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2.26M</a:t>
                      </a:r>
                    </a:p>
                  </a:txBody>
                  <a:tcPr marL="102323" marR="102323" marT="51162" marB="51162" anchor="ctr">
                    <a:lnL>
                      <a:noFill/>
                    </a:lnL>
                    <a:lnR>
                      <a:noFill/>
                    </a:lnR>
                    <a:lnT>
                      <a:noFill/>
                    </a:lnT>
                    <a:lnB>
                      <a:noFill/>
                    </a:lnB>
                    <a:noFill/>
                  </a:tcPr>
                </a:tc>
                <a:extLst>
                  <a:ext uri="{0D108BD9-81ED-4DB2-BD59-A6C34878D82A}">
                    <a16:rowId xmlns:a16="http://schemas.microsoft.com/office/drawing/2014/main" val="3573978931"/>
                  </a:ext>
                </a:extLst>
              </a:tr>
              <a:tr h="450223">
                <a:tc>
                  <a:txBody>
                    <a:bodyPr/>
                    <a:lstStyle/>
                    <a:p>
                      <a:pPr algn="l" fontAlgn="ctr">
                        <a:buNone/>
                      </a:pPr>
                      <a:r>
                        <a:rPr lang="en-IN" sz="1600" b="0" i="0" u="none" strike="noStrike">
                          <a:effectLst/>
                          <a:latin typeface="Arial" panose="020B0604020202020204" pitchFamily="34" charset="0"/>
                        </a:rPr>
                        <a:t>Inactive</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a:effectLst/>
                          <a:latin typeface="Arial" panose="020B0604020202020204" pitchFamily="34" charset="0"/>
                        </a:rPr>
                        <a:t>0.02M</a:t>
                      </a:r>
                    </a:p>
                  </a:txBody>
                  <a:tcPr marL="102323" marR="102323" marT="51162" marB="51162" anchor="ctr">
                    <a:lnL>
                      <a:noFill/>
                    </a:lnL>
                    <a:lnR>
                      <a:noFill/>
                    </a:lnR>
                    <a:lnT>
                      <a:noFill/>
                    </a:lnT>
                    <a:lnB>
                      <a:noFill/>
                    </a:lnB>
                    <a:noFill/>
                  </a:tcPr>
                </a:tc>
                <a:tc>
                  <a:txBody>
                    <a:bodyPr/>
                    <a:lstStyle/>
                    <a:p>
                      <a:pPr algn="l" fontAlgn="ctr">
                        <a:buNone/>
                      </a:pPr>
                      <a:r>
                        <a:rPr lang="en-IN" sz="1600" b="0" i="0" u="none" strike="noStrike" dirty="0">
                          <a:effectLst/>
                          <a:latin typeface="Arial" panose="020B0604020202020204" pitchFamily="34" charset="0"/>
                        </a:rPr>
                        <a:t>0.06M</a:t>
                      </a:r>
                    </a:p>
                  </a:txBody>
                  <a:tcPr marL="102323" marR="102323" marT="51162" marB="51162" anchor="ctr">
                    <a:lnL>
                      <a:noFill/>
                    </a:lnL>
                    <a:lnR>
                      <a:noFill/>
                    </a:lnR>
                    <a:lnT>
                      <a:noFill/>
                    </a:lnT>
                    <a:lnB>
                      <a:noFill/>
                    </a:lnB>
                    <a:noFill/>
                  </a:tcPr>
                </a:tc>
                <a:extLst>
                  <a:ext uri="{0D108BD9-81ED-4DB2-BD59-A6C34878D82A}">
                    <a16:rowId xmlns:a16="http://schemas.microsoft.com/office/drawing/2014/main" val="3368098721"/>
                  </a:ext>
                </a:extLst>
              </a:tr>
            </a:tbl>
          </a:graphicData>
        </a:graphic>
      </p:graphicFrame>
    </p:spTree>
    <p:extLst>
      <p:ext uri="{BB962C8B-B14F-4D97-AF65-F5344CB8AC3E}">
        <p14:creationId xmlns:p14="http://schemas.microsoft.com/office/powerpoint/2010/main" val="18762968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TotalTime>
  <Words>942</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Times New Roman</vt:lpstr>
      <vt:lpstr>Wingdings</vt:lpstr>
      <vt:lpstr>Office Theme</vt:lpstr>
      <vt:lpstr>COVID Impact on Parcel Industry</vt:lpstr>
      <vt:lpstr>Objective</vt:lpstr>
      <vt:lpstr>COVID-19 Timeline &amp; Customer Volume Impact</vt:lpstr>
      <vt:lpstr>Overall Parcel Volume by Year (2019–2021)</vt:lpstr>
      <vt:lpstr>Analysis of Monthly Sales</vt:lpstr>
      <vt:lpstr>Impacted Customer Volumes Analysis</vt:lpstr>
      <vt:lpstr>Major Events and Their Impacts</vt:lpstr>
      <vt:lpstr>Impact on Peak Season (Q4) from 2018–2020</vt:lpstr>
      <vt:lpstr>Impact on Parcel Volume by Customer Segment</vt:lpstr>
      <vt:lpstr>Customer Growth and Decline Analysis </vt:lpstr>
      <vt:lpstr>Percent of Customers Lost by Category</vt:lpstr>
      <vt:lpstr>Overall Volume &amp; Revenue Impact by Segment</vt:lpstr>
      <vt:lpstr>Recommendations to Improve Business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Nikhilesh, .</dc:creator>
  <cp:lastModifiedBy>Bryan Tomichen</cp:lastModifiedBy>
  <cp:revision>3</cp:revision>
  <dcterms:created xsi:type="dcterms:W3CDTF">2025-04-21T17:45:05Z</dcterms:created>
  <dcterms:modified xsi:type="dcterms:W3CDTF">2025-04-22T05:08:30Z</dcterms:modified>
</cp:coreProperties>
</file>