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>
        <p:scale>
          <a:sx n="117" d="100"/>
          <a:sy n="117" d="100"/>
        </p:scale>
        <p:origin x="183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8/1/2018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8/1/2018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8/1/2018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8/1/2018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8/1/2018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8/1/2018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8/1/2018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8/1/2018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ranshumanism-humanenhancement.wikispaces.com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enniferbarnett.wikispaces.com/Blabberize" TargetMode="Externa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glish.stackexchange.com/questions/365864/earnestly-helpful-but-really-dumb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inxiesworld.com/2014/02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8342" y="901374"/>
            <a:ext cx="8671833" cy="154460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Neural network inception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5344" y="4779372"/>
            <a:ext cx="7112924" cy="494607"/>
          </a:xfrm>
        </p:spPr>
        <p:txBody>
          <a:bodyPr>
            <a:normAutofit fontScale="92500"/>
          </a:bodyPr>
          <a:lstStyle/>
          <a:p>
            <a:r>
              <a:rPr lang="en-US" dirty="0"/>
              <a:t>Alex Wooten, Alexandra Olivier, Bryan Liu, Tobin Dalton</a:t>
            </a:r>
          </a:p>
        </p:txBody>
      </p:sp>
      <p:pic>
        <p:nvPicPr>
          <p:cNvPr id="13" name="Picture 12" descr="A circuit board&#10;&#10;Description generated with high confidence">
            <a:extLst>
              <a:ext uri="{FF2B5EF4-FFF2-40B4-BE49-F238E27FC236}">
                <a16:creationId xmlns:a16="http://schemas.microsoft.com/office/drawing/2014/main" id="{4E02406F-FCE5-4247-9A10-1A54C416A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54456" y="1941737"/>
            <a:ext cx="3835087" cy="25567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E9029CA-AF29-49D6-B2BF-932E01E46E86}"/>
              </a:ext>
            </a:extLst>
          </p:cNvPr>
          <p:cNvSpPr txBox="1"/>
          <p:nvPr/>
        </p:nvSpPr>
        <p:spPr>
          <a:xfrm>
            <a:off x="3094263" y="7072818"/>
            <a:ext cx="38350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transhumanism-humanenhancement.wikispaces.com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213196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CFE4C-7EDD-4D98-AA54-008170EBA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E0C33-82FB-467B-9474-33D24E37C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Using machine learning to predict neurons based on electrophysiological properties in order to create a model</a:t>
            </a:r>
          </a:p>
          <a:p>
            <a:endParaRPr lang="en-US" sz="2500" dirty="0"/>
          </a:p>
          <a:p>
            <a:r>
              <a:rPr lang="en-US" sz="2500" dirty="0"/>
              <a:t>Use created model to take in user input and predict a neuron</a:t>
            </a:r>
          </a:p>
          <a:p>
            <a:endParaRPr lang="en-US" sz="2500" dirty="0"/>
          </a:p>
          <a:p>
            <a:endParaRPr lang="en-US" sz="2500" dirty="0"/>
          </a:p>
          <a:p>
            <a:endParaRPr lang="en-US" sz="2500" dirty="0"/>
          </a:p>
          <a:p>
            <a:endParaRPr lang="en-US" sz="2500" dirty="0"/>
          </a:p>
        </p:txBody>
      </p:sp>
      <p:pic>
        <p:nvPicPr>
          <p:cNvPr id="5" name="Picture 4" descr="A drawing of a face&#10;&#10;Description generated with high confidence">
            <a:extLst>
              <a:ext uri="{FF2B5EF4-FFF2-40B4-BE49-F238E27FC236}">
                <a16:creationId xmlns:a16="http://schemas.microsoft.com/office/drawing/2014/main" id="{6AE0BFE2-4765-40CD-8DB0-1DC365076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91312" y="4424362"/>
            <a:ext cx="19335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268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1F04A-72CB-42E3-89B8-05DBDBA04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4D6AD-BD9A-4A05-A938-899417C1B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981" y="1424668"/>
            <a:ext cx="8726261" cy="525371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Data collection/cleaning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 manipulation to format for machine learning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Determine best model</a:t>
            </a:r>
          </a:p>
          <a:p>
            <a:endParaRPr lang="en-US" dirty="0"/>
          </a:p>
          <a:p>
            <a:r>
              <a:rPr lang="en-US" dirty="0"/>
              <a:t>Set up flask server</a:t>
            </a:r>
          </a:p>
          <a:p>
            <a:endParaRPr lang="en-US" dirty="0"/>
          </a:p>
          <a:p>
            <a:r>
              <a:rPr lang="en-US" dirty="0"/>
              <a:t>Connect model to the website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Front end development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Generate visualization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538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09532-F846-4B48-854D-98F011E51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gathering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FC81E-EC45-421C-A546-E21220F6E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7012"/>
            <a:ext cx="86868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sz="2500" dirty="0"/>
              <a:t>Web scraping &amp; using API for neuroelectro.org </a:t>
            </a:r>
          </a:p>
          <a:p>
            <a:pPr marL="0" indent="0">
              <a:buNone/>
            </a:pPr>
            <a:endParaRPr lang="en-US" sz="2500" dirty="0"/>
          </a:p>
          <a:p>
            <a:r>
              <a:rPr lang="en-US" sz="2500" dirty="0"/>
              <a:t>Data cleaning, revising, &amp; organization</a:t>
            </a:r>
          </a:p>
          <a:p>
            <a:pPr marL="0" indent="0">
              <a:buNone/>
            </a:pPr>
            <a:endParaRPr lang="en-US" sz="2500" dirty="0"/>
          </a:p>
          <a:p>
            <a:r>
              <a:rPr lang="en-US" sz="2500" dirty="0"/>
              <a:t>Electrophysiological properties observed:</a:t>
            </a:r>
          </a:p>
          <a:p>
            <a:pPr lvl="1"/>
            <a:r>
              <a:rPr lang="en-US" sz="1700" dirty="0"/>
              <a:t>Input resistance</a:t>
            </a:r>
          </a:p>
          <a:p>
            <a:pPr lvl="1"/>
            <a:r>
              <a:rPr lang="en-US" sz="1700" dirty="0"/>
              <a:t>Resting membrane potential</a:t>
            </a:r>
          </a:p>
          <a:p>
            <a:pPr lvl="1"/>
            <a:r>
              <a:rPr lang="en-US" sz="1700" dirty="0"/>
              <a:t>Spike threshold</a:t>
            </a:r>
          </a:p>
          <a:p>
            <a:pPr lvl="1"/>
            <a:r>
              <a:rPr lang="en-US" sz="1700" dirty="0"/>
              <a:t>Spike half-width</a:t>
            </a:r>
          </a:p>
          <a:p>
            <a:pPr lvl="1"/>
            <a:r>
              <a:rPr lang="en-US" sz="1700" dirty="0"/>
              <a:t>Spike amplitude</a:t>
            </a:r>
          </a:p>
          <a:p>
            <a:pPr marL="457200" lvl="1" indent="0">
              <a:buNone/>
            </a:pPr>
            <a:endParaRPr lang="en-US" sz="2500" dirty="0"/>
          </a:p>
          <a:p>
            <a:r>
              <a:rPr lang="en-US" sz="2500" dirty="0"/>
              <a:t>Data manipulation and revisions in attempts to improve accuracy/determine best method</a:t>
            </a:r>
          </a:p>
          <a:p>
            <a:pPr marL="0" indent="0">
              <a:buNone/>
            </a:pPr>
            <a:endParaRPr lang="en-US" sz="2500" dirty="0"/>
          </a:p>
          <a:p>
            <a:r>
              <a:rPr lang="en-US" sz="2500" dirty="0"/>
              <a:t>16,676 data points/measurements that have been taken</a:t>
            </a:r>
          </a:p>
          <a:p>
            <a:endParaRPr lang="en-US" sz="2500" dirty="0"/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567517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05E4C-3A7C-44B3-9E92-0AFA98091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2B634-B061-412C-B808-4CE506CDA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24643"/>
            <a:ext cx="8880021" cy="5482318"/>
          </a:xfrm>
        </p:spPr>
        <p:txBody>
          <a:bodyPr>
            <a:normAutofit fontScale="62500" lnSpcReduction="20000"/>
          </a:bodyPr>
          <a:lstStyle/>
          <a:p>
            <a:r>
              <a:rPr lang="en-US" sz="2600" dirty="0"/>
              <a:t>Started testing using random forest models with a first result of 48% accuracy on only hippocampus cells</a:t>
            </a:r>
          </a:p>
          <a:p>
            <a:endParaRPr lang="en-US" sz="2600" dirty="0"/>
          </a:p>
          <a:p>
            <a:r>
              <a:rPr lang="en-US" sz="2600" dirty="0"/>
              <a:t>Sequential neural network model on only hippocampus cells with 65% accuracy on only hippocampus cells</a:t>
            </a:r>
          </a:p>
          <a:p>
            <a:endParaRPr lang="en-US" sz="2600" dirty="0"/>
          </a:p>
          <a:p>
            <a:r>
              <a:rPr lang="en-US" sz="2600" dirty="0"/>
              <a:t>Limited measurement types to top 6 for user-input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Values in datasets were categorized by measurement type, model ran based on this value</a:t>
            </a:r>
          </a:p>
          <a:p>
            <a:pPr lvl="1"/>
            <a:r>
              <a:rPr lang="en-US" sz="2200" dirty="0"/>
              <a:t>Issue taking in user input 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To have as much data as possible within single row (rather than a single measurement each row):</a:t>
            </a:r>
          </a:p>
          <a:p>
            <a:pPr lvl="1"/>
            <a:r>
              <a:rPr lang="en-US" sz="2200" dirty="0"/>
              <a:t>looped through data frame</a:t>
            </a:r>
          </a:p>
          <a:p>
            <a:pPr lvl="1"/>
            <a:r>
              <a:rPr lang="en-US" sz="2200" dirty="0"/>
              <a:t>checked if currently selected cell different than next</a:t>
            </a:r>
          </a:p>
          <a:p>
            <a:pPr lvl="2"/>
            <a:r>
              <a:rPr lang="en-US" sz="1800" dirty="0"/>
              <a:t>if different create new dictionary for that cell type</a:t>
            </a:r>
          </a:p>
          <a:p>
            <a:pPr lvl="2"/>
            <a:r>
              <a:rPr lang="en-US" sz="1800" dirty="0"/>
              <a:t>if same type of cell append value into same dictionary</a:t>
            </a:r>
          </a:p>
          <a:p>
            <a:pPr lvl="2"/>
            <a:endParaRPr lang="en-US" sz="1800" dirty="0"/>
          </a:p>
          <a:p>
            <a:r>
              <a:rPr lang="en-US" sz="2600" dirty="0"/>
              <a:t>To fill null values:</a:t>
            </a:r>
          </a:p>
          <a:p>
            <a:pPr lvl="1"/>
            <a:r>
              <a:rPr lang="en-US" sz="2200" dirty="0"/>
              <a:t>Mean value of every value in that column</a:t>
            </a:r>
          </a:p>
          <a:p>
            <a:pPr lvl="2"/>
            <a:r>
              <a:rPr lang="en-US" sz="1800" dirty="0"/>
              <a:t>Example, mean of every value within input resistance</a:t>
            </a:r>
          </a:p>
          <a:p>
            <a:pPr lvl="2"/>
            <a:r>
              <a:rPr lang="en-US" sz="1800" dirty="0"/>
              <a:t>Results were 48%  accuracy with sequential model, which was not favorable</a:t>
            </a:r>
          </a:p>
          <a:p>
            <a:pPr lvl="1"/>
            <a:r>
              <a:rPr lang="en-US" sz="2200" dirty="0"/>
              <a:t>Grouped by cell type for each measurement column and filed NA values </a:t>
            </a:r>
          </a:p>
          <a:p>
            <a:pPr marL="457200" lvl="1" indent="0">
              <a:buNone/>
            </a:pPr>
            <a:r>
              <a:rPr lang="en-US" sz="2200" dirty="0"/>
              <a:t>      with mean values</a:t>
            </a:r>
          </a:p>
          <a:p>
            <a:pPr lvl="2"/>
            <a:r>
              <a:rPr lang="en-US" sz="1800" dirty="0"/>
              <a:t>Resulting in 85% accuracy across 65 categories</a:t>
            </a:r>
          </a:p>
          <a:p>
            <a:pPr lvl="2"/>
            <a:endParaRPr lang="en-US" sz="2200" dirty="0"/>
          </a:p>
          <a:p>
            <a:pPr marL="914400" lvl="2" indent="0">
              <a:buNone/>
            </a:pPr>
            <a:endParaRPr lang="en-US" sz="18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</p:txBody>
      </p:sp>
      <p:pic>
        <p:nvPicPr>
          <p:cNvPr id="4" name="Picture 3" descr="A picture containing sky&#10;&#10;Description generated with high confidence">
            <a:extLst>
              <a:ext uri="{FF2B5EF4-FFF2-40B4-BE49-F238E27FC236}">
                <a16:creationId xmlns:a16="http://schemas.microsoft.com/office/drawing/2014/main" id="{2A739C77-8405-48F2-A6D9-66B7FC40C9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77922" y="5192485"/>
            <a:ext cx="2666078" cy="166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310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4AE74-6F3C-4A66-A36A-B38D3211C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15179-353F-4A51-8832-5C7712397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271" y="1997529"/>
            <a:ext cx="8779329" cy="4784725"/>
          </a:xfrm>
        </p:spPr>
        <p:txBody>
          <a:bodyPr/>
          <a:lstStyle/>
          <a:p>
            <a:r>
              <a:rPr lang="en-US" sz="3000" dirty="0"/>
              <a:t>Final model decision was gradient boosting classifier </a:t>
            </a:r>
          </a:p>
          <a:p>
            <a:pPr lvl="1"/>
            <a:r>
              <a:rPr lang="en-US" sz="2500" dirty="0"/>
              <a:t>Predicting correctly 86% of the time across 65 cell categories</a:t>
            </a:r>
          </a:p>
          <a:p>
            <a:pPr marL="0" indent="0">
              <a:buNone/>
            </a:pPr>
            <a:endParaRPr lang="en-US" sz="25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515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6E9CC-9E1A-46C8-AE6C-F0B2DBCE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pic>
        <p:nvPicPr>
          <p:cNvPr id="1026" name="Picture 2" descr="https://hdqwalls.com/download/1/despicable-me-angry-minion-b9.jpg">
            <a:extLst>
              <a:ext uri="{FF2B5EF4-FFF2-40B4-BE49-F238E27FC236}">
                <a16:creationId xmlns:a16="http://schemas.microsoft.com/office/drawing/2014/main" id="{DD980F06-0CC5-4D18-99DF-90D536A860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20" t="5714" r="10179"/>
          <a:stretch/>
        </p:blipFill>
        <p:spPr bwMode="auto">
          <a:xfrm>
            <a:off x="0" y="4763861"/>
            <a:ext cx="1693997" cy="2094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Content Placeholder 11" descr="A picture containing yellow, indoor, sitting&#10;&#10;Description generated with high confidence">
            <a:extLst>
              <a:ext uri="{FF2B5EF4-FFF2-40B4-BE49-F238E27FC236}">
                <a16:creationId xmlns:a16="http://schemas.microsoft.com/office/drawing/2014/main" id="{FEB39E94-4B6A-403A-95FD-091AF85C7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4300" b="20086"/>
          <a:stretch/>
        </p:blipFill>
        <p:spPr>
          <a:xfrm>
            <a:off x="7771686" y="1967593"/>
            <a:ext cx="1372314" cy="1461407"/>
          </a:xfr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0E4A7C-F179-4A4D-AB5B-4A328963878C}"/>
              </a:ext>
            </a:extLst>
          </p:cNvPr>
          <p:cNvSpPr txBox="1">
            <a:spLocks/>
          </p:cNvSpPr>
          <p:nvPr/>
        </p:nvSpPr>
        <p:spPr>
          <a:xfrm>
            <a:off x="285069" y="1197428"/>
            <a:ext cx="8726261" cy="525371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Collecting the data—disorganized API and data limit of 1,000 values per call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Neural network requires no missing data but the format was </a:t>
            </a:r>
          </a:p>
          <a:p>
            <a:pPr marL="0" indent="0">
              <a:buNone/>
            </a:pPr>
            <a:r>
              <a:rPr lang="en-US" sz="2000" dirty="0"/>
              <a:t>     missing data when transposed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Data cleaning &amp; utilization for machine learning methods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Dealing with NA values—grouped by cell type and filled in mean</a:t>
            </a:r>
          </a:p>
          <a:p>
            <a:pPr marL="0" indent="0">
              <a:buNone/>
            </a:pPr>
            <a:r>
              <a:rPr lang="en-US" sz="2000" dirty="0"/>
              <a:t>     for that measurement of that cell type</a:t>
            </a:r>
          </a:p>
          <a:p>
            <a:endParaRPr lang="en-US" sz="2500" dirty="0"/>
          </a:p>
          <a:p>
            <a:endParaRPr lang="en-US" sz="25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9561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3939</TotalTime>
  <Words>388</Words>
  <Application>Microsoft Office PowerPoint</Application>
  <PresentationFormat>On-screen Show (4:3)</PresentationFormat>
  <Paragraphs>80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Franklin Gothic Book</vt:lpstr>
      <vt:lpstr>Franklin Gothic Medium</vt:lpstr>
      <vt:lpstr>Wingdings 2</vt:lpstr>
      <vt:lpstr>Trek</vt:lpstr>
      <vt:lpstr>Neural network inception</vt:lpstr>
      <vt:lpstr>INtroduction</vt:lpstr>
      <vt:lpstr>process</vt:lpstr>
      <vt:lpstr>Data gathering</vt:lpstr>
      <vt:lpstr>Testing</vt:lpstr>
      <vt:lpstr>Final Results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Alexandra Olivier</dc:creator>
  <cp:lastModifiedBy>Alexandra Olivier</cp:lastModifiedBy>
  <cp:revision>27</cp:revision>
  <dcterms:created xsi:type="dcterms:W3CDTF">2014-09-16T21:40:56Z</dcterms:created>
  <dcterms:modified xsi:type="dcterms:W3CDTF">2018-08-04T18:22:56Z</dcterms:modified>
</cp:coreProperties>
</file>