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17"/>
  </p:notesMasterIdLst>
  <p:sldIdLst>
    <p:sldId id="256" r:id="rId2"/>
    <p:sldId id="261" r:id="rId3"/>
    <p:sldId id="257" r:id="rId4"/>
    <p:sldId id="262" r:id="rId5"/>
    <p:sldId id="264" r:id="rId6"/>
    <p:sldId id="265" r:id="rId7"/>
    <p:sldId id="259" r:id="rId8"/>
    <p:sldId id="263" r:id="rId9"/>
    <p:sldId id="266" r:id="rId10"/>
    <p:sldId id="267" r:id="rId11"/>
    <p:sldId id="270" r:id="rId12"/>
    <p:sldId id="268" r:id="rId13"/>
    <p:sldId id="269" r:id="rId14"/>
    <p:sldId id="272" r:id="rId15"/>
    <p:sldId id="273" r:id="rId16"/>
  </p:sldIdLst>
  <p:sldSz cx="12192000" cy="6858000"/>
  <p:notesSz cx="6858000" cy="9144000"/>
  <p:defaultTextStyle>
    <a:defPPr>
      <a:defRPr lang="fr-BJ"/>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595"/>
  </p:normalViewPr>
  <p:slideViewPr>
    <p:cSldViewPr snapToGrid="0">
      <p:cViewPr varScale="1">
        <p:scale>
          <a:sx n="111" d="100"/>
          <a:sy n="111" d="100"/>
        </p:scale>
        <p:origin x="7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J"/>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6834BD-C75B-8C44-BDCD-499CA888E2AD}" type="datetimeFigureOut">
              <a:rPr lang="fr-BJ" smtClean="0"/>
              <a:t>09/10/2024</a:t>
            </a:fld>
            <a:endParaRPr lang="fr-BJ"/>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BJ"/>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J"/>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J"/>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FC2310-DA16-264B-BA05-6F89381E5832}" type="slidenum">
              <a:rPr lang="fr-BJ" smtClean="0"/>
              <a:t>‹N°›</a:t>
            </a:fld>
            <a:endParaRPr lang="fr-BJ"/>
          </a:p>
        </p:txBody>
      </p:sp>
    </p:spTree>
    <p:extLst>
      <p:ext uri="{BB962C8B-B14F-4D97-AF65-F5344CB8AC3E}">
        <p14:creationId xmlns:p14="http://schemas.microsoft.com/office/powerpoint/2010/main" val="4215495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J" dirty="0"/>
          </a:p>
        </p:txBody>
      </p:sp>
      <p:sp>
        <p:nvSpPr>
          <p:cNvPr id="4" name="Espace réservé du numéro de diapositive 3"/>
          <p:cNvSpPr>
            <a:spLocks noGrp="1"/>
          </p:cNvSpPr>
          <p:nvPr>
            <p:ph type="sldNum" sz="quarter" idx="5"/>
          </p:nvPr>
        </p:nvSpPr>
        <p:spPr/>
        <p:txBody>
          <a:bodyPr/>
          <a:lstStyle/>
          <a:p>
            <a:fld id="{92FC2310-DA16-264B-BA05-6F89381E5832}" type="slidenum">
              <a:rPr lang="fr-BJ" smtClean="0"/>
              <a:t>11</a:t>
            </a:fld>
            <a:endParaRPr lang="fr-BJ"/>
          </a:p>
        </p:txBody>
      </p:sp>
    </p:spTree>
    <p:extLst>
      <p:ext uri="{BB962C8B-B14F-4D97-AF65-F5344CB8AC3E}">
        <p14:creationId xmlns:p14="http://schemas.microsoft.com/office/powerpoint/2010/main" val="1060285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10/9/24</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2799906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10/9/24</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362573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10/9/24</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‹N°›</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040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10/9/24</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1869898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10/9/24</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‹N°›</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5647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10/9/24</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160887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10/9/24</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3912497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10/9/24</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284249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10/9/24</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1289071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10/9/24</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225595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10/9/24</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3369337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10/9/24</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‹N°›</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428828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50" r:id="rId6"/>
    <p:sldLayoutId id="2147483745" r:id="rId7"/>
    <p:sldLayoutId id="2147483746" r:id="rId8"/>
    <p:sldLayoutId id="2147483747" r:id="rId9"/>
    <p:sldLayoutId id="2147483749" r:id="rId10"/>
    <p:sldLayoutId id="2147483748"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google.be/search?q=d%C3%A9mographie&amp;sca_esv=7190e4524bdedbd5&amp;source=hp&amp;ei=qHQDZ__tOpOKi-gPgLiYsA4&amp;iflsig=AL9hbdgAAAAAZwOCuRljj3RXcCM8zvklimGdOpJTO_ap&amp;ved=0ahUKEwj_4dzWx_uIAxUTxQIHHQAcBuYQ4dUDCBg&amp;uact=5&amp;oq=d%C3%A9mographie&amp;gs_lp=Egdnd3Mtd2l6Igxkw6ltb2dyYXBoaWUyCBAAGIAEGLEDMgUQABiABDIFEAAYgAQyBRAAGIAEMgUQABiABDIFEAAYgAQyBRAAGIAEMgUQABiABDIFEAAYgAQyBRAAGIAESKggUABY1R1wAngAkAEAmAFToAHGBqoBAjEzuAEDyAEA-AEBmAIPoAL5BsICDhAuGIAEGLEDGNEDGMcBwgIREC4YgAQYsQMY0QMYgwEYxwHCAgsQABiABBixAxiDAcICDhAAGIAEGLEDGIMBGIoFwgILEC4YgAQY0QMYxwHCAhEQLhiABBixAxiDARjHARivAcICDhAAGIAEGJIDGLgEGIoFwgILEAAYgAQYkgMYigXCAg4QABiABBixAxiDARjJA8ICDhAuGIAEGLEDGIMBGNQCwgIFEC4YgATCAgsQLhiABBjHARivAcICChAAGIAEGLEDGA3CAgcQABiABBgNmAMAkgcCMTWgB6RW&amp;sclient=gws-wiz&amp;dlnr=1&amp;sei=sHQDZ5CPBIqxi-gP7ZPegQs#dlnr=1&amp;fpstate=ive&amp;vld=cid:565061a3,vid:ZBET1CXlnyE,st: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ined.fr/fr/tout-savoir-population/videos/animation-pyramide-des-ag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iweps.be/indicateur-statistique/pyramides-des-ages/" TargetMode="External"/><Relationship Id="rId5" Type="http://schemas.openxmlformats.org/officeDocument/2006/relationships/hyperlink" Target="https://www.ined.fr/fr/tout-savoir-population/graphiques-cartes/population_graphiques/" TargetMode="Externa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hyperlink" Target="https://www.youtube.com/watch?v=TYviFPSs4C4" TargetMode="External"/><Relationship Id="rId5" Type="http://schemas.openxmlformats.org/officeDocument/2006/relationships/hyperlink" Target="https://www.youtube.com/watch?v=w5JnLEDAMDI" TargetMode="External"/><Relationship Id="rId4" Type="http://schemas.openxmlformats.org/officeDocument/2006/relationships/hyperlink" Target="https://www.koreus.com/video/population-mondiale-200000-ans.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unicef.org/drcongo/media/7201/file/COD-profil-enfants.pdf" TargetMode="External"/><Relationship Id="rId2" Type="http://schemas.openxmlformats.org/officeDocument/2006/relationships/hyperlink" Target="https://www.rfi.fr/fr/emission/20190610-mortalite-infantile-rdc-est-principaux-problemes-developpemen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google.be/search?q=d%C3%A9mographie&amp;sca_esv=7190e4524bdedbd5&amp;source=hp&amp;ei=qHQDZ__tOpOKi-gPgLiYsA4&amp;iflsig=AL9hbdgAAAAAZwOCuRljj3RXcCM8zvklimGdOpJTO_ap&amp;ved=0ahUKEwj_4dzWx_uIAxUTxQIHHQAcBuYQ4dUDCBg&amp;uact=5&amp;oq=d%C3%A9mographie&amp;gs_lp=Egdnd3Mtd2l6Igxkw6ltb2dyYXBoaWUyCBAAGIAEGLEDMgUQABiABDIFEAAYgAQyBRAAGIAEMgUQABiABDIFEAAYgAQyBRAAGIAEMgUQABiABDIFEAAYgAQyBRAAGIAESKggUABY1R1wAngAkAEAmAFToAHGBqoBAjEzuAEDyAEA-AEBmAIPoAL5BsICDhAuGIAEGLEDGNEDGMcBwgIREC4YgAQYsQMY0QMYgwEYxwHCAgsQABiABBixAxiDAcICDhAAGIAEGLEDGIMBGIoFwgILEC4YgAQY0QMYxwHCAhEQLhiABBixAxiDARjHARivAcICDhAAGIAEGJIDGLgEGIoFwgILEAAYgAQYkgMYigXCAg4QABiABBixAxiDARjJA8ICDhAuGIAEGLEDGIMBGNQCwgIFEC4YgATCAgsQLhiABBjHARivAcICChAAGIAEGLEDGA3CAgcQABiABBgNmAMAkgcCMTWgB6RW&amp;sclient=gws-wiz&amp;dlnr=1&amp;sei=sHQDZ5CPBIqxi-gP7ZPegQs#dlnr=1&amp;fpstate=ive&amp;vld=cid:565061a3,vid:ZBET1CXlnyE,st:0"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ined.fr/fr/tout-savoir-population/graphiques-cartes/population_graphiques/" TargetMode="External"/><Relationship Id="rId2" Type="http://schemas.openxmlformats.org/officeDocument/2006/relationships/hyperlink" Target="https://www.ined.fr/fr/tout-savoir-population/chiffres/tous-les-pays-du-mond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lemonde.fr/afrique/article/2024/06/02/en-rdc-depuis-1960-la-population-a-ete-multipliee-par-7-5-mais-le-revenu-par-habitant-a-ete-divise-par-2-5_6236935_3212.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4" name="Picture 3" descr="Abstrait de la connexion réseau sur un arrière-plan blanc">
            <a:hlinkClick r:id="rId2"/>
            <a:extLst>
              <a:ext uri="{FF2B5EF4-FFF2-40B4-BE49-F238E27FC236}">
                <a16:creationId xmlns:a16="http://schemas.microsoft.com/office/drawing/2014/main" id="{30618AE8-28D3-C2F9-A262-159E26F80AD2}"/>
              </a:ext>
            </a:extLst>
          </p:cNvPr>
          <p:cNvPicPr>
            <a:picLocks noChangeAspect="1"/>
          </p:cNvPicPr>
          <p:nvPr/>
        </p:nvPicPr>
        <p:blipFill>
          <a:blip r:embed="rId3"/>
          <a:srcRect t="15730"/>
          <a:stretch/>
        </p:blipFill>
        <p:spPr>
          <a:xfrm>
            <a:off x="1" y="10"/>
            <a:ext cx="12192000" cy="6857990"/>
          </a:xfrm>
          <a:prstGeom prst="rect">
            <a:avLst/>
          </a:prstGeom>
        </p:spPr>
      </p:pic>
      <p:sp>
        <p:nvSpPr>
          <p:cNvPr id="11" name="Rectangle 10">
            <a:extLst>
              <a:ext uri="{FF2B5EF4-FFF2-40B4-BE49-F238E27FC236}">
                <a16:creationId xmlns:a16="http://schemas.microsoft.com/office/drawing/2014/main" id="{36136311-C81B-47C5-AE0A-5641A5A59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6600" y="1066800"/>
            <a:ext cx="4681728" cy="4724400"/>
          </a:xfrm>
          <a:prstGeom prst="rect">
            <a:avLst/>
          </a:prstGeom>
          <a:solidFill>
            <a:schemeClr val="bg1">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re 1">
            <a:extLst>
              <a:ext uri="{FF2B5EF4-FFF2-40B4-BE49-F238E27FC236}">
                <a16:creationId xmlns:a16="http://schemas.microsoft.com/office/drawing/2014/main" id="{D78F566F-B49D-27BE-FE9C-7E3336DF6FF2}"/>
              </a:ext>
            </a:extLst>
          </p:cNvPr>
          <p:cNvSpPr>
            <a:spLocks noGrp="1"/>
          </p:cNvSpPr>
          <p:nvPr>
            <p:ph type="ctrTitle"/>
          </p:nvPr>
        </p:nvSpPr>
        <p:spPr>
          <a:xfrm>
            <a:off x="7769722" y="1562101"/>
            <a:ext cx="3884568" cy="2738530"/>
          </a:xfrm>
        </p:spPr>
        <p:txBody>
          <a:bodyPr anchor="t">
            <a:normAutofit fontScale="90000"/>
          </a:bodyPr>
          <a:lstStyle/>
          <a:p>
            <a:r>
              <a:rPr lang="fr-BJ" sz="4800" dirty="0"/>
              <a:t>Démographie,</a:t>
            </a:r>
            <a:br>
              <a:rPr lang="fr-BJ" sz="4800" dirty="0"/>
            </a:br>
            <a:r>
              <a:rPr lang="fr-BJ" sz="4800" dirty="0"/>
              <a:t>sciences de la population</a:t>
            </a:r>
          </a:p>
        </p:txBody>
      </p:sp>
      <p:sp>
        <p:nvSpPr>
          <p:cNvPr id="3" name="Sous-titre 2">
            <a:extLst>
              <a:ext uri="{FF2B5EF4-FFF2-40B4-BE49-F238E27FC236}">
                <a16:creationId xmlns:a16="http://schemas.microsoft.com/office/drawing/2014/main" id="{B5D93C77-4632-9471-2494-4EF14BCA6BE0}"/>
              </a:ext>
            </a:extLst>
          </p:cNvPr>
          <p:cNvSpPr>
            <a:spLocks noGrp="1"/>
          </p:cNvSpPr>
          <p:nvPr>
            <p:ph type="subTitle" idx="1"/>
          </p:nvPr>
        </p:nvSpPr>
        <p:spPr>
          <a:xfrm>
            <a:off x="7769722" y="4321622"/>
            <a:ext cx="3813048" cy="941832"/>
          </a:xfrm>
        </p:spPr>
        <p:txBody>
          <a:bodyPr>
            <a:normAutofit fontScale="55000" lnSpcReduction="20000"/>
          </a:bodyPr>
          <a:lstStyle/>
          <a:p>
            <a:r>
              <a:rPr lang="fr-FR" sz="2000" dirty="0"/>
              <a:t>https://</a:t>
            </a:r>
            <a:r>
              <a:rPr lang="fr-FR" sz="2000" dirty="0" err="1"/>
              <a:t>www.ined.fr</a:t>
            </a:r>
            <a:r>
              <a:rPr lang="fr-FR" sz="2000" dirty="0"/>
              <a:t>/</a:t>
            </a:r>
            <a:r>
              <a:rPr lang="fr-FR" sz="2000" dirty="0" err="1"/>
              <a:t>fr</a:t>
            </a:r>
            <a:r>
              <a:rPr lang="fr-FR" sz="2000" dirty="0"/>
              <a:t>/tout-savoir-population/</a:t>
            </a:r>
            <a:r>
              <a:rPr lang="fr-FR" sz="2000" dirty="0" err="1"/>
              <a:t>videos</a:t>
            </a:r>
            <a:r>
              <a:rPr lang="fr-FR" sz="2000" dirty="0"/>
              <a:t>/</a:t>
            </a:r>
            <a:r>
              <a:rPr lang="fr-FR" sz="2000" dirty="0" err="1"/>
              <a:t>qu</a:t>
            </a:r>
            <a:r>
              <a:rPr lang="fr-FR" sz="2000" dirty="0"/>
              <a:t>-est-ce-que-</a:t>
            </a:r>
            <a:r>
              <a:rPr lang="fr-FR" sz="2000" dirty="0" err="1"/>
              <a:t>demographie</a:t>
            </a:r>
            <a:r>
              <a:rPr lang="fr-FR" sz="2000" dirty="0"/>
              <a:t>/</a:t>
            </a:r>
            <a:endParaRPr lang="fr-BJ" sz="2000" dirty="0"/>
          </a:p>
        </p:txBody>
      </p:sp>
      <p:cxnSp>
        <p:nvCxnSpPr>
          <p:cNvPr id="13" name="Straight Connector 12">
            <a:extLst>
              <a:ext uri="{FF2B5EF4-FFF2-40B4-BE49-F238E27FC236}">
                <a16:creationId xmlns:a16="http://schemas.microsoft.com/office/drawing/2014/main" id="{7CC73A33-65FF-41A9-A3B0-006753CD10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619035" y="3435440"/>
            <a:ext cx="0" cy="469087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9722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5C8E75-98D6-0062-FAF0-1684A2DC8B98}"/>
              </a:ext>
            </a:extLst>
          </p:cNvPr>
          <p:cNvSpPr>
            <a:spLocks noGrp="1"/>
          </p:cNvSpPr>
          <p:nvPr>
            <p:ph type="title"/>
          </p:nvPr>
        </p:nvSpPr>
        <p:spPr/>
        <p:txBody>
          <a:bodyPr/>
          <a:lstStyle/>
          <a:p>
            <a:r>
              <a:rPr lang="fr-FR" dirty="0"/>
              <a:t>L</a:t>
            </a:r>
            <a:r>
              <a:rPr lang="fr-BJ" dirty="0"/>
              <a:t>es structures </a:t>
            </a:r>
          </a:p>
        </p:txBody>
      </p:sp>
      <p:sp>
        <p:nvSpPr>
          <p:cNvPr id="3" name="Espace réservé du contenu 2">
            <a:extLst>
              <a:ext uri="{FF2B5EF4-FFF2-40B4-BE49-F238E27FC236}">
                <a16:creationId xmlns:a16="http://schemas.microsoft.com/office/drawing/2014/main" id="{015B3D0A-F514-90C7-8CD0-6C98BA9D40BA}"/>
              </a:ext>
            </a:extLst>
          </p:cNvPr>
          <p:cNvSpPr>
            <a:spLocks noGrp="1"/>
          </p:cNvSpPr>
          <p:nvPr>
            <p:ph idx="1"/>
          </p:nvPr>
        </p:nvSpPr>
        <p:spPr/>
        <p:txBody>
          <a:bodyPr/>
          <a:lstStyle/>
          <a:p>
            <a:r>
              <a:rPr lang="fr-FR" dirty="0"/>
              <a:t>L</a:t>
            </a:r>
            <a:r>
              <a:rPr lang="fr-BJ" dirty="0"/>
              <a:t>a pyramide des âges et la toupie (âge, sexe, temps)</a:t>
            </a:r>
          </a:p>
          <a:p>
            <a:pPr lvl="1"/>
            <a:r>
              <a:rPr lang="fr-FR" dirty="0">
                <a:hlinkClick r:id="rId2"/>
              </a:rPr>
              <a:t>https://www.ined.fr/fr/tout-savoir-population/videos/animation-pyramide-des-ages/</a:t>
            </a:r>
            <a:endParaRPr lang="fr-FR" dirty="0"/>
          </a:p>
          <a:p>
            <a:pPr lvl="1"/>
            <a:r>
              <a:rPr lang="fr-FR" dirty="0"/>
              <a:t>Moins de 15 ans en Europe en 2020 : 15% de la population</a:t>
            </a:r>
          </a:p>
          <a:p>
            <a:pPr lvl="1"/>
            <a:r>
              <a:rPr lang="fr-FR" dirty="0"/>
              <a:t>Moins de 15 ans en Afrique en 2020 : 40 % de la population</a:t>
            </a:r>
          </a:p>
          <a:p>
            <a:pPr lvl="1"/>
            <a:endParaRPr lang="fr-FR" dirty="0"/>
          </a:p>
          <a:p>
            <a:pPr lvl="1"/>
            <a:r>
              <a:rPr lang="fr-FR" dirty="0"/>
              <a:t>Europe 2024 : + de 65 ans plus nombreux que les moins de 15 ans</a:t>
            </a:r>
          </a:p>
          <a:p>
            <a:pPr lvl="1"/>
            <a:r>
              <a:rPr lang="fr-FR" dirty="0"/>
              <a:t>Monde </a:t>
            </a:r>
            <a:r>
              <a:rPr lang="fr-FR" u="sng" dirty="0"/>
              <a:t>2064 </a:t>
            </a:r>
            <a:r>
              <a:rPr lang="fr-FR" dirty="0"/>
              <a:t>: + de 65 ans plus nombreux que les moins de 15 ans</a:t>
            </a:r>
            <a:endParaRPr lang="fr-BJ" dirty="0"/>
          </a:p>
        </p:txBody>
      </p:sp>
    </p:spTree>
    <p:extLst>
      <p:ext uri="{BB962C8B-B14F-4D97-AF65-F5344CB8AC3E}">
        <p14:creationId xmlns:p14="http://schemas.microsoft.com/office/powerpoint/2010/main" val="14809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8FCE029E-5073-4498-8104-8427AA98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yramide latin pyramis -idis du grec puramis -idos - LAROUSSE">
            <a:extLst>
              <a:ext uri="{FF2B5EF4-FFF2-40B4-BE49-F238E27FC236}">
                <a16:creationId xmlns:a16="http://schemas.microsoft.com/office/drawing/2014/main" id="{62EF70B1-A4C0-7606-CCA5-43409DAE2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1998" r="-1" b="-1"/>
          <a:stretch/>
        </p:blipFill>
        <p:spPr bwMode="auto">
          <a:xfrm>
            <a:off x="7592566" y="914400"/>
            <a:ext cx="4599432" cy="26854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émographie de la Belgique — Wikipédia">
            <a:extLst>
              <a:ext uri="{FF2B5EF4-FFF2-40B4-BE49-F238E27FC236}">
                <a16:creationId xmlns:a16="http://schemas.microsoft.com/office/drawing/2014/main" id="{2398FBC7-931C-321D-5A96-16AA2C5D11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7730" r="2921" b="-1"/>
          <a:stretch/>
        </p:blipFill>
        <p:spPr bwMode="auto">
          <a:xfrm>
            <a:off x="7592568" y="3599905"/>
            <a:ext cx="4599432" cy="2672872"/>
          </a:xfrm>
          <a:prstGeom prst="rect">
            <a:avLst/>
          </a:prstGeom>
          <a:noFill/>
          <a:extLst>
            <a:ext uri="{909E8E84-426E-40DD-AFC4-6F175D3DCCD1}">
              <a14:hiddenFill xmlns:a14="http://schemas.microsoft.com/office/drawing/2010/main">
                <a:solidFill>
                  <a:srgbClr val="FFFFFF"/>
                </a:solidFill>
              </a14:hiddenFill>
            </a:ext>
          </a:extLst>
        </p:spPr>
      </p:pic>
      <p:cxnSp>
        <p:nvCxnSpPr>
          <p:cNvPr id="1040" name="Straight Connector 1039">
            <a:extLst>
              <a:ext uri="{FF2B5EF4-FFF2-40B4-BE49-F238E27FC236}">
                <a16:creationId xmlns:a16="http://schemas.microsoft.com/office/drawing/2014/main" id="{BEFF515C-2521-4964-9DAC-2BFB8EC86A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592566" y="6272784"/>
            <a:ext cx="45994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F2781EA3-403D-3BC8-6D20-8DDEBEE85B9B}"/>
              </a:ext>
            </a:extLst>
          </p:cNvPr>
          <p:cNvSpPr>
            <a:spLocks noGrp="1"/>
          </p:cNvSpPr>
          <p:nvPr>
            <p:ph type="title"/>
          </p:nvPr>
        </p:nvSpPr>
        <p:spPr>
          <a:xfrm>
            <a:off x="640078" y="914400"/>
            <a:ext cx="6208777" cy="1097280"/>
          </a:xfrm>
        </p:spPr>
        <p:txBody>
          <a:bodyPr anchor="b">
            <a:normAutofit/>
          </a:bodyPr>
          <a:lstStyle/>
          <a:p>
            <a:pPr>
              <a:lnSpc>
                <a:spcPct val="90000"/>
              </a:lnSpc>
            </a:pPr>
            <a:r>
              <a:rPr lang="fr-FR" sz="3400"/>
              <a:t>L</a:t>
            </a:r>
            <a:r>
              <a:rPr lang="fr-BJ" sz="3400"/>
              <a:t>a fameuse pyramide démographique</a:t>
            </a:r>
          </a:p>
        </p:txBody>
      </p:sp>
      <p:sp>
        <p:nvSpPr>
          <p:cNvPr id="3" name="Espace réservé du contenu 2">
            <a:extLst>
              <a:ext uri="{FF2B5EF4-FFF2-40B4-BE49-F238E27FC236}">
                <a16:creationId xmlns:a16="http://schemas.microsoft.com/office/drawing/2014/main" id="{07E4DF1B-FC5C-117B-4B72-66F90056BE70}"/>
              </a:ext>
            </a:extLst>
          </p:cNvPr>
          <p:cNvSpPr>
            <a:spLocks noGrp="1"/>
          </p:cNvSpPr>
          <p:nvPr>
            <p:ph idx="1"/>
          </p:nvPr>
        </p:nvSpPr>
        <p:spPr>
          <a:xfrm>
            <a:off x="640078" y="2176036"/>
            <a:ext cx="6208777" cy="4121881"/>
          </a:xfrm>
        </p:spPr>
        <p:txBody>
          <a:bodyPr>
            <a:normAutofit/>
          </a:bodyPr>
          <a:lstStyle/>
          <a:p>
            <a:r>
              <a:rPr lang="fr-FR" dirty="0">
                <a:hlinkClick r:id="rId5"/>
              </a:rPr>
              <a:t>https://www.ined.fr/fr/tout-savoir-population/graphiques-cartes/population_graphiques/</a:t>
            </a:r>
            <a:endParaRPr lang="fr-FR" dirty="0"/>
          </a:p>
          <a:p>
            <a:r>
              <a:rPr lang="fr-FR" dirty="0">
                <a:hlinkClick r:id="rId6"/>
              </a:rPr>
              <a:t>https://www.iweps.be/indicateur-statistique/pyramides-des-ages/</a:t>
            </a:r>
            <a:endParaRPr lang="fr-FR" dirty="0"/>
          </a:p>
          <a:p>
            <a:endParaRPr lang="fr-FR" dirty="0"/>
          </a:p>
          <a:p>
            <a:pPr marL="0" indent="0">
              <a:buNone/>
            </a:pPr>
            <a:endParaRPr lang="fr-FR" dirty="0"/>
          </a:p>
        </p:txBody>
      </p:sp>
    </p:spTree>
    <p:extLst>
      <p:ext uri="{BB962C8B-B14F-4D97-AF65-F5344CB8AC3E}">
        <p14:creationId xmlns:p14="http://schemas.microsoft.com/office/powerpoint/2010/main" val="937658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9" name="Rectangle 6158">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12C8ED1-D639-1ED3-2129-B1B45DC0128B}"/>
              </a:ext>
            </a:extLst>
          </p:cNvPr>
          <p:cNvSpPr>
            <a:spLocks noGrp="1"/>
          </p:cNvSpPr>
          <p:nvPr>
            <p:ph type="title"/>
          </p:nvPr>
        </p:nvSpPr>
        <p:spPr>
          <a:xfrm>
            <a:off x="640080" y="1371601"/>
            <a:ext cx="4793651" cy="1745000"/>
          </a:xfrm>
        </p:spPr>
        <p:txBody>
          <a:bodyPr anchor="t">
            <a:normAutofit/>
          </a:bodyPr>
          <a:lstStyle/>
          <a:p>
            <a:r>
              <a:rPr lang="fr-BJ" dirty="0"/>
              <a:t>Les outils </a:t>
            </a:r>
          </a:p>
        </p:txBody>
      </p:sp>
      <p:sp>
        <p:nvSpPr>
          <p:cNvPr id="6160" name="Content Placeholder 6151">
            <a:extLst>
              <a:ext uri="{FF2B5EF4-FFF2-40B4-BE49-F238E27FC236}">
                <a16:creationId xmlns:a16="http://schemas.microsoft.com/office/drawing/2014/main" id="{7BDAA46A-D18D-CF33-E006-97EEB44A606E}"/>
              </a:ext>
            </a:extLst>
          </p:cNvPr>
          <p:cNvSpPr>
            <a:spLocks noGrp="1"/>
          </p:cNvSpPr>
          <p:nvPr>
            <p:ph idx="1"/>
          </p:nvPr>
        </p:nvSpPr>
        <p:spPr>
          <a:xfrm>
            <a:off x="5433732" y="1371601"/>
            <a:ext cx="6097278" cy="4926317"/>
          </a:xfrm>
        </p:spPr>
        <p:txBody>
          <a:bodyPr>
            <a:normAutofit/>
          </a:bodyPr>
          <a:lstStyle/>
          <a:p>
            <a:r>
              <a:rPr lang="en-US" sz="1400" dirty="0"/>
              <a:t>Des </a:t>
            </a:r>
            <a:r>
              <a:rPr lang="en-US" sz="1400" dirty="0" err="1"/>
              <a:t>nombres</a:t>
            </a:r>
            <a:r>
              <a:rPr lang="en-US" sz="1400" dirty="0"/>
              <a:t>, des quotients et des </a:t>
            </a:r>
            <a:r>
              <a:rPr lang="en-US" sz="1400" dirty="0" err="1"/>
              <a:t>taux</a:t>
            </a:r>
            <a:endParaRPr lang="en-US" sz="1400" dirty="0"/>
          </a:p>
          <a:p>
            <a:pPr lvl="1"/>
            <a:r>
              <a:rPr lang="en-US" sz="1400" dirty="0"/>
              <a:t>Quotient : ex  </a:t>
            </a:r>
            <a:r>
              <a:rPr lang="en-US" sz="1400" dirty="0" err="1"/>
              <a:t>Mortalité</a:t>
            </a:r>
            <a:r>
              <a:rPr lang="en-US" sz="1400" dirty="0"/>
              <a:t>  : p. 166</a:t>
            </a:r>
          </a:p>
          <a:p>
            <a:pPr lvl="1"/>
            <a:r>
              <a:rPr lang="en-US" sz="1400" dirty="0"/>
              <a:t>Tx de </a:t>
            </a:r>
            <a:r>
              <a:rPr lang="en-US" sz="1400" dirty="0" err="1"/>
              <a:t>Croissance</a:t>
            </a:r>
            <a:r>
              <a:rPr lang="en-US" sz="1400" dirty="0"/>
              <a:t> </a:t>
            </a:r>
            <a:r>
              <a:rPr lang="en-US" sz="1400" dirty="0" err="1"/>
              <a:t>n’est</a:t>
            </a:r>
            <a:r>
              <a:rPr lang="en-US" sz="1400" dirty="0"/>
              <a:t> pas </a:t>
            </a:r>
            <a:r>
              <a:rPr lang="en-US" sz="1400" dirty="0" err="1"/>
              <a:t>tx</a:t>
            </a:r>
            <a:r>
              <a:rPr lang="en-US" sz="1400" dirty="0"/>
              <a:t> de  </a:t>
            </a:r>
            <a:r>
              <a:rPr lang="en-US" sz="1400" dirty="0" err="1"/>
              <a:t>fécondité</a:t>
            </a:r>
            <a:endParaRPr lang="en-US" sz="1400" dirty="0"/>
          </a:p>
          <a:p>
            <a:pPr lvl="1"/>
            <a:r>
              <a:rPr lang="en-US" sz="1400" dirty="0" err="1"/>
              <a:t>Soldes</a:t>
            </a:r>
            <a:r>
              <a:rPr lang="en-US" sz="1400" dirty="0"/>
              <a:t> </a:t>
            </a:r>
            <a:r>
              <a:rPr lang="en-US" sz="1400" dirty="0" err="1"/>
              <a:t>naturels</a:t>
            </a:r>
            <a:r>
              <a:rPr lang="en-US" sz="1400" dirty="0"/>
              <a:t> et </a:t>
            </a:r>
            <a:r>
              <a:rPr lang="en-US" sz="1400" dirty="0" err="1"/>
              <a:t>soldes</a:t>
            </a:r>
            <a:r>
              <a:rPr lang="en-US" sz="1400" dirty="0"/>
              <a:t> </a:t>
            </a:r>
            <a:r>
              <a:rPr lang="en-US" sz="1400" dirty="0" err="1"/>
              <a:t>migratoires</a:t>
            </a:r>
            <a:r>
              <a:rPr lang="en-US" sz="1400" dirty="0"/>
              <a:t>: </a:t>
            </a:r>
            <a:r>
              <a:rPr lang="en-US" sz="1400" dirty="0" err="1"/>
              <a:t>solde</a:t>
            </a:r>
            <a:r>
              <a:rPr lang="en-US" sz="1400" dirty="0"/>
              <a:t> total</a:t>
            </a:r>
          </a:p>
          <a:p>
            <a:r>
              <a:rPr lang="en-US" sz="1400" dirty="0" err="1"/>
              <a:t>Analyse</a:t>
            </a:r>
            <a:r>
              <a:rPr lang="en-US" sz="1400" dirty="0"/>
              <a:t> </a:t>
            </a:r>
            <a:r>
              <a:rPr lang="en-US" sz="1400" dirty="0" err="1"/>
              <a:t>longitudinale</a:t>
            </a:r>
            <a:r>
              <a:rPr lang="en-US" sz="1400" dirty="0"/>
              <a:t> </a:t>
            </a:r>
            <a:r>
              <a:rPr lang="en-US" sz="1400" dirty="0" err="1"/>
              <a:t>ou</a:t>
            </a:r>
            <a:r>
              <a:rPr lang="en-US" sz="1400" dirty="0"/>
              <a:t> </a:t>
            </a:r>
            <a:r>
              <a:rPr lang="en-US" sz="1400" dirty="0" err="1"/>
              <a:t>transversale</a:t>
            </a:r>
            <a:endParaRPr lang="en-US" sz="1400" dirty="0"/>
          </a:p>
          <a:p>
            <a:pPr lvl="1"/>
            <a:r>
              <a:rPr lang="en-US" sz="1400" dirty="0" err="1"/>
              <a:t>Analyse</a:t>
            </a:r>
            <a:r>
              <a:rPr lang="en-US" sz="1400" dirty="0"/>
              <a:t> </a:t>
            </a:r>
            <a:r>
              <a:rPr lang="en-US" sz="1400" dirty="0" err="1"/>
              <a:t>longitudinale</a:t>
            </a:r>
            <a:r>
              <a:rPr lang="en-US" sz="1400" dirty="0"/>
              <a:t> : </a:t>
            </a:r>
            <a:r>
              <a:rPr lang="en-US" sz="1400" dirty="0" err="1"/>
              <a:t>suivre</a:t>
            </a:r>
            <a:r>
              <a:rPr lang="en-US" sz="1400" dirty="0"/>
              <a:t> </a:t>
            </a:r>
            <a:r>
              <a:rPr lang="en-US" sz="1400" dirty="0" err="1"/>
              <a:t>une</a:t>
            </a:r>
            <a:r>
              <a:rPr lang="en-US" sz="1400" dirty="0"/>
              <a:t> </a:t>
            </a:r>
            <a:r>
              <a:rPr lang="en-US" sz="1400" dirty="0" err="1"/>
              <a:t>cohorte</a:t>
            </a:r>
            <a:r>
              <a:rPr lang="en-US" sz="1400" dirty="0"/>
              <a:t> dans son temps </a:t>
            </a:r>
          </a:p>
          <a:p>
            <a:pPr lvl="1"/>
            <a:r>
              <a:rPr lang="en-US" sz="1400" dirty="0"/>
              <a:t>Deux </a:t>
            </a:r>
            <a:r>
              <a:rPr lang="en-US" sz="1400" dirty="0" err="1"/>
              <a:t>formes</a:t>
            </a:r>
            <a:r>
              <a:rPr lang="en-US" sz="1400" dirty="0"/>
              <a:t> </a:t>
            </a:r>
            <a:r>
              <a:rPr lang="en-US" sz="1400" dirty="0" err="1"/>
              <a:t>d’analyse</a:t>
            </a:r>
            <a:r>
              <a:rPr lang="en-US" sz="1400" dirty="0"/>
              <a:t> </a:t>
            </a:r>
            <a:r>
              <a:rPr lang="en-US" sz="1400" dirty="0" err="1"/>
              <a:t>transversale</a:t>
            </a:r>
            <a:endParaRPr lang="en-US" sz="1400" dirty="0"/>
          </a:p>
          <a:p>
            <a:pPr lvl="2"/>
            <a:r>
              <a:rPr lang="en-US" sz="1400" dirty="0"/>
              <a:t>Observer </a:t>
            </a:r>
            <a:r>
              <a:rPr lang="en-US" sz="1400" dirty="0" err="1"/>
              <a:t>toutes</a:t>
            </a:r>
            <a:r>
              <a:rPr lang="en-US" sz="1400" dirty="0"/>
              <a:t> les </a:t>
            </a:r>
            <a:r>
              <a:rPr lang="en-US" sz="1400" dirty="0" err="1"/>
              <a:t>cohortes</a:t>
            </a:r>
            <a:r>
              <a:rPr lang="en-US" sz="1400" dirty="0"/>
              <a:t> </a:t>
            </a:r>
            <a:r>
              <a:rPr lang="en-US" sz="1400" dirty="0" err="1"/>
              <a:t>d’une</a:t>
            </a:r>
            <a:r>
              <a:rPr lang="en-US" sz="1400" dirty="0"/>
              <a:t> population pendant </a:t>
            </a:r>
            <a:r>
              <a:rPr lang="en-US" sz="1400" dirty="0" err="1"/>
              <a:t>une</a:t>
            </a:r>
            <a:r>
              <a:rPr lang="en-US" sz="1400" dirty="0"/>
              <a:t> </a:t>
            </a:r>
            <a:r>
              <a:rPr lang="en-US" sz="1400" dirty="0" err="1"/>
              <a:t>année</a:t>
            </a:r>
            <a:r>
              <a:rPr lang="en-US" sz="1400" dirty="0"/>
              <a:t> pour </a:t>
            </a:r>
            <a:r>
              <a:rPr lang="en-US" sz="1400" dirty="0" err="1"/>
              <a:t>une</a:t>
            </a:r>
            <a:r>
              <a:rPr lang="en-US" sz="1400" dirty="0"/>
              <a:t> </a:t>
            </a:r>
            <a:r>
              <a:rPr lang="en-US" sz="1400" dirty="0" err="1"/>
              <a:t>période</a:t>
            </a:r>
            <a:r>
              <a:rPr lang="en-US" sz="1400" dirty="0"/>
              <a:t> donnée (</a:t>
            </a:r>
            <a:r>
              <a:rPr lang="en-US" sz="1400" dirty="0" err="1"/>
              <a:t>souvent</a:t>
            </a:r>
            <a:r>
              <a:rPr lang="en-US" sz="1400" dirty="0"/>
              <a:t> un an) pour un </a:t>
            </a:r>
            <a:r>
              <a:rPr lang="en-US" sz="1400" dirty="0" err="1"/>
              <a:t>phénomène</a:t>
            </a:r>
            <a:r>
              <a:rPr lang="en-US" sz="1400" dirty="0"/>
              <a:t> </a:t>
            </a:r>
            <a:r>
              <a:rPr lang="en-US" sz="1400" dirty="0" err="1"/>
              <a:t>étudié</a:t>
            </a:r>
            <a:endParaRPr lang="en-US" sz="1400" dirty="0"/>
          </a:p>
          <a:p>
            <a:pPr lvl="2"/>
            <a:r>
              <a:rPr lang="en-US" sz="1400" dirty="0"/>
              <a:t>Observer </a:t>
            </a:r>
            <a:r>
              <a:rPr lang="en-US" sz="1400" dirty="0" err="1"/>
              <a:t>une</a:t>
            </a:r>
            <a:r>
              <a:rPr lang="en-US" sz="1400" dirty="0"/>
              <a:t> population à un moment </a:t>
            </a:r>
            <a:r>
              <a:rPr lang="en-US" sz="1400" dirty="0" err="1"/>
              <a:t>donné</a:t>
            </a:r>
            <a:r>
              <a:rPr lang="en-US" sz="1400" dirty="0"/>
              <a:t> pour discerner des structures.</a:t>
            </a:r>
          </a:p>
          <a:p>
            <a:pPr lvl="2"/>
            <a:endParaRPr lang="en-US" sz="1400" dirty="0"/>
          </a:p>
        </p:txBody>
      </p:sp>
      <p:pic>
        <p:nvPicPr>
          <p:cNvPr id="6146" name="Picture 2" descr="Des outils pour gérer l'évolution démographique dans l'UE !">
            <a:extLst>
              <a:ext uri="{FF2B5EF4-FFF2-40B4-BE49-F238E27FC236}">
                <a16:creationId xmlns:a16="http://schemas.microsoft.com/office/drawing/2014/main" id="{69524470-B646-710D-8149-4FA2CADBF21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74459" y="4116807"/>
            <a:ext cx="2259272" cy="138547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Infographie démographique. Analyse des données de croissance démographique  avec icône de personnes, carte du monde, tableaux et graphiques. Brochure  de vecteur de statistique de l'humanité. Pourcentage de la population  humaine, démographie des">
            <a:extLst>
              <a:ext uri="{FF2B5EF4-FFF2-40B4-BE49-F238E27FC236}">
                <a16:creationId xmlns:a16="http://schemas.microsoft.com/office/drawing/2014/main" id="{43748C3F-6C46-5041-D3B3-53A13D60414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6281" y="3321171"/>
            <a:ext cx="2229687" cy="2976748"/>
          </a:xfrm>
          <a:prstGeom prst="rect">
            <a:avLst/>
          </a:prstGeom>
          <a:noFill/>
          <a:extLst>
            <a:ext uri="{909E8E84-426E-40DD-AFC4-6F175D3DCCD1}">
              <a14:hiddenFill xmlns:a14="http://schemas.microsoft.com/office/drawing/2010/main">
                <a:solidFill>
                  <a:srgbClr val="FFFFFF"/>
                </a:solidFill>
              </a14:hiddenFill>
            </a:ext>
          </a:extLst>
        </p:spPr>
      </p:pic>
      <p:cxnSp>
        <p:nvCxnSpPr>
          <p:cNvPr id="6161" name="Straight Connector 6156">
            <a:extLst>
              <a:ext uri="{FF2B5EF4-FFF2-40B4-BE49-F238E27FC236}">
                <a16:creationId xmlns:a16="http://schemas.microsoft.com/office/drawing/2014/main" id="{40BBF191-9CC8-4313-B1CA-8DF1A53AE4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9464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2" name="Rectangle 718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L'afrique en 100 questions - 1">
            <a:extLst>
              <a:ext uri="{FF2B5EF4-FFF2-40B4-BE49-F238E27FC236}">
                <a16:creationId xmlns:a16="http://schemas.microsoft.com/office/drawing/2014/main" id="{DEB389C8-D0F8-673B-E993-2AE1E9FF24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1059" r="2" b="10682"/>
          <a:stretch/>
        </p:blipFill>
        <p:spPr bwMode="auto">
          <a:xfrm>
            <a:off x="7810504" y="1"/>
            <a:ext cx="4381494" cy="34290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Silver économie : l'Asie peut-elle faire du vieillissement un moteur de  croissance ? - Asialyst">
            <a:extLst>
              <a:ext uri="{FF2B5EF4-FFF2-40B4-BE49-F238E27FC236}">
                <a16:creationId xmlns:a16="http://schemas.microsoft.com/office/drawing/2014/main" id="{1A67869D-75B8-E0C9-F89D-9F79474F47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899" r="21392"/>
          <a:stretch/>
        </p:blipFill>
        <p:spPr bwMode="auto">
          <a:xfrm>
            <a:off x="6762940" y="3511178"/>
            <a:ext cx="4381494" cy="342900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4B4EEE51-35D2-4D1B-4E9A-D3E5288BF428}"/>
              </a:ext>
            </a:extLst>
          </p:cNvPr>
          <p:cNvSpPr>
            <a:spLocks noGrp="1"/>
          </p:cNvSpPr>
          <p:nvPr>
            <p:ph type="title"/>
          </p:nvPr>
        </p:nvSpPr>
        <p:spPr>
          <a:xfrm>
            <a:off x="640079" y="1371600"/>
            <a:ext cx="6382512" cy="1261636"/>
          </a:xfrm>
        </p:spPr>
        <p:txBody>
          <a:bodyPr>
            <a:normAutofit fontScale="90000"/>
          </a:bodyPr>
          <a:lstStyle/>
          <a:p>
            <a:pPr>
              <a:lnSpc>
                <a:spcPct val="90000"/>
              </a:lnSpc>
            </a:pPr>
            <a:r>
              <a:rPr lang="fr-FR" sz="2000" dirty="0"/>
              <a:t>La transition démographique : u</a:t>
            </a:r>
            <a:r>
              <a:rPr lang="fr-BJ" sz="2000" dirty="0"/>
              <a:t>ne aventure quantitative et qualitative inouie! </a:t>
            </a:r>
            <a:r>
              <a:rPr lang="fr-FR" sz="2000" dirty="0"/>
              <a:t>F</a:t>
            </a:r>
            <a:r>
              <a:rPr lang="fr-BJ" sz="2000" dirty="0"/>
              <a:t>aire peu d’enfants qui... </a:t>
            </a:r>
            <a:r>
              <a:rPr lang="fr-FR" sz="2000" dirty="0"/>
              <a:t>v</a:t>
            </a:r>
            <a:r>
              <a:rPr lang="fr-BJ" sz="2000" dirty="0"/>
              <a:t>ivent et longtemps!</a:t>
            </a:r>
            <a:br>
              <a:rPr lang="fr-BJ" sz="2000" dirty="0"/>
            </a:br>
            <a:br>
              <a:rPr lang="fr-BJ" sz="2000" dirty="0"/>
            </a:br>
            <a:r>
              <a:rPr lang="fr-FR" sz="2000" dirty="0"/>
              <a:t>U</a:t>
            </a:r>
            <a:r>
              <a:rPr lang="fr-BJ" sz="2000" dirty="0"/>
              <a:t>ne loi sociologique/démographique universelle!</a:t>
            </a:r>
          </a:p>
        </p:txBody>
      </p:sp>
      <p:sp>
        <p:nvSpPr>
          <p:cNvPr id="3" name="Espace réservé du contenu 2">
            <a:extLst>
              <a:ext uri="{FF2B5EF4-FFF2-40B4-BE49-F238E27FC236}">
                <a16:creationId xmlns:a16="http://schemas.microsoft.com/office/drawing/2014/main" id="{D3AFFDEA-06A2-2EBC-A3C9-347F55CACC49}"/>
              </a:ext>
            </a:extLst>
          </p:cNvPr>
          <p:cNvSpPr>
            <a:spLocks noGrp="1"/>
          </p:cNvSpPr>
          <p:nvPr>
            <p:ph idx="1"/>
          </p:nvPr>
        </p:nvSpPr>
        <p:spPr>
          <a:xfrm>
            <a:off x="640079" y="2633236"/>
            <a:ext cx="6003789" cy="3664681"/>
          </a:xfrm>
        </p:spPr>
        <p:txBody>
          <a:bodyPr>
            <a:normAutofit fontScale="70000" lnSpcReduction="20000"/>
          </a:bodyPr>
          <a:lstStyle/>
          <a:p>
            <a:r>
              <a:rPr lang="fr-FR" dirty="0">
                <a:hlinkClick r:id="rId4"/>
              </a:rPr>
              <a:t>https://www.koreus.com/video/population-mondiale-200000-ans.html</a:t>
            </a:r>
            <a:endParaRPr lang="fr-FR" dirty="0"/>
          </a:p>
          <a:p>
            <a:r>
              <a:rPr lang="fr-FR" dirty="0">
                <a:hlinkClick r:id="rId5"/>
              </a:rPr>
              <a:t>https://www.youtube.com/watch?v=w5JnLEDAMDI</a:t>
            </a:r>
            <a:endParaRPr lang="fr-FR" dirty="0"/>
          </a:p>
          <a:p>
            <a:r>
              <a:rPr lang="fr-FR" dirty="0">
                <a:hlinkClick r:id="rId6"/>
              </a:rPr>
              <a:t>https://www.youtube.com/watch?v=TYviFPSs4C4</a:t>
            </a:r>
            <a:endParaRPr lang="fr-FR" dirty="0"/>
          </a:p>
          <a:p>
            <a:endParaRPr lang="fr-FR" dirty="0"/>
          </a:p>
          <a:p>
            <a:r>
              <a:rPr lang="fr-FR" dirty="0"/>
              <a:t>Europe : 150 à 200 ans en </a:t>
            </a:r>
            <a:r>
              <a:rPr lang="fr-FR" dirty="0" err="1"/>
              <a:t>europe</a:t>
            </a:r>
            <a:endParaRPr lang="fr-FR" dirty="0"/>
          </a:p>
          <a:p>
            <a:r>
              <a:rPr lang="fr-FR" dirty="0"/>
              <a:t>Tunisie 50 ans</a:t>
            </a:r>
          </a:p>
          <a:p>
            <a:r>
              <a:rPr lang="fr-FR" dirty="0"/>
              <a:t>RDC  :  la transition a commencé mais la natalité reste forte (6 grossesses en moyenne par femme).</a:t>
            </a:r>
            <a:br>
              <a:rPr lang="fr-FR" dirty="0"/>
            </a:br>
            <a:r>
              <a:rPr lang="fr-FR" dirty="0"/>
              <a:t>Actuellement la population double en 30 ans malgré la mortalité infantile énorme (un enfant sur 20 n’atteint pas 1 an. Sept pourcents décèdent avant 5 ans).</a:t>
            </a:r>
          </a:p>
          <a:p>
            <a:endParaRPr lang="fr-BJ" dirty="0"/>
          </a:p>
        </p:txBody>
      </p:sp>
      <p:cxnSp>
        <p:nvCxnSpPr>
          <p:cNvPr id="7184" name="Straight Connector 7183">
            <a:extLst>
              <a:ext uri="{FF2B5EF4-FFF2-40B4-BE49-F238E27FC236}">
                <a16:creationId xmlns:a16="http://schemas.microsoft.com/office/drawing/2014/main" id="{A1DB5636-7209-441D-A20B-2A24C54D5C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4567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8F861E-D310-4454-DCCD-0140C4FC6D8C}"/>
              </a:ext>
            </a:extLst>
          </p:cNvPr>
          <p:cNvSpPr>
            <a:spLocks noGrp="1"/>
          </p:cNvSpPr>
          <p:nvPr>
            <p:ph type="title"/>
          </p:nvPr>
        </p:nvSpPr>
        <p:spPr/>
        <p:txBody>
          <a:bodyPr/>
          <a:lstStyle/>
          <a:p>
            <a:r>
              <a:rPr lang="fr-FR" dirty="0"/>
              <a:t>L</a:t>
            </a:r>
            <a:r>
              <a:rPr lang="fr-BJ" dirty="0"/>
              <a:t>’envers du décor....</a:t>
            </a:r>
          </a:p>
        </p:txBody>
      </p:sp>
      <p:sp>
        <p:nvSpPr>
          <p:cNvPr id="3" name="Espace réservé du contenu 2">
            <a:extLst>
              <a:ext uri="{FF2B5EF4-FFF2-40B4-BE49-F238E27FC236}">
                <a16:creationId xmlns:a16="http://schemas.microsoft.com/office/drawing/2014/main" id="{A63A132E-4E1E-F365-1C0E-A29E53B80F23}"/>
              </a:ext>
            </a:extLst>
          </p:cNvPr>
          <p:cNvSpPr>
            <a:spLocks noGrp="1"/>
          </p:cNvSpPr>
          <p:nvPr>
            <p:ph idx="1"/>
          </p:nvPr>
        </p:nvSpPr>
        <p:spPr/>
        <p:txBody>
          <a:bodyPr/>
          <a:lstStyle/>
          <a:p>
            <a:r>
              <a:rPr lang="fr-FR" dirty="0">
                <a:hlinkClick r:id="rId2"/>
              </a:rPr>
              <a:t>https://www.rfi.fr/fr/emission/20190610-mortalite-infantile-rdc-est-principaux-problemes-developpement</a:t>
            </a:r>
            <a:endParaRPr lang="fr-FR" dirty="0"/>
          </a:p>
          <a:p>
            <a:r>
              <a:rPr lang="fr-FR" dirty="0">
                <a:hlinkClick r:id="rId3"/>
              </a:rPr>
              <a:t>https://www.unicef.org/drcongo/media/7201/file/COD-profil-enfants.pdf</a:t>
            </a:r>
            <a:endParaRPr lang="fr-BJ" dirty="0"/>
          </a:p>
        </p:txBody>
      </p:sp>
    </p:spTree>
    <p:extLst>
      <p:ext uri="{BB962C8B-B14F-4D97-AF65-F5344CB8AC3E}">
        <p14:creationId xmlns:p14="http://schemas.microsoft.com/office/powerpoint/2010/main" val="73682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F2DFA5-3DD5-AFFE-7D32-03080F95B55F}"/>
              </a:ext>
            </a:extLst>
          </p:cNvPr>
          <p:cNvSpPr>
            <a:spLocks noGrp="1"/>
          </p:cNvSpPr>
          <p:nvPr>
            <p:ph type="title"/>
          </p:nvPr>
        </p:nvSpPr>
        <p:spPr/>
        <p:txBody>
          <a:bodyPr/>
          <a:lstStyle/>
          <a:p>
            <a:r>
              <a:rPr lang="fr-FR" dirty="0"/>
              <a:t>L</a:t>
            </a:r>
            <a:r>
              <a:rPr lang="fr-BJ" dirty="0"/>
              <a:t>e monde demain...</a:t>
            </a:r>
          </a:p>
        </p:txBody>
      </p:sp>
      <p:sp>
        <p:nvSpPr>
          <p:cNvPr id="3" name="Espace réservé du contenu 2">
            <a:extLst>
              <a:ext uri="{FF2B5EF4-FFF2-40B4-BE49-F238E27FC236}">
                <a16:creationId xmlns:a16="http://schemas.microsoft.com/office/drawing/2014/main" id="{CFE422BB-CDC4-28AF-4EBC-A79FEC37F10F}"/>
              </a:ext>
            </a:extLst>
          </p:cNvPr>
          <p:cNvSpPr>
            <a:spLocks noGrp="1"/>
          </p:cNvSpPr>
          <p:nvPr>
            <p:ph idx="1"/>
          </p:nvPr>
        </p:nvSpPr>
        <p:spPr/>
        <p:txBody>
          <a:bodyPr/>
          <a:lstStyle/>
          <a:p>
            <a:r>
              <a:rPr lang="fr-BJ" dirty="0"/>
              <a:t>Europe en 2100 : 6% de la population mondiale dont beaucoup de vieux/vieilles qui vivront longtemps?</a:t>
            </a:r>
          </a:p>
          <a:p>
            <a:r>
              <a:rPr lang="fr-BJ" dirty="0"/>
              <a:t>Afrique  en 2100 (toute): 40% de la population mondiale. Elle  aura connu la croissance la plus phénomènale de l’histoire et commencera à viellir!</a:t>
            </a:r>
          </a:p>
          <a:p>
            <a:pPr lvl="1"/>
            <a:r>
              <a:rPr lang="fr-FR" dirty="0"/>
              <a:t>D</a:t>
            </a:r>
            <a:r>
              <a:rPr lang="fr-BJ" dirty="0"/>
              <a:t>éfis colossaux : environnement, social, migrations,...!!!</a:t>
            </a:r>
          </a:p>
          <a:p>
            <a:r>
              <a:rPr lang="fr-BJ" dirty="0"/>
              <a:t>Asie  40% dont beaucoup </a:t>
            </a:r>
            <a:r>
              <a:rPr lang="fr-BJ"/>
              <a:t>de vieux et vieilles </a:t>
            </a:r>
            <a:r>
              <a:rPr lang="fr-BJ" dirty="0"/>
              <a:t>(</a:t>
            </a:r>
            <a:r>
              <a:rPr lang="fr-BJ"/>
              <a:t>en Chine, Taiwan, Corées</a:t>
            </a:r>
            <a:r>
              <a:rPr lang="fr-BJ" dirty="0"/>
              <a:t>, Philipines) qui seront devenus riches??</a:t>
            </a:r>
          </a:p>
        </p:txBody>
      </p:sp>
    </p:spTree>
    <p:extLst>
      <p:ext uri="{BB962C8B-B14F-4D97-AF65-F5344CB8AC3E}">
        <p14:creationId xmlns:p14="http://schemas.microsoft.com/office/powerpoint/2010/main" val="2062907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36B8D9-44DD-840D-4647-4C89E8D507E5}"/>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336FD38-1422-84F7-8FDB-5F5111D351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it de la connexion réseau sur un arrière-plan blanc">
            <a:hlinkClick r:id="rId2"/>
            <a:extLst>
              <a:ext uri="{FF2B5EF4-FFF2-40B4-BE49-F238E27FC236}">
                <a16:creationId xmlns:a16="http://schemas.microsoft.com/office/drawing/2014/main" id="{0FCBA407-C3AA-4E62-249D-E16176A9A5DA}"/>
              </a:ext>
            </a:extLst>
          </p:cNvPr>
          <p:cNvPicPr>
            <a:picLocks noChangeAspect="1"/>
          </p:cNvPicPr>
          <p:nvPr/>
        </p:nvPicPr>
        <p:blipFill>
          <a:blip r:embed="rId3">
            <a:alphaModFix/>
          </a:blip>
          <a:srcRect t="15730"/>
          <a:stretch/>
        </p:blipFill>
        <p:spPr>
          <a:xfrm>
            <a:off x="-331384" y="10"/>
            <a:ext cx="12523383" cy="6857990"/>
          </a:xfrm>
          <a:prstGeom prst="rect">
            <a:avLst/>
          </a:prstGeom>
        </p:spPr>
      </p:pic>
      <p:sp>
        <p:nvSpPr>
          <p:cNvPr id="20" name="Rectangle 19">
            <a:extLst>
              <a:ext uri="{FF2B5EF4-FFF2-40B4-BE49-F238E27FC236}">
                <a16:creationId xmlns:a16="http://schemas.microsoft.com/office/drawing/2014/main" id="{A87F3072-F79C-E4A3-534F-C445DE99A1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F538DAD-F114-AD1E-C0F7-492C9852C844}"/>
              </a:ext>
            </a:extLst>
          </p:cNvPr>
          <p:cNvSpPr>
            <a:spLocks noGrp="1"/>
          </p:cNvSpPr>
          <p:nvPr>
            <p:ph type="ctrTitle"/>
          </p:nvPr>
        </p:nvSpPr>
        <p:spPr>
          <a:xfrm>
            <a:off x="7233313" y="2810107"/>
            <a:ext cx="4295880" cy="2981093"/>
          </a:xfrm>
        </p:spPr>
        <p:txBody>
          <a:bodyPr anchor="b">
            <a:normAutofit/>
          </a:bodyPr>
          <a:lstStyle/>
          <a:p>
            <a:pPr algn="r"/>
            <a:r>
              <a:rPr lang="fr-FR" dirty="0">
                <a:solidFill>
                  <a:srgbClr val="FFFFFF"/>
                </a:solidFill>
              </a:rPr>
              <a:t>U</a:t>
            </a:r>
            <a:r>
              <a:rPr lang="fr-BJ" dirty="0">
                <a:solidFill>
                  <a:srgbClr val="FFFFFF"/>
                </a:solidFill>
              </a:rPr>
              <a:t>ne définition :  livre p. 155</a:t>
            </a:r>
          </a:p>
        </p:txBody>
      </p:sp>
      <p:sp>
        <p:nvSpPr>
          <p:cNvPr id="3" name="Sous-titre 2">
            <a:extLst>
              <a:ext uri="{FF2B5EF4-FFF2-40B4-BE49-F238E27FC236}">
                <a16:creationId xmlns:a16="http://schemas.microsoft.com/office/drawing/2014/main" id="{019CA277-5394-0966-A684-305AADBBC50F}"/>
              </a:ext>
            </a:extLst>
          </p:cNvPr>
          <p:cNvSpPr>
            <a:spLocks noGrp="1"/>
          </p:cNvSpPr>
          <p:nvPr>
            <p:ph type="subTitle" idx="1"/>
          </p:nvPr>
        </p:nvSpPr>
        <p:spPr>
          <a:xfrm>
            <a:off x="6767622" y="1420093"/>
            <a:ext cx="4761571" cy="1253490"/>
          </a:xfrm>
        </p:spPr>
        <p:txBody>
          <a:bodyPr anchor="t">
            <a:normAutofit/>
          </a:bodyPr>
          <a:lstStyle/>
          <a:p>
            <a:pPr algn="r"/>
            <a:r>
              <a:rPr lang="fr-FR" sz="1700" dirty="0">
                <a:solidFill>
                  <a:srgbClr val="FFFFFF"/>
                </a:solidFill>
              </a:rPr>
              <a:t>/</a:t>
            </a:r>
            <a:endParaRPr lang="fr-BJ" sz="1700" dirty="0">
              <a:solidFill>
                <a:srgbClr val="FFFFFF"/>
              </a:solidFill>
            </a:endParaRPr>
          </a:p>
        </p:txBody>
      </p:sp>
      <p:cxnSp>
        <p:nvCxnSpPr>
          <p:cNvPr id="22" name="Straight Connector 21">
            <a:extLst>
              <a:ext uri="{FF2B5EF4-FFF2-40B4-BE49-F238E27FC236}">
                <a16:creationId xmlns:a16="http://schemas.microsoft.com/office/drawing/2014/main" id="{C1E8B4AF-3375-2D61-6B25-8D1E52B802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3650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781133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996096-6090-7013-0191-B45238D6014D}"/>
              </a:ext>
            </a:extLst>
          </p:cNvPr>
          <p:cNvSpPr>
            <a:spLocks noGrp="1"/>
          </p:cNvSpPr>
          <p:nvPr>
            <p:ph type="title"/>
          </p:nvPr>
        </p:nvSpPr>
        <p:spPr/>
        <p:txBody>
          <a:bodyPr>
            <a:normAutofit fontScale="90000"/>
          </a:bodyPr>
          <a:lstStyle/>
          <a:p>
            <a:r>
              <a:rPr lang="fr-FR" dirty="0"/>
              <a:t>D</a:t>
            </a:r>
            <a:r>
              <a:rPr lang="fr-BJ" dirty="0"/>
              <a:t>es chiffres, des bébés, des hommes des femmes, des vieux, des morts, des migrants et ++</a:t>
            </a:r>
          </a:p>
        </p:txBody>
      </p:sp>
      <p:sp>
        <p:nvSpPr>
          <p:cNvPr id="3" name="Espace réservé du contenu 2">
            <a:extLst>
              <a:ext uri="{FF2B5EF4-FFF2-40B4-BE49-F238E27FC236}">
                <a16:creationId xmlns:a16="http://schemas.microsoft.com/office/drawing/2014/main" id="{06448AF5-5357-90B2-ADAA-5CB1A3BFAB19}"/>
              </a:ext>
            </a:extLst>
          </p:cNvPr>
          <p:cNvSpPr>
            <a:spLocks noGrp="1"/>
          </p:cNvSpPr>
          <p:nvPr>
            <p:ph idx="1"/>
          </p:nvPr>
        </p:nvSpPr>
        <p:spPr/>
        <p:txBody>
          <a:bodyPr>
            <a:normAutofit/>
          </a:bodyPr>
          <a:lstStyle/>
          <a:p>
            <a:r>
              <a:rPr lang="fr-FR" dirty="0">
                <a:hlinkClick r:id="rId2"/>
              </a:rPr>
              <a:t>https://www.ined.fr/fr/tout-savoir-population/chiffres/tous-les-pays-du-monde/</a:t>
            </a:r>
            <a:endParaRPr lang="fr-FR" dirty="0"/>
          </a:p>
          <a:p>
            <a:endParaRPr lang="fr-FR" dirty="0"/>
          </a:p>
          <a:p>
            <a:r>
              <a:rPr lang="fr-FR" dirty="0">
                <a:hlinkClick r:id="rId3"/>
              </a:rPr>
              <a:t>https://www.ined.fr/fr/tout-savoir-population/graphiques-cartes/population_graphiques/</a:t>
            </a:r>
            <a:endParaRPr lang="fr-FR" dirty="0"/>
          </a:p>
          <a:p>
            <a:endParaRPr lang="fr-BJ" dirty="0"/>
          </a:p>
        </p:txBody>
      </p:sp>
    </p:spTree>
    <p:extLst>
      <p:ext uri="{BB962C8B-B14F-4D97-AF65-F5344CB8AC3E}">
        <p14:creationId xmlns:p14="http://schemas.microsoft.com/office/powerpoint/2010/main" val="1677842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E43905-B8BD-CE61-82C4-6C0D6715384B}"/>
              </a:ext>
            </a:extLst>
          </p:cNvPr>
          <p:cNvSpPr>
            <a:spLocks noGrp="1"/>
          </p:cNvSpPr>
          <p:nvPr>
            <p:ph type="title"/>
          </p:nvPr>
        </p:nvSpPr>
        <p:spPr/>
        <p:txBody>
          <a:bodyPr>
            <a:normAutofit fontScale="90000"/>
          </a:bodyPr>
          <a:lstStyle/>
          <a:p>
            <a:r>
              <a:rPr lang="fr-FR" dirty="0"/>
              <a:t>A</a:t>
            </a:r>
            <a:r>
              <a:rPr lang="fr-BJ" dirty="0"/>
              <a:t>vant la science démographique : au-delà de soi...</a:t>
            </a:r>
          </a:p>
        </p:txBody>
      </p:sp>
      <p:sp>
        <p:nvSpPr>
          <p:cNvPr id="3" name="Espace réservé du contenu 2">
            <a:extLst>
              <a:ext uri="{FF2B5EF4-FFF2-40B4-BE49-F238E27FC236}">
                <a16:creationId xmlns:a16="http://schemas.microsoft.com/office/drawing/2014/main" id="{2FA20BF1-A085-240E-F652-D7FCFC2FC540}"/>
              </a:ext>
            </a:extLst>
          </p:cNvPr>
          <p:cNvSpPr>
            <a:spLocks noGrp="1"/>
          </p:cNvSpPr>
          <p:nvPr>
            <p:ph idx="1"/>
          </p:nvPr>
        </p:nvSpPr>
        <p:spPr/>
        <p:txBody>
          <a:bodyPr>
            <a:normAutofit lnSpcReduction="10000"/>
          </a:bodyPr>
          <a:lstStyle/>
          <a:p>
            <a:r>
              <a:rPr lang="fr-FR" dirty="0"/>
              <a:t>L</a:t>
            </a:r>
            <a:r>
              <a:rPr lang="fr-BJ" dirty="0"/>
              <a:t>e sentiment de constituer une population</a:t>
            </a:r>
          </a:p>
          <a:p>
            <a:r>
              <a:rPr lang="fr-BJ" dirty="0"/>
              <a:t>Se reproduire, se projeter dans l’avenir</a:t>
            </a:r>
          </a:p>
          <a:p>
            <a:r>
              <a:rPr lang="fr-BJ" dirty="0"/>
              <a:t>Dénombrer, mobiliser les hommes et collecter l’impôt : La guerre, l’impôt, l’Etat</a:t>
            </a:r>
          </a:p>
          <a:p>
            <a:r>
              <a:rPr lang="fr-BJ" dirty="0"/>
              <a:t>Bouger, fuir, conquérir, coloniser, émigrer, immigrer </a:t>
            </a:r>
          </a:p>
          <a:p>
            <a:r>
              <a:rPr lang="fr-BJ" dirty="0"/>
              <a:t>Gérer les populations : le propre de l’Etat moderne</a:t>
            </a:r>
          </a:p>
          <a:p>
            <a:pPr lvl="1"/>
            <a:r>
              <a:rPr lang="fr-FR" dirty="0"/>
              <a:t>D</a:t>
            </a:r>
            <a:r>
              <a:rPr lang="fr-BJ" dirty="0"/>
              <a:t>es politiques de population </a:t>
            </a:r>
          </a:p>
          <a:p>
            <a:pPr lvl="1"/>
            <a:r>
              <a:rPr lang="fr-FR" dirty="0"/>
              <a:t>D</a:t>
            </a:r>
            <a:r>
              <a:rPr lang="fr-BJ" dirty="0"/>
              <a:t>es politiques de santé</a:t>
            </a:r>
          </a:p>
          <a:p>
            <a:pPr lvl="1"/>
            <a:r>
              <a:rPr lang="fr-BJ" dirty="0"/>
              <a:t>Des politiques de peuplement et aménagement du territoire</a:t>
            </a:r>
          </a:p>
        </p:txBody>
      </p:sp>
    </p:spTree>
    <p:extLst>
      <p:ext uri="{BB962C8B-B14F-4D97-AF65-F5344CB8AC3E}">
        <p14:creationId xmlns:p14="http://schemas.microsoft.com/office/powerpoint/2010/main" val="3621189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9" name="Rectangle 3098">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734B80B1-DAE7-C59A-A6C7-5C16390279E5}"/>
              </a:ext>
            </a:extLst>
          </p:cNvPr>
          <p:cNvSpPr>
            <a:spLocks noGrp="1"/>
          </p:cNvSpPr>
          <p:nvPr>
            <p:ph type="title"/>
          </p:nvPr>
        </p:nvSpPr>
        <p:spPr>
          <a:xfrm>
            <a:off x="640080" y="2799284"/>
            <a:ext cx="3952874" cy="3125686"/>
          </a:xfrm>
        </p:spPr>
        <p:txBody>
          <a:bodyPr anchor="t">
            <a:normAutofit/>
          </a:bodyPr>
          <a:lstStyle/>
          <a:p>
            <a:pPr>
              <a:lnSpc>
                <a:spcPct val="90000"/>
              </a:lnSpc>
            </a:pPr>
            <a:r>
              <a:rPr lang="fr-FR" dirty="0"/>
              <a:t>Le souci du nombre : a</a:t>
            </a:r>
            <a:r>
              <a:rPr lang="fr-BJ" dirty="0"/>
              <a:t>vant le XVIII : des thèses ...mais peu de chiffres!!</a:t>
            </a:r>
          </a:p>
        </p:txBody>
      </p:sp>
      <p:sp>
        <p:nvSpPr>
          <p:cNvPr id="3" name="Espace réservé du contenu 2">
            <a:extLst>
              <a:ext uri="{FF2B5EF4-FFF2-40B4-BE49-F238E27FC236}">
                <a16:creationId xmlns:a16="http://schemas.microsoft.com/office/drawing/2014/main" id="{67EF0D5B-95C7-72CF-7F53-BA5869DDE95C}"/>
              </a:ext>
            </a:extLst>
          </p:cNvPr>
          <p:cNvSpPr>
            <a:spLocks noGrp="1"/>
          </p:cNvSpPr>
          <p:nvPr>
            <p:ph idx="1"/>
          </p:nvPr>
        </p:nvSpPr>
        <p:spPr>
          <a:xfrm>
            <a:off x="5695950" y="2809882"/>
            <a:ext cx="5835059" cy="3488032"/>
          </a:xfrm>
        </p:spPr>
        <p:txBody>
          <a:bodyPr anchor="t">
            <a:normAutofit/>
          </a:bodyPr>
          <a:lstStyle/>
          <a:p>
            <a:r>
              <a:rPr lang="fr-FR" dirty="0"/>
              <a:t>Les trois démographies selon </a:t>
            </a:r>
            <a:r>
              <a:rPr lang="fr-FR" dirty="0" err="1"/>
              <a:t>Lebras</a:t>
            </a:r>
            <a:endParaRPr lang="fr-FR" dirty="0"/>
          </a:p>
          <a:p>
            <a:pPr lvl="1"/>
            <a:r>
              <a:rPr lang="fr-FR" dirty="0"/>
              <a:t>https://</a:t>
            </a:r>
            <a:r>
              <a:rPr lang="fr-FR" dirty="0" err="1"/>
              <a:t>journals.openedition.org</a:t>
            </a:r>
            <a:r>
              <a:rPr lang="fr-FR" dirty="0"/>
              <a:t>/socio/487</a:t>
            </a:r>
          </a:p>
          <a:p>
            <a:r>
              <a:rPr lang="fr-FR" dirty="0"/>
              <a:t>P</a:t>
            </a:r>
            <a:r>
              <a:rPr lang="fr-BJ" dirty="0"/>
              <a:t>opulationnistes contre anti-populationnistes</a:t>
            </a:r>
          </a:p>
          <a:p>
            <a:pPr lvl="1"/>
            <a:r>
              <a:rPr lang="fr-FR" dirty="0"/>
              <a:t>L</a:t>
            </a:r>
            <a:r>
              <a:rPr lang="fr-BJ" dirty="0"/>
              <a:t>’héritage de Confucius, des empereurs romains et des mercantilistes (XVI-XVII) le nombre= la force</a:t>
            </a:r>
          </a:p>
          <a:p>
            <a:pPr lvl="1"/>
            <a:r>
              <a:rPr lang="fr-BJ" dirty="0"/>
              <a:t>Platon, Aristote, ...Malthus (limiter les naissances)</a:t>
            </a:r>
          </a:p>
          <a:p>
            <a:pPr lvl="1"/>
            <a:r>
              <a:rPr lang="fr-BJ" dirty="0"/>
              <a:t>Malthus 1798 : mariage tardif, chasteté, abstinence!!</a:t>
            </a:r>
          </a:p>
        </p:txBody>
      </p:sp>
      <p:pic>
        <p:nvPicPr>
          <p:cNvPr id="3076" name="Picture 4" descr="Id?es R?volutionnaires: Les Malthusiens, Programme R?volutionnaire, La  R?action (?d.1849): Buy Id?es R?volutionnaires: Les Malthusiens, Programme  R?volutionnaire, La R?action (?d.1849) by Proudhon Pierre-Joseph at Low  Price in India | Flipkart.com">
            <a:extLst>
              <a:ext uri="{FF2B5EF4-FFF2-40B4-BE49-F238E27FC236}">
                <a16:creationId xmlns:a16="http://schemas.microsoft.com/office/drawing/2014/main" id="{F012FEDB-4B86-DB87-F5C3-8E3CA1AB518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53625" y="648030"/>
            <a:ext cx="1110095" cy="166817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le Malthusien, n°39">
            <a:extLst>
              <a:ext uri="{FF2B5EF4-FFF2-40B4-BE49-F238E27FC236}">
                <a16:creationId xmlns:a16="http://schemas.microsoft.com/office/drawing/2014/main" id="{349106DA-9BE0-2E4C-CB7D-D2BDA8F650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141311" y="648031"/>
            <a:ext cx="1222480" cy="166817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Bataille juridique du patriarcat | Le Mouvement Matricien">
            <a:extLst>
              <a:ext uri="{FF2B5EF4-FFF2-40B4-BE49-F238E27FC236}">
                <a16:creationId xmlns:a16="http://schemas.microsoft.com/office/drawing/2014/main" id="{E4B214EC-30AB-F907-3E3E-D3C1DD7D590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250747" y="648030"/>
            <a:ext cx="2506821" cy="166817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1 800+ Chasteté Photos, taleaux et images libre de droits - iStock |  Abstinence, Désir, Ceinture cadenas">
            <a:extLst>
              <a:ext uri="{FF2B5EF4-FFF2-40B4-BE49-F238E27FC236}">
                <a16:creationId xmlns:a16="http://schemas.microsoft.com/office/drawing/2014/main" id="{D611BF4C-5266-9E28-1CF5-E9C8B3E4D484}"/>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994626" y="648030"/>
            <a:ext cx="2506821" cy="1668176"/>
          </a:xfrm>
          <a:prstGeom prst="rect">
            <a:avLst/>
          </a:prstGeom>
          <a:noFill/>
          <a:extLst>
            <a:ext uri="{909E8E84-426E-40DD-AFC4-6F175D3DCCD1}">
              <a14:hiddenFill xmlns:a14="http://schemas.microsoft.com/office/drawing/2010/main">
                <a:solidFill>
                  <a:srgbClr val="FFFFFF"/>
                </a:solidFill>
              </a14:hiddenFill>
            </a:ext>
          </a:extLst>
        </p:spPr>
      </p:pic>
      <p:cxnSp>
        <p:nvCxnSpPr>
          <p:cNvPr id="3100" name="Straight Connector 3096">
            <a:extLst>
              <a:ext uri="{FF2B5EF4-FFF2-40B4-BE49-F238E27FC236}">
                <a16:creationId xmlns:a16="http://schemas.microsoft.com/office/drawing/2014/main" id="{B209265E-E0D7-493B-97CE-2263D50C3F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0080" y="6273145"/>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212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D1878BA-F550-CE65-4EF6-FBBD8B121ABD}"/>
            </a:ext>
          </a:extLst>
        </p:cNvPr>
        <p:cNvGrpSpPr/>
        <p:nvPr/>
      </p:nvGrpSpPr>
      <p:grpSpPr>
        <a:xfrm>
          <a:off x="0" y="0"/>
          <a:ext cx="0" cy="0"/>
          <a:chOff x="0" y="0"/>
          <a:chExt cx="0" cy="0"/>
        </a:xfrm>
      </p:grpSpPr>
      <p:sp useBgFill="1">
        <p:nvSpPr>
          <p:cNvPr id="5144" name="Rectangle 5143">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191221C-0B0C-552C-D989-B47B056FFCB9}"/>
              </a:ext>
            </a:extLst>
          </p:cNvPr>
          <p:cNvSpPr>
            <a:spLocks noGrp="1"/>
          </p:cNvSpPr>
          <p:nvPr>
            <p:ph type="title"/>
          </p:nvPr>
        </p:nvSpPr>
        <p:spPr>
          <a:xfrm>
            <a:off x="7504543" y="1371600"/>
            <a:ext cx="4034835" cy="1097280"/>
          </a:xfrm>
        </p:spPr>
        <p:txBody>
          <a:bodyPr>
            <a:normAutofit fontScale="90000"/>
          </a:bodyPr>
          <a:lstStyle/>
          <a:p>
            <a:pPr>
              <a:lnSpc>
                <a:spcPct val="90000"/>
              </a:lnSpc>
            </a:pPr>
            <a:r>
              <a:rPr lang="fr-FR" sz="2500" dirty="0"/>
              <a:t>R</a:t>
            </a:r>
            <a:r>
              <a:rPr lang="fr-BJ" sz="2500" dirty="0"/>
              <a:t>évolutions et nouveaux soucis du nombre de gens...</a:t>
            </a:r>
          </a:p>
        </p:txBody>
      </p:sp>
      <p:sp>
        <p:nvSpPr>
          <p:cNvPr id="3" name="Espace réservé du contenu 2">
            <a:extLst>
              <a:ext uri="{FF2B5EF4-FFF2-40B4-BE49-F238E27FC236}">
                <a16:creationId xmlns:a16="http://schemas.microsoft.com/office/drawing/2014/main" id="{1302E558-4000-4037-2C2E-2E1FE6C5A730}"/>
              </a:ext>
            </a:extLst>
          </p:cNvPr>
          <p:cNvSpPr>
            <a:spLocks noGrp="1"/>
          </p:cNvSpPr>
          <p:nvPr>
            <p:ph idx="1"/>
          </p:nvPr>
        </p:nvSpPr>
        <p:spPr>
          <a:xfrm>
            <a:off x="7504543" y="2636204"/>
            <a:ext cx="4026466" cy="3661713"/>
          </a:xfrm>
        </p:spPr>
        <p:txBody>
          <a:bodyPr>
            <a:normAutofit/>
          </a:bodyPr>
          <a:lstStyle/>
          <a:p>
            <a:r>
              <a:rPr lang="fr-BJ" dirty="0"/>
              <a:t>1776 : compter les Américains pour établir une représentation politique</a:t>
            </a:r>
          </a:p>
          <a:p>
            <a:r>
              <a:rPr lang="fr-BJ" dirty="0"/>
              <a:t>1790 : la France révolutionnaire crée l’Etat-civil</a:t>
            </a:r>
          </a:p>
          <a:p>
            <a:r>
              <a:rPr lang="fr-BJ" dirty="0"/>
              <a:t>1801 la révolution français encore... :  le premier dénombrement des français</a:t>
            </a:r>
          </a:p>
        </p:txBody>
      </p:sp>
      <p:pic>
        <p:nvPicPr>
          <p:cNvPr id="5124" name="Picture 4" descr="À la veille de la Révolution française | Alloprof">
            <a:extLst>
              <a:ext uri="{FF2B5EF4-FFF2-40B4-BE49-F238E27FC236}">
                <a16:creationId xmlns:a16="http://schemas.microsoft.com/office/drawing/2014/main" id="{38AB336A-D001-2EC7-AE9A-A5419516F8D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2987" y="1371600"/>
            <a:ext cx="3381859" cy="3254306"/>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istoire du peuple (4/5) : La Révolution française, quand le peuple se  soulève | France Culture">
            <a:extLst>
              <a:ext uri="{FF2B5EF4-FFF2-40B4-BE49-F238E27FC236}">
                <a16:creationId xmlns:a16="http://schemas.microsoft.com/office/drawing/2014/main" id="{9861DD9A-C6FA-9142-91A6-14377F6862D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20611" y="3715152"/>
            <a:ext cx="2458541" cy="182150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La lutte des classes et la Révolution américaine - Révolution :  Internationale Communiste Révolutionnaire">
            <a:extLst>
              <a:ext uri="{FF2B5EF4-FFF2-40B4-BE49-F238E27FC236}">
                <a16:creationId xmlns:a16="http://schemas.microsoft.com/office/drawing/2014/main" id="{E712EAC0-7A50-7ABF-7FDE-952E201C07C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420611" y="1321340"/>
            <a:ext cx="2458541" cy="1966739"/>
          </a:xfrm>
          <a:prstGeom prst="rect">
            <a:avLst/>
          </a:prstGeom>
          <a:noFill/>
          <a:extLst>
            <a:ext uri="{909E8E84-426E-40DD-AFC4-6F175D3DCCD1}">
              <a14:hiddenFill xmlns:a14="http://schemas.microsoft.com/office/drawing/2010/main">
                <a:solidFill>
                  <a:srgbClr val="FFFFFF"/>
                </a:solidFill>
              </a14:hiddenFill>
            </a:ext>
          </a:extLst>
        </p:spPr>
      </p:pic>
      <p:cxnSp>
        <p:nvCxnSpPr>
          <p:cNvPr id="5146" name="Straight Connector 5145">
            <a:extLst>
              <a:ext uri="{FF2B5EF4-FFF2-40B4-BE49-F238E27FC236}">
                <a16:creationId xmlns:a16="http://schemas.microsoft.com/office/drawing/2014/main" id="{88D00D77-D299-4699-8F8E-BD436FF715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1834"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308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8" name="Rectangle 105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B6E1D84C-1E99-11D6-4429-45B796A7D7AA}"/>
              </a:ext>
            </a:extLst>
          </p:cNvPr>
          <p:cNvSpPr>
            <a:spLocks noGrp="1"/>
          </p:cNvSpPr>
          <p:nvPr>
            <p:ph type="title"/>
          </p:nvPr>
        </p:nvSpPr>
        <p:spPr>
          <a:xfrm>
            <a:off x="640080" y="1371599"/>
            <a:ext cx="10890928" cy="730762"/>
          </a:xfrm>
        </p:spPr>
        <p:txBody>
          <a:bodyPr vert="horz" lIns="91440" tIns="45720" rIns="91440" bIns="45720" rtlCol="0" anchor="t">
            <a:normAutofit fontScale="90000"/>
          </a:bodyPr>
          <a:lstStyle/>
          <a:p>
            <a:pPr>
              <a:lnSpc>
                <a:spcPct val="90000"/>
              </a:lnSpc>
            </a:pPr>
            <a:r>
              <a:rPr lang="en-US" sz="1900" dirty="0"/>
              <a:t>Milieu XIX :  Europe et </a:t>
            </a:r>
            <a:r>
              <a:rPr lang="en-US" sz="1900" dirty="0" err="1"/>
              <a:t>Amérique</a:t>
            </a:r>
            <a:r>
              <a:rPr lang="en-US" sz="1900" dirty="0"/>
              <a:t> du Nord: </a:t>
            </a:r>
            <a:r>
              <a:rPr lang="en-US" sz="1900" dirty="0" err="1"/>
              <a:t>partout</a:t>
            </a:r>
            <a:r>
              <a:rPr lang="en-US" sz="1900" dirty="0"/>
              <a:t> on </a:t>
            </a:r>
            <a:r>
              <a:rPr lang="en-US" sz="1900" dirty="0" err="1"/>
              <a:t>cherche</a:t>
            </a:r>
            <a:r>
              <a:rPr lang="en-US" sz="1900" dirty="0"/>
              <a:t> à </a:t>
            </a:r>
            <a:r>
              <a:rPr lang="en-US" sz="1900" dirty="0" err="1"/>
              <a:t>connaître</a:t>
            </a:r>
            <a:r>
              <a:rPr lang="en-US" sz="1900" dirty="0"/>
              <a:t> et </a:t>
            </a:r>
            <a:r>
              <a:rPr lang="en-US" sz="1900" dirty="0" err="1"/>
              <a:t>mesurer</a:t>
            </a:r>
            <a:r>
              <a:rPr lang="en-US" sz="1900" dirty="0"/>
              <a:t> la population. </a:t>
            </a:r>
            <a:br>
              <a:rPr lang="en-US" sz="1900" dirty="0"/>
            </a:br>
            <a:br>
              <a:rPr lang="en-US" sz="1900" dirty="0"/>
            </a:br>
            <a:r>
              <a:rPr lang="en-US" sz="1900" dirty="0" err="1"/>
              <a:t>Quételet</a:t>
            </a:r>
            <a:r>
              <a:rPr lang="en-US" sz="1900" dirty="0"/>
              <a:t> dans la </a:t>
            </a:r>
            <a:r>
              <a:rPr lang="en-US" sz="1900" dirty="0" err="1"/>
              <a:t>jeune</a:t>
            </a:r>
            <a:r>
              <a:rPr lang="en-US" sz="1900" dirty="0"/>
              <a:t> Belgique  : les populations </a:t>
            </a:r>
            <a:r>
              <a:rPr lang="en-US" sz="1900" dirty="0" err="1"/>
              <a:t>évoluent</a:t>
            </a:r>
            <a:r>
              <a:rPr lang="en-US" sz="1900" dirty="0"/>
              <a:t> </a:t>
            </a:r>
            <a:r>
              <a:rPr lang="en-US" sz="1900" dirty="0" err="1"/>
              <a:t>selon</a:t>
            </a:r>
            <a:r>
              <a:rPr lang="en-US" sz="1900" dirty="0"/>
              <a:t> des “</a:t>
            </a:r>
            <a:r>
              <a:rPr lang="en-US" sz="1900" dirty="0" err="1"/>
              <a:t>lois</a:t>
            </a:r>
            <a:r>
              <a:rPr lang="en-US" sz="1900" dirty="0"/>
              <a:t>” que </a:t>
            </a:r>
            <a:r>
              <a:rPr lang="en-US" sz="1900" dirty="0" err="1"/>
              <a:t>l’État</a:t>
            </a:r>
            <a:r>
              <a:rPr lang="en-US" sz="1900" dirty="0"/>
              <a:t> </a:t>
            </a:r>
            <a:r>
              <a:rPr lang="en-US" sz="1900" dirty="0" err="1"/>
              <a:t>moderne</a:t>
            </a:r>
            <a:r>
              <a:rPr lang="en-US" sz="1900" dirty="0"/>
              <a:t> doit </a:t>
            </a:r>
            <a:r>
              <a:rPr lang="en-US" sz="1900" dirty="0" err="1"/>
              <a:t>connaître</a:t>
            </a:r>
            <a:r>
              <a:rPr lang="en-US" sz="1900" dirty="0"/>
              <a:t>!</a:t>
            </a:r>
          </a:p>
        </p:txBody>
      </p:sp>
      <p:sp>
        <p:nvSpPr>
          <p:cNvPr id="1048" name="Content Placeholder 1047">
            <a:extLst>
              <a:ext uri="{FF2B5EF4-FFF2-40B4-BE49-F238E27FC236}">
                <a16:creationId xmlns:a16="http://schemas.microsoft.com/office/drawing/2014/main" id="{35E53733-02F2-50CD-C5FF-B4A1A46FCCDD}"/>
              </a:ext>
            </a:extLst>
          </p:cNvPr>
          <p:cNvSpPr>
            <a:spLocks noGrp="1"/>
          </p:cNvSpPr>
          <p:nvPr>
            <p:ph idx="1"/>
          </p:nvPr>
        </p:nvSpPr>
        <p:spPr>
          <a:xfrm>
            <a:off x="3657600" y="5610687"/>
            <a:ext cx="3599728" cy="656948"/>
          </a:xfrm>
        </p:spPr>
        <p:txBody>
          <a:bodyPr anchor="t">
            <a:normAutofit fontScale="85000" lnSpcReduction="10000"/>
          </a:bodyPr>
          <a:lstStyle/>
          <a:p>
            <a:r>
              <a:rPr lang="fr-BJ" dirty="0"/>
              <a:t>Lazarsfeld (USA)1901-1971 une « chaire Quételet »</a:t>
            </a:r>
          </a:p>
        </p:txBody>
      </p:sp>
      <p:pic>
        <p:nvPicPr>
          <p:cNvPr id="1030" name="Picture 6" descr="juin | 2011 | Accromath">
            <a:extLst>
              <a:ext uri="{FF2B5EF4-FFF2-40B4-BE49-F238E27FC236}">
                <a16:creationId xmlns:a16="http://schemas.microsoft.com/office/drawing/2014/main" id="{6C973EF2-E93D-869F-A2D2-4781E679E0B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6827" y="2471832"/>
            <a:ext cx="2587733" cy="13479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ul Lazarsfeld — Wikipédia">
            <a:extLst>
              <a:ext uri="{FF2B5EF4-FFF2-40B4-BE49-F238E27FC236}">
                <a16:creationId xmlns:a16="http://schemas.microsoft.com/office/drawing/2014/main" id="{47D6D575-0BB8-40DB-E0DD-51DBD3AC20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6748" r="-1" b="31033"/>
          <a:stretch/>
        </p:blipFill>
        <p:spPr bwMode="auto">
          <a:xfrm>
            <a:off x="640671" y="4309116"/>
            <a:ext cx="2843889" cy="1871143"/>
          </a:xfrm>
          <a:prstGeom prst="rect">
            <a:avLst/>
          </a:prstGeom>
          <a:noFill/>
          <a:extLst>
            <a:ext uri="{909E8E84-426E-40DD-AFC4-6F175D3DCCD1}">
              <a14:hiddenFill xmlns:a14="http://schemas.microsoft.com/office/drawing/2010/main">
                <a:solidFill>
                  <a:srgbClr val="FFFFFF"/>
                </a:solidFill>
              </a14:hiddenFill>
            </a:ext>
          </a:extLst>
        </p:spPr>
      </p:pic>
      <p:cxnSp>
        <p:nvCxnSpPr>
          <p:cNvPr id="1060" name="Straight Connector 1059">
            <a:extLst>
              <a:ext uri="{FF2B5EF4-FFF2-40B4-BE49-F238E27FC236}">
                <a16:creationId xmlns:a16="http://schemas.microsoft.com/office/drawing/2014/main" id="{AFD399DC-C2A2-0C7F-F0B0-4A53413019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026" name="Picture 2" descr="Amazon.com: Du Système Social Et Des Lois Qui Le Régissent (French  Edition): 9781147960976: Quételet, Adolphe: Books">
            <a:extLst>
              <a:ext uri="{FF2B5EF4-FFF2-40B4-BE49-F238E27FC236}">
                <a16:creationId xmlns:a16="http://schemas.microsoft.com/office/drawing/2014/main" id="{C82DB01F-4726-33E1-622E-A087BC847B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6377" y="2687961"/>
            <a:ext cx="2501900" cy="29227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Recensement : vous refusez de répondre ? Eh bien, vous risquez une amende">
            <a:extLst>
              <a:ext uri="{FF2B5EF4-FFF2-40B4-BE49-F238E27FC236}">
                <a16:creationId xmlns:a16="http://schemas.microsoft.com/office/drawing/2014/main" id="{C41A3B7D-9B01-C4AD-0BE4-004AA83082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0344" y="3286587"/>
            <a:ext cx="3492500" cy="2324100"/>
          </a:xfrm>
          <a:prstGeom prst="rect">
            <a:avLst/>
          </a:prstGeom>
          <a:noFill/>
          <a:extLst>
            <a:ext uri="{909E8E84-426E-40DD-AFC4-6F175D3DCCD1}">
              <a14:hiddenFill xmlns:a14="http://schemas.microsoft.com/office/drawing/2010/main">
                <a:solidFill>
                  <a:srgbClr val="FFFFFF"/>
                </a:solidFill>
              </a14:hiddenFill>
            </a:ext>
          </a:extLst>
        </p:spPr>
      </p:pic>
      <p:sp>
        <p:nvSpPr>
          <p:cNvPr id="3" name="Ellipse 2">
            <a:extLst>
              <a:ext uri="{FF2B5EF4-FFF2-40B4-BE49-F238E27FC236}">
                <a16:creationId xmlns:a16="http://schemas.microsoft.com/office/drawing/2014/main" id="{0C5DC837-B3F4-5AF8-6483-1AEF05852413}"/>
              </a:ext>
            </a:extLst>
          </p:cNvPr>
          <p:cNvSpPr/>
          <p:nvPr/>
        </p:nvSpPr>
        <p:spPr>
          <a:xfrm>
            <a:off x="5105015" y="3819782"/>
            <a:ext cx="45719" cy="2545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BJ"/>
          </a:p>
        </p:txBody>
      </p:sp>
    </p:spTree>
    <p:extLst>
      <p:ext uri="{BB962C8B-B14F-4D97-AF65-F5344CB8AC3E}">
        <p14:creationId xmlns:p14="http://schemas.microsoft.com/office/powerpoint/2010/main" val="43506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2" name="Rectangle 206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6F2F0EC-5562-B780-A80C-3ABDB134231B}"/>
              </a:ext>
            </a:extLst>
          </p:cNvPr>
          <p:cNvSpPr>
            <a:spLocks noGrp="1"/>
          </p:cNvSpPr>
          <p:nvPr>
            <p:ph type="title"/>
          </p:nvPr>
        </p:nvSpPr>
        <p:spPr>
          <a:xfrm>
            <a:off x="640079" y="1371600"/>
            <a:ext cx="5752093" cy="1097280"/>
          </a:xfrm>
        </p:spPr>
        <p:txBody>
          <a:bodyPr>
            <a:normAutofit/>
          </a:bodyPr>
          <a:lstStyle/>
          <a:p>
            <a:r>
              <a:rPr lang="fr-BJ" sz="2800" dirty="0"/>
              <a:t>Hier...quand les européens quittaient l’Europe</a:t>
            </a:r>
          </a:p>
        </p:txBody>
      </p:sp>
      <p:sp>
        <p:nvSpPr>
          <p:cNvPr id="3" name="Espace réservé du contenu 2">
            <a:extLst>
              <a:ext uri="{FF2B5EF4-FFF2-40B4-BE49-F238E27FC236}">
                <a16:creationId xmlns:a16="http://schemas.microsoft.com/office/drawing/2014/main" id="{AD92A16E-6CD0-8DE5-476F-78F2D14B725B}"/>
              </a:ext>
            </a:extLst>
          </p:cNvPr>
          <p:cNvSpPr>
            <a:spLocks noGrp="1"/>
          </p:cNvSpPr>
          <p:nvPr>
            <p:ph idx="1"/>
          </p:nvPr>
        </p:nvSpPr>
        <p:spPr>
          <a:xfrm>
            <a:off x="640079" y="2636205"/>
            <a:ext cx="5752095" cy="3661713"/>
          </a:xfrm>
        </p:spPr>
        <p:txBody>
          <a:bodyPr>
            <a:normAutofit/>
          </a:bodyPr>
          <a:lstStyle/>
          <a:p>
            <a:pPr fontAlgn="base">
              <a:lnSpc>
                <a:spcPct val="110000"/>
              </a:lnSpc>
            </a:pPr>
            <a:r>
              <a:rPr lang="fr-FR" sz="1000" b="1" i="0" u="none" strike="noStrike">
                <a:effectLst/>
                <a:latin typeface="inherit"/>
              </a:rPr>
              <a:t>Le XIXème siècle est le siècle des migrations par excellence. Près de 60 millions d’Européens ont participé aux migrations de masse transatlantiques. </a:t>
            </a:r>
            <a:endParaRPr lang="fr-FR" sz="1000" b="0" i="0" u="none" strike="noStrike">
              <a:effectLst/>
              <a:latin typeface="Open Sans" panose="020B0606030504020204" pitchFamily="34" charset="0"/>
            </a:endParaRPr>
          </a:p>
          <a:p>
            <a:pPr fontAlgn="base">
              <a:lnSpc>
                <a:spcPct val="110000"/>
              </a:lnSpc>
            </a:pPr>
            <a:r>
              <a:rPr lang="fr-FR" sz="1000" b="0" i="0" u="none" strike="noStrike">
                <a:effectLst/>
                <a:latin typeface="Open Sans" panose="020B0606030504020204" pitchFamily="34" charset="0"/>
              </a:rPr>
              <a:t>Ces mouvements de population dureront longtemps, jusqu’à la première moitié du XXème siècle. Les Européens fuient la misère et les persécutions mais rêvent aussi d’une vie meilleure. Ils partent s’installer sur tous les continents en provenance de tous les pays d’Europe à des degrés variables.</a:t>
            </a:r>
            <a:br>
              <a:rPr lang="fr-FR" sz="1000" b="0" i="0" u="none" strike="noStrike">
                <a:effectLst/>
                <a:latin typeface="Open Sans" panose="020B0606030504020204" pitchFamily="34" charset="0"/>
              </a:rPr>
            </a:br>
            <a:r>
              <a:rPr lang="fr-FR" sz="1000" b="0" i="0" u="none" strike="noStrike">
                <a:effectLst/>
                <a:latin typeface="Open Sans" panose="020B0606030504020204" pitchFamily="34" charset="0"/>
              </a:rPr>
              <a:t>Les raisons sont à chercher dans l’accélération de la croissance démographique de l’Europe. On passe de 187 millions en 1800 à 401 millions en 1914. Les motivations du départ sont avant tout économiques. Nombreux sont ceux qui fuient la misère, la grande famine en Irlande, les salaires trop bas des régions industrielles ou le chômage lors de la Grande Dépression des années 1880. Nombreux sont également les paysans du sud et de l’est de l’Europe qui sont poussés au départ par le manque de terres à cultiver. Tous espèrent améliorer leur sort.</a:t>
            </a:r>
            <a:br>
              <a:rPr lang="fr-FR" sz="1000" b="0" i="0" u="none" strike="noStrike">
                <a:effectLst/>
                <a:latin typeface="Open Sans" panose="020B0606030504020204" pitchFamily="34" charset="0"/>
              </a:rPr>
            </a:br>
            <a:r>
              <a:rPr lang="fr-FR" sz="1000" b="0" i="0" u="none" strike="noStrike">
                <a:effectLst/>
                <a:latin typeface="Open Sans" panose="020B0606030504020204" pitchFamily="34" charset="0"/>
              </a:rPr>
              <a:t>Les raisons sont aussi politiques ou liées à la répression. Après l’échec de la révolution de 1848 en France, d’anciens insurgés partent pour la Californie. En Russie, beaucoup de Juifs fuyant les persécutions et les pogromes sanglants de la fin du XIXe émigrent, notamment vers les États-Unis, le Canada et l’Argentine.</a:t>
            </a:r>
            <a:br>
              <a:rPr lang="fr-FR" sz="1000" b="0" i="0" u="none" strike="noStrike">
                <a:effectLst/>
                <a:latin typeface="Open Sans" panose="020B0606030504020204" pitchFamily="34" charset="0"/>
              </a:rPr>
            </a:br>
            <a:r>
              <a:rPr lang="fr-FR" sz="1000" b="0" i="0" u="none" strike="noStrike">
                <a:effectLst/>
                <a:latin typeface="Open Sans" panose="020B0606030504020204" pitchFamily="34" charset="0"/>
              </a:rPr>
              <a:t>Ce mouvement est accentué par le développement de l’industrialisation et l’amélioration des moyens de transport. Les échanges internationaux se développent.</a:t>
            </a:r>
          </a:p>
          <a:p>
            <a:pPr>
              <a:lnSpc>
                <a:spcPct val="110000"/>
              </a:lnSpc>
            </a:pPr>
            <a:endParaRPr lang="fr-BJ" sz="1000"/>
          </a:p>
        </p:txBody>
      </p:sp>
      <p:pic>
        <p:nvPicPr>
          <p:cNvPr id="2050" name="Picture 2" descr="Femmes, genre et travail en migration, XIXe-XXIe siècles | EHNE">
            <a:extLst>
              <a:ext uri="{FF2B5EF4-FFF2-40B4-BE49-F238E27FC236}">
                <a16:creationId xmlns:a16="http://schemas.microsoft.com/office/drawing/2014/main" id="{0BFECE4F-765B-BDA1-4B31-EDF60616588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53701" y="3607283"/>
            <a:ext cx="3139074" cy="269063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émigration européenne au XIXe siècle - Clio Lycée">
            <a:extLst>
              <a:ext uri="{FF2B5EF4-FFF2-40B4-BE49-F238E27FC236}">
                <a16:creationId xmlns:a16="http://schemas.microsoft.com/office/drawing/2014/main" id="{B9B35C06-4C5E-EA5B-BB92-51C91BCCECF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711524" y="622561"/>
            <a:ext cx="3423429" cy="2658192"/>
          </a:xfrm>
          <a:prstGeom prst="rect">
            <a:avLst/>
          </a:prstGeom>
          <a:noFill/>
          <a:extLst>
            <a:ext uri="{909E8E84-426E-40DD-AFC4-6F175D3DCCD1}">
              <a14:hiddenFill xmlns:a14="http://schemas.microsoft.com/office/drawing/2010/main">
                <a:solidFill>
                  <a:srgbClr val="FFFFFF"/>
                </a:solidFill>
              </a14:hiddenFill>
            </a:ext>
          </a:extLst>
        </p:spPr>
      </p:pic>
      <p:cxnSp>
        <p:nvCxnSpPr>
          <p:cNvPr id="2064" name="Straight Connector 2063">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858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9EEF48-A8FB-F31A-ACCC-AAFAD6EDC8FE}"/>
              </a:ext>
            </a:extLst>
          </p:cNvPr>
          <p:cNvSpPr>
            <a:spLocks noGrp="1"/>
          </p:cNvSpPr>
          <p:nvPr>
            <p:ph type="title"/>
          </p:nvPr>
        </p:nvSpPr>
        <p:spPr/>
        <p:txBody>
          <a:bodyPr/>
          <a:lstStyle/>
          <a:p>
            <a:r>
              <a:rPr lang="fr-BJ" dirty="0"/>
              <a:t>Les sources</a:t>
            </a:r>
          </a:p>
        </p:txBody>
      </p:sp>
      <p:sp>
        <p:nvSpPr>
          <p:cNvPr id="3" name="Espace réservé du contenu 2">
            <a:extLst>
              <a:ext uri="{FF2B5EF4-FFF2-40B4-BE49-F238E27FC236}">
                <a16:creationId xmlns:a16="http://schemas.microsoft.com/office/drawing/2014/main" id="{3A0D4DE3-DB57-81EE-BEBD-AA72A48365F8}"/>
              </a:ext>
            </a:extLst>
          </p:cNvPr>
          <p:cNvSpPr>
            <a:spLocks noGrp="1"/>
          </p:cNvSpPr>
          <p:nvPr>
            <p:ph idx="1"/>
          </p:nvPr>
        </p:nvSpPr>
        <p:spPr>
          <a:xfrm>
            <a:off x="312516" y="2216782"/>
            <a:ext cx="8715736" cy="4010398"/>
          </a:xfrm>
        </p:spPr>
        <p:txBody>
          <a:bodyPr>
            <a:normAutofit lnSpcReduction="10000"/>
          </a:bodyPr>
          <a:lstStyle/>
          <a:p>
            <a:r>
              <a:rPr lang="fr-BJ" dirty="0"/>
              <a:t>Etat-civil</a:t>
            </a:r>
          </a:p>
          <a:p>
            <a:r>
              <a:rPr lang="fr-BJ" dirty="0"/>
              <a:t>Recensement de la population</a:t>
            </a:r>
          </a:p>
          <a:p>
            <a:r>
              <a:rPr lang="fr-FR" dirty="0"/>
              <a:t>E</a:t>
            </a:r>
            <a:r>
              <a:rPr lang="fr-BJ" dirty="0"/>
              <a:t>nquêtes démographiques  sur échantillons</a:t>
            </a:r>
          </a:p>
          <a:p>
            <a:pPr lvl="1"/>
            <a:r>
              <a:rPr lang="fr-FR" dirty="0"/>
              <a:t>R</a:t>
            </a:r>
            <a:r>
              <a:rPr lang="fr-BJ" dirty="0"/>
              <a:t>étrospectives (reconstituer les trajectoires biographiques des individus, familles et populations)</a:t>
            </a:r>
          </a:p>
          <a:p>
            <a:pPr lvl="1"/>
            <a:r>
              <a:rPr lang="fr-BJ" dirty="0"/>
              <a:t>Prospective: suivre une cohorte née au même moment au cours d’une période</a:t>
            </a:r>
          </a:p>
          <a:p>
            <a:r>
              <a:rPr lang="fr-BJ" dirty="0"/>
              <a:t>Un défi dans un pays comme la RDC</a:t>
            </a:r>
          </a:p>
          <a:p>
            <a:pPr lvl="1"/>
            <a:r>
              <a:rPr lang="fr-FR" dirty="0">
                <a:hlinkClick r:id="rId2"/>
              </a:rPr>
              <a:t>https://www.lemonde.fr/afrique/article/2024/06/02/en-rdc-depuis-1960-la-population-a-ete-multipliee-par-7-5-mais-le-revenu-par-habitant-a-ete-divise-par-2-5_6236935_3212.html</a:t>
            </a:r>
            <a:endParaRPr lang="fr-FR" dirty="0"/>
          </a:p>
          <a:p>
            <a:pPr lvl="1"/>
            <a:endParaRPr lang="fr-BJ" dirty="0"/>
          </a:p>
        </p:txBody>
      </p:sp>
    </p:spTree>
    <p:extLst>
      <p:ext uri="{BB962C8B-B14F-4D97-AF65-F5344CB8AC3E}">
        <p14:creationId xmlns:p14="http://schemas.microsoft.com/office/powerpoint/2010/main" val="696428267"/>
      </p:ext>
    </p:extLst>
  </p:cSld>
  <p:clrMapOvr>
    <a:masterClrMapping/>
  </p:clrMapOvr>
</p:sld>
</file>

<file path=ppt/theme/theme1.xml><?xml version="1.0" encoding="utf-8"?>
<a:theme xmlns:a="http://schemas.openxmlformats.org/drawingml/2006/main" name="Dash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1300</TotalTime>
  <Words>1129</Words>
  <Application>Microsoft Macintosh PowerPoint</Application>
  <PresentationFormat>Grand écran</PresentationFormat>
  <Paragraphs>79</Paragraphs>
  <Slides>15</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Aptos</vt:lpstr>
      <vt:lpstr>Arial</vt:lpstr>
      <vt:lpstr>Grandview Display</vt:lpstr>
      <vt:lpstr>inherit</vt:lpstr>
      <vt:lpstr>Open Sans</vt:lpstr>
      <vt:lpstr>DashVTI</vt:lpstr>
      <vt:lpstr>Démographie, sciences de la population</vt:lpstr>
      <vt:lpstr>Une définition :  livre p. 155</vt:lpstr>
      <vt:lpstr>Des chiffres, des bébés, des hommes des femmes, des vieux, des morts, des migrants et ++</vt:lpstr>
      <vt:lpstr>Avant la science démographique : au-delà de soi...</vt:lpstr>
      <vt:lpstr>Le souci du nombre : avant le XVIII : des thèses ...mais peu de chiffres!!</vt:lpstr>
      <vt:lpstr>Révolutions et nouveaux soucis du nombre de gens...</vt:lpstr>
      <vt:lpstr>Milieu XIX :  Europe et Amérique du Nord: partout on cherche à connaître et mesurer la population.   Quételet dans la jeune Belgique  : les populations évoluent selon des “lois” que l’État moderne doit connaître!</vt:lpstr>
      <vt:lpstr>Hier...quand les européens quittaient l’Europe</vt:lpstr>
      <vt:lpstr>Les sources</vt:lpstr>
      <vt:lpstr>Les structures </vt:lpstr>
      <vt:lpstr>La fameuse pyramide démographique</vt:lpstr>
      <vt:lpstr>Les outils </vt:lpstr>
      <vt:lpstr>La transition démographique : une aventure quantitative et qualitative inouie! Faire peu d’enfants qui... vivent et longtemps!  Une loi sociologique/démographique universelle!</vt:lpstr>
      <vt:lpstr>L’envers du décor....</vt:lpstr>
      <vt:lpstr>Le monde demain...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Poncelet Marc</dc:creator>
  <cp:lastModifiedBy>Poncelet Marc</cp:lastModifiedBy>
  <cp:revision>24</cp:revision>
  <dcterms:created xsi:type="dcterms:W3CDTF">2024-10-07T05:36:07Z</dcterms:created>
  <dcterms:modified xsi:type="dcterms:W3CDTF">2024-10-09T15:28:59Z</dcterms:modified>
</cp:coreProperties>
</file>