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0" r:id="rId1"/>
  </p:sldMasterIdLst>
  <p:sldIdLst>
    <p:sldId id="256" r:id="rId2"/>
    <p:sldId id="257" r:id="rId3"/>
    <p:sldId id="258" r:id="rId4"/>
    <p:sldId id="259" r:id="rId5"/>
    <p:sldId id="261" r:id="rId6"/>
    <p:sldId id="260" r:id="rId7"/>
    <p:sldId id="263" r:id="rId8"/>
    <p:sldId id="267" r:id="rId9"/>
    <p:sldId id="264" r:id="rId10"/>
    <p:sldId id="265" r:id="rId11"/>
    <p:sldId id="266" r:id="rId12"/>
    <p:sldId id="262" r:id="rId13"/>
    <p:sldId id="268" r:id="rId14"/>
    <p:sldId id="269" r:id="rId15"/>
    <p:sldId id="270" r:id="rId16"/>
    <p:sldId id="271" r:id="rId17"/>
  </p:sldIdLst>
  <p:sldSz cx="12192000" cy="6858000"/>
  <p:notesSz cx="6858000" cy="9144000"/>
  <p:defaultTextStyle>
    <a:defPPr>
      <a:defRPr lang="fr-BJ"/>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94658"/>
  </p:normalViewPr>
  <p:slideViewPr>
    <p:cSldViewPr snapToGrid="0">
      <p:cViewPr>
        <p:scale>
          <a:sx n="78" d="100"/>
          <a:sy n="78" d="100"/>
        </p:scale>
        <p:origin x="800" y="8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12/4/24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437749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12/4/24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573307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12/4/24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533509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12/4/24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62200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12/4/24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83142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12/4/24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272778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12/4/24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916887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12/4/24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90607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12/4/24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4239779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12/4/24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‹N°›</a:t>
            </a:fld>
            <a:endParaRPr lang="en-US" dirty="0"/>
          </a:p>
        </p:txBody>
      </p:sp>
    </p:spTree>
    <p:extLst>
      <p:ext uri="{BB962C8B-B14F-4D97-AF65-F5344CB8AC3E}">
        <p14:creationId xmlns:p14="http://schemas.microsoft.com/office/powerpoint/2010/main" val="3470511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12/4/24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927177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12/4/24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‹N°›</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7784149"/>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9" r:id="rId6"/>
    <p:sldLayoutId id="2147483704" r:id="rId7"/>
    <p:sldLayoutId id="2147483705" r:id="rId8"/>
    <p:sldLayoutId id="2147483706" r:id="rId9"/>
    <p:sldLayoutId id="2147483708" r:id="rId10"/>
    <p:sldLayoutId id="2147483707" r:id="rId11"/>
  </p:sldLayoutIdLst>
  <p:hf sldNum="0" hdr="0" ftr="0" dt="0"/>
  <p:txStyles>
    <p:titleStyle>
      <a:lvl1pPr algn="l" defTabSz="914400" rtl="0" eaLnBrk="1" latinLnBrk="0" hangingPunct="1">
        <a:lnSpc>
          <a:spcPct val="90000"/>
        </a:lnSpc>
        <a:spcBef>
          <a:spcPct val="0"/>
        </a:spcBef>
        <a:buNone/>
        <a:defRPr sz="53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hyperlink" Target="https://www.tiktok.com/@scienceshumaines/video/7274879758821772576"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courrierinternational.com/article/etude-anvers-capitale-europeenne-de-la-cocaine-et-du-mdma"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shs.cairn.info/revue-actes-de-la-recherche-en-sciences-sociales-2001-4-page-31?lang=fr#re1no1" TargetMode="External"/><Relationship Id="rId2" Type="http://schemas.openxmlformats.org/officeDocument/2006/relationships/hyperlink" Target="https://shs.cairn.info/publications-de-loic-wacquant--306?lang=fr" TargetMode="External"/><Relationship Id="rId1" Type="http://schemas.openxmlformats.org/officeDocument/2006/relationships/slideLayout" Target="../slideLayouts/slideLayout2.xml"/><Relationship Id="rId4" Type="http://schemas.openxmlformats.org/officeDocument/2006/relationships/hyperlink" Target="https://shs.cairn.info/revue-actes-de-la-recherche-en-sciences-sociales-2001-4-page-31?lang=fr#re2no2"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hyperlink" Target="https://oip.org/en-bref/qui-sont-les-personnes-incarcerees/" TargetMode="External"/><Relationship Id="rId5" Type="http://schemas.openxmlformats.org/officeDocument/2006/relationships/hyperlink" Target="https://justice.belgium.be/sites/default/files/Chiffres%20annuels%202022%20Etablissements%20p&#233;nitentiaires%20.pdf" TargetMode="Externa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5w65u2TXYiw" TargetMode="External"/><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youtube.com/watch?v=Vywj5m8o3tw"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482F060-A4AF-4E0B-B364-7C6BA4A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BJ"/>
          </a:p>
        </p:txBody>
      </p:sp>
      <p:sp>
        <p:nvSpPr>
          <p:cNvPr id="2" name="Titre 1">
            <a:extLst>
              <a:ext uri="{FF2B5EF4-FFF2-40B4-BE49-F238E27FC236}">
                <a16:creationId xmlns:a16="http://schemas.microsoft.com/office/drawing/2014/main" id="{239E1671-5272-7BF9-C7F0-42CE5527C651}"/>
              </a:ext>
            </a:extLst>
          </p:cNvPr>
          <p:cNvSpPr>
            <a:spLocks noGrp="1"/>
          </p:cNvSpPr>
          <p:nvPr>
            <p:ph type="ctrTitle"/>
          </p:nvPr>
        </p:nvSpPr>
        <p:spPr>
          <a:xfrm>
            <a:off x="484814" y="640080"/>
            <a:ext cx="3659246" cy="2850319"/>
          </a:xfrm>
        </p:spPr>
        <p:txBody>
          <a:bodyPr>
            <a:normAutofit/>
          </a:bodyPr>
          <a:lstStyle/>
          <a:p>
            <a:r>
              <a:rPr lang="fr-BJ" sz="5400">
                <a:solidFill>
                  <a:srgbClr val="FFFFFF"/>
                </a:solidFill>
              </a:rPr>
              <a:t>Déviance</a:t>
            </a:r>
          </a:p>
        </p:txBody>
      </p:sp>
      <p:sp>
        <p:nvSpPr>
          <p:cNvPr id="3" name="Sous-titre 2">
            <a:extLst>
              <a:ext uri="{FF2B5EF4-FFF2-40B4-BE49-F238E27FC236}">
                <a16:creationId xmlns:a16="http://schemas.microsoft.com/office/drawing/2014/main" id="{4DA9E656-E4DD-B878-C789-E2E7B47C85E2}"/>
              </a:ext>
            </a:extLst>
          </p:cNvPr>
          <p:cNvSpPr>
            <a:spLocks noGrp="1"/>
          </p:cNvSpPr>
          <p:nvPr>
            <p:ph type="subTitle" idx="1"/>
          </p:nvPr>
        </p:nvSpPr>
        <p:spPr>
          <a:xfrm>
            <a:off x="484814" y="3812134"/>
            <a:ext cx="3659246" cy="2349823"/>
          </a:xfrm>
        </p:spPr>
        <p:txBody>
          <a:bodyPr>
            <a:normAutofit/>
          </a:bodyPr>
          <a:lstStyle/>
          <a:p>
            <a:r>
              <a:rPr lang="fr-FR" sz="1800">
                <a:solidFill>
                  <a:srgbClr val="FFFFFF"/>
                </a:solidFill>
              </a:rPr>
              <a:t>P</a:t>
            </a:r>
            <a:r>
              <a:rPr lang="fr-BJ" sz="1800">
                <a:solidFill>
                  <a:srgbClr val="FFFFFF"/>
                </a:solidFill>
              </a:rPr>
              <a:t>p 57-70</a:t>
            </a:r>
          </a:p>
        </p:txBody>
      </p:sp>
      <p:cxnSp>
        <p:nvCxnSpPr>
          <p:cNvPr id="20" name="Straight Connector 19">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2797" y="3651268"/>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7654DE25-1915-518F-9490-15F55541FA96}"/>
              </a:ext>
            </a:extLst>
          </p:cNvPr>
          <p:cNvPicPr>
            <a:picLocks noChangeAspect="1"/>
          </p:cNvPicPr>
          <p:nvPr/>
        </p:nvPicPr>
        <p:blipFill>
          <a:blip r:embed="rId2"/>
          <a:srcRect l="13557" r="17573"/>
          <a:stretch/>
        </p:blipFill>
        <p:spPr>
          <a:xfrm>
            <a:off x="4635095" y="10"/>
            <a:ext cx="7556889" cy="6857990"/>
          </a:xfrm>
          <a:prstGeom prst="rect">
            <a:avLst/>
          </a:prstGeom>
        </p:spPr>
      </p:pic>
    </p:spTree>
    <p:extLst>
      <p:ext uri="{BB962C8B-B14F-4D97-AF65-F5344CB8AC3E}">
        <p14:creationId xmlns:p14="http://schemas.microsoft.com/office/powerpoint/2010/main" val="19506679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F28518-0D94-496A-73B0-657530FE9E83}"/>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F8B09AF0-03FA-1870-B61D-7ADFF899B441}"/>
              </a:ext>
            </a:extLst>
          </p:cNvPr>
          <p:cNvSpPr>
            <a:spLocks noGrp="1"/>
          </p:cNvSpPr>
          <p:nvPr>
            <p:ph type="title"/>
          </p:nvPr>
        </p:nvSpPr>
        <p:spPr/>
        <p:txBody>
          <a:bodyPr>
            <a:normAutofit fontScale="90000"/>
          </a:bodyPr>
          <a:lstStyle/>
          <a:p>
            <a:r>
              <a:rPr lang="fr-FR" dirty="0"/>
              <a:t>L</a:t>
            </a:r>
            <a:r>
              <a:rPr lang="fr-BJ" dirty="0"/>
              <a:t>es approches Micro de l’École de Chicago</a:t>
            </a:r>
          </a:p>
        </p:txBody>
      </p:sp>
      <p:sp>
        <p:nvSpPr>
          <p:cNvPr id="3" name="Espace réservé du contenu 2">
            <a:extLst>
              <a:ext uri="{FF2B5EF4-FFF2-40B4-BE49-F238E27FC236}">
                <a16:creationId xmlns:a16="http://schemas.microsoft.com/office/drawing/2014/main" id="{E6B62750-30F8-A2B4-98B4-F39B67AC7383}"/>
              </a:ext>
            </a:extLst>
          </p:cNvPr>
          <p:cNvSpPr>
            <a:spLocks noGrp="1"/>
          </p:cNvSpPr>
          <p:nvPr>
            <p:ph idx="1"/>
          </p:nvPr>
        </p:nvSpPr>
        <p:spPr/>
        <p:txBody>
          <a:bodyPr/>
          <a:lstStyle/>
          <a:p>
            <a:r>
              <a:rPr lang="fr-FR" dirty="0" err="1"/>
              <a:t>T</a:t>
            </a:r>
            <a:r>
              <a:rPr lang="fr-BJ" dirty="0"/>
              <a:t>emps 2 : comment les normes sont produites et comment sont conçus les écarts et sanctions aux écarts</a:t>
            </a:r>
            <a:endParaRPr lang="nl-BE" dirty="0"/>
          </a:p>
          <a:p>
            <a:pPr lvl="2"/>
            <a:r>
              <a:rPr lang="fr-BJ" dirty="0"/>
              <a:t> En fait bcp d’écarts ne sont ni perçus ni sanctionnés!</a:t>
            </a:r>
          </a:p>
          <a:p>
            <a:pPr lvl="2"/>
            <a:r>
              <a:rPr lang="fr-BJ" dirty="0"/>
              <a:t>Dans la société moderne : coexistence de valeurs différentes et de normes distinctes : pas de consensus généralisé </a:t>
            </a:r>
          </a:p>
          <a:p>
            <a:pPr lvl="2"/>
            <a:r>
              <a:rPr lang="fr-BJ" dirty="0"/>
              <a:t>... </a:t>
            </a:r>
            <a:r>
              <a:rPr lang="fr-FR" dirty="0"/>
              <a:t>M</a:t>
            </a:r>
            <a:r>
              <a:rPr lang="fr-BJ" dirty="0"/>
              <a:t>ais des normes produites dans des milieux sociaux différents (p.65)</a:t>
            </a:r>
          </a:p>
          <a:p>
            <a:pPr lvl="2"/>
            <a:r>
              <a:rPr lang="fr-FR" dirty="0" err="1"/>
              <a:t>T</a:t>
            </a:r>
            <a:r>
              <a:rPr lang="fr-BJ" dirty="0"/>
              <a:t>héorie de l’étiquettage</a:t>
            </a:r>
          </a:p>
          <a:p>
            <a:pPr lvl="2"/>
            <a:r>
              <a:rPr lang="fr-BJ" dirty="0"/>
              <a:t>Déviance primaire et déviance secondaire (adapation des déviants étiquettés et stigmatisés)</a:t>
            </a:r>
          </a:p>
          <a:p>
            <a:pPr lvl="2"/>
            <a:r>
              <a:rPr lang="fr-FR" dirty="0"/>
              <a:t>L</a:t>
            </a:r>
            <a:r>
              <a:rPr lang="fr-BJ" dirty="0"/>
              <a:t>a déviance secondaire : le déviant s’installe subjectivement et socialement dans la déviance-délinquence, pose une barrière entre les mondes et se situe...</a:t>
            </a:r>
          </a:p>
          <a:p>
            <a:pPr lvl="2"/>
            <a:r>
              <a:rPr lang="fr-BJ" dirty="0"/>
              <a:t>Les entrepreneurs de morale réussissent à imposer des nouveaux standards qui stigmatisent des comportements qui n’étaitent pas perçus comme déviants (harcèlement) avant ou qui n’étaient pas reconnus (pédophilie familiale)</a:t>
            </a:r>
          </a:p>
        </p:txBody>
      </p:sp>
    </p:spTree>
    <p:extLst>
      <p:ext uri="{BB962C8B-B14F-4D97-AF65-F5344CB8AC3E}">
        <p14:creationId xmlns:p14="http://schemas.microsoft.com/office/powerpoint/2010/main" val="3537281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F3E0AA-C748-B9D4-705C-5F67BF0E3823}"/>
              </a:ext>
            </a:extLst>
          </p:cNvPr>
          <p:cNvSpPr>
            <a:spLocks noGrp="1"/>
          </p:cNvSpPr>
          <p:nvPr>
            <p:ph type="title"/>
          </p:nvPr>
        </p:nvSpPr>
        <p:spPr/>
        <p:txBody>
          <a:bodyPr/>
          <a:lstStyle/>
          <a:p>
            <a:r>
              <a:rPr lang="fr-FR" dirty="0"/>
              <a:t>U</a:t>
            </a:r>
            <a:r>
              <a:rPr lang="fr-BJ" dirty="0"/>
              <a:t>n petit tableau</a:t>
            </a:r>
          </a:p>
        </p:txBody>
      </p:sp>
      <p:pic>
        <p:nvPicPr>
          <p:cNvPr id="4098" name="Picture 2" descr="Contrôle social et déviance – Le Monde des SES">
            <a:extLst>
              <a:ext uri="{FF2B5EF4-FFF2-40B4-BE49-F238E27FC236}">
                <a16:creationId xmlns:a16="http://schemas.microsoft.com/office/drawing/2014/main" id="{BAE1D8B1-07BD-7008-E938-1039794ABA6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7280" y="2081719"/>
            <a:ext cx="9758788" cy="3891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3354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5" name="Rectangle 6154">
            <a:extLst>
              <a:ext uri="{FF2B5EF4-FFF2-40B4-BE49-F238E27FC236}">
                <a16:creationId xmlns:a16="http://schemas.microsoft.com/office/drawing/2014/main" id="{24E4FB28-D425-4B2B-83EC-7F2C0FBDF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8" y="0"/>
            <a:ext cx="12191985"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BJ"/>
          </a:p>
        </p:txBody>
      </p:sp>
      <p:pic>
        <p:nvPicPr>
          <p:cNvPr id="6148" name="Picture 4" descr="Howard Becker | Cairn.info">
            <a:extLst>
              <a:ext uri="{FF2B5EF4-FFF2-40B4-BE49-F238E27FC236}">
                <a16:creationId xmlns:a16="http://schemas.microsoft.com/office/drawing/2014/main" id="{DDB91F53-B278-1F56-FB2E-0EFEFB987F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2507" b="1278"/>
          <a:stretch/>
        </p:blipFill>
        <p:spPr bwMode="auto">
          <a:xfrm>
            <a:off x="20" y="3579"/>
            <a:ext cx="6014565" cy="6854421"/>
          </a:xfrm>
          <a:prstGeom prst="rect">
            <a:avLst/>
          </a:prstGeom>
          <a:noFill/>
          <a:extLst>
            <a:ext uri="{909E8E84-426E-40DD-AFC4-6F175D3DCCD1}">
              <a14:hiddenFill xmlns:a14="http://schemas.microsoft.com/office/drawing/2010/main">
                <a:solidFill>
                  <a:srgbClr val="FFFFFF"/>
                </a:solidFill>
              </a14:hiddenFill>
            </a:ext>
          </a:extLst>
        </p:spPr>
      </p:pic>
      <p:sp>
        <p:nvSpPr>
          <p:cNvPr id="6157" name="Rectangle 6156">
            <a:extLst>
              <a:ext uri="{FF2B5EF4-FFF2-40B4-BE49-F238E27FC236}">
                <a16:creationId xmlns:a16="http://schemas.microsoft.com/office/drawing/2014/main" id="{96EEF187-8434-4B76-BE40-006EEBB263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14585" cy="6858000"/>
          </a:xfrm>
          <a:prstGeom prst="rect">
            <a:avLst/>
          </a:prstGeom>
          <a:solidFill>
            <a:schemeClr val="bg1">
              <a:lumMod val="95000"/>
              <a:lumOff val="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365BBCE8-B846-13C1-554D-65FCEAABFEB8}"/>
              </a:ext>
            </a:extLst>
          </p:cNvPr>
          <p:cNvSpPr>
            <a:spLocks noGrp="1"/>
          </p:cNvSpPr>
          <p:nvPr>
            <p:ph type="title"/>
          </p:nvPr>
        </p:nvSpPr>
        <p:spPr>
          <a:xfrm>
            <a:off x="1021543" y="1480782"/>
            <a:ext cx="3971498" cy="3896436"/>
          </a:xfrm>
        </p:spPr>
        <p:txBody>
          <a:bodyPr anchor="ctr">
            <a:normAutofit/>
          </a:bodyPr>
          <a:lstStyle/>
          <a:p>
            <a:pPr algn="ctr"/>
            <a:r>
              <a:rPr lang="fr-FR" dirty="0">
                <a:solidFill>
                  <a:schemeClr val="tx1"/>
                </a:solidFill>
              </a:rPr>
              <a:t>C</a:t>
            </a:r>
            <a:r>
              <a:rPr lang="fr-BJ" dirty="0">
                <a:solidFill>
                  <a:schemeClr val="tx1"/>
                </a:solidFill>
              </a:rPr>
              <a:t>omment devient-on fumeur de ....</a:t>
            </a:r>
          </a:p>
        </p:txBody>
      </p:sp>
      <p:pic>
        <p:nvPicPr>
          <p:cNvPr id="6146" name="Picture 2" descr="Les réels effets comportementaux de la consommation de marijuana -  Psychologue.net">
            <a:extLst>
              <a:ext uri="{FF2B5EF4-FFF2-40B4-BE49-F238E27FC236}">
                <a16:creationId xmlns:a16="http://schemas.microsoft.com/office/drawing/2014/main" id="{D3ED8EEC-62FF-183A-86DD-1B05A6C1EB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5146" r="-1" b="5476"/>
          <a:stretch/>
        </p:blipFill>
        <p:spPr bwMode="auto">
          <a:xfrm>
            <a:off x="6883401" y="803191"/>
            <a:ext cx="4516920" cy="2385915"/>
          </a:xfrm>
          <a:prstGeom prst="rect">
            <a:avLst/>
          </a:prstGeom>
          <a:noFill/>
          <a:extLst>
            <a:ext uri="{909E8E84-426E-40DD-AFC4-6F175D3DCCD1}">
              <a14:hiddenFill xmlns:a14="http://schemas.microsoft.com/office/drawing/2010/main">
                <a:solidFill>
                  <a:srgbClr val="FFFFFF"/>
                </a:solidFill>
              </a14:hiddenFill>
            </a:ext>
          </a:extLst>
        </p:spPr>
      </p:pic>
      <p:sp>
        <p:nvSpPr>
          <p:cNvPr id="6152" name="Content Placeholder 6151">
            <a:extLst>
              <a:ext uri="{FF2B5EF4-FFF2-40B4-BE49-F238E27FC236}">
                <a16:creationId xmlns:a16="http://schemas.microsoft.com/office/drawing/2014/main" id="{F88F7435-E9E1-24D8-B576-FE665E874E6B}"/>
              </a:ext>
            </a:extLst>
          </p:cNvPr>
          <p:cNvSpPr>
            <a:spLocks noGrp="1"/>
          </p:cNvSpPr>
          <p:nvPr>
            <p:ph idx="1"/>
          </p:nvPr>
        </p:nvSpPr>
        <p:spPr>
          <a:xfrm>
            <a:off x="6883401" y="3676052"/>
            <a:ext cx="4516920" cy="2375756"/>
          </a:xfrm>
        </p:spPr>
        <p:txBody>
          <a:bodyPr anchor="t">
            <a:normAutofit/>
          </a:bodyPr>
          <a:lstStyle/>
          <a:p>
            <a:r>
              <a:rPr lang="en-US" sz="2000" dirty="0">
                <a:hlinkClick r:id="rId4"/>
              </a:rPr>
              <a:t>https://www.tiktok.com/@scienceshumaines/video/7274879758821772576</a:t>
            </a:r>
            <a:endParaRPr lang="en-US" sz="2000" dirty="0"/>
          </a:p>
          <a:p>
            <a:endParaRPr lang="en-US" sz="2000" dirty="0"/>
          </a:p>
          <a:p>
            <a:r>
              <a:rPr lang="en-US" sz="2000" dirty="0"/>
              <a:t>Beckers </a:t>
            </a:r>
            <a:r>
              <a:rPr lang="en-US" sz="2000" dirty="0" err="1"/>
              <a:t>renverse</a:t>
            </a:r>
            <a:r>
              <a:rPr lang="en-US" sz="2000" dirty="0"/>
              <a:t> la </a:t>
            </a:r>
            <a:r>
              <a:rPr lang="en-US" sz="2000" dirty="0" err="1"/>
              <a:t>séquence</a:t>
            </a:r>
            <a:r>
              <a:rPr lang="en-US" sz="2000" dirty="0"/>
              <a:t> : p. 67</a:t>
            </a:r>
          </a:p>
          <a:p>
            <a:endParaRPr lang="en-US" sz="2000" dirty="0"/>
          </a:p>
        </p:txBody>
      </p:sp>
    </p:spTree>
    <p:extLst>
      <p:ext uri="{BB962C8B-B14F-4D97-AF65-F5344CB8AC3E}">
        <p14:creationId xmlns:p14="http://schemas.microsoft.com/office/powerpoint/2010/main" val="1175269120"/>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960BEE-1A4F-C716-7496-F7BC5ACEDA0B}"/>
              </a:ext>
            </a:extLst>
          </p:cNvPr>
          <p:cNvSpPr>
            <a:spLocks noGrp="1"/>
          </p:cNvSpPr>
          <p:nvPr>
            <p:ph type="title"/>
          </p:nvPr>
        </p:nvSpPr>
        <p:spPr/>
        <p:txBody>
          <a:bodyPr/>
          <a:lstStyle/>
          <a:p>
            <a:r>
              <a:rPr lang="fr-BJ" dirty="0"/>
              <a:t>Goffman, Stigmates (1975)</a:t>
            </a:r>
          </a:p>
        </p:txBody>
      </p:sp>
      <p:sp>
        <p:nvSpPr>
          <p:cNvPr id="3" name="Espace réservé du contenu 2">
            <a:extLst>
              <a:ext uri="{FF2B5EF4-FFF2-40B4-BE49-F238E27FC236}">
                <a16:creationId xmlns:a16="http://schemas.microsoft.com/office/drawing/2014/main" id="{BF4A2F41-E6F4-E709-D664-F7C2C962A196}"/>
              </a:ext>
            </a:extLst>
          </p:cNvPr>
          <p:cNvSpPr>
            <a:spLocks noGrp="1"/>
          </p:cNvSpPr>
          <p:nvPr>
            <p:ph idx="1"/>
          </p:nvPr>
        </p:nvSpPr>
        <p:spPr/>
        <p:txBody>
          <a:bodyPr/>
          <a:lstStyle/>
          <a:p>
            <a:r>
              <a:rPr lang="fr-BJ" dirty="0"/>
              <a:t>Stigmatisé pour déviance, comportements ou styles transgressifs mais aussi handicaps...</a:t>
            </a:r>
          </a:p>
          <a:p>
            <a:r>
              <a:rPr lang="fr-BJ" dirty="0"/>
              <a:t>Identité pour soi et identité pour autrui  : comment se négocie l’identité dans les situations d’interaction et interaction  mixte (stigmatisés et « normaux »)</a:t>
            </a:r>
          </a:p>
        </p:txBody>
      </p:sp>
    </p:spTree>
    <p:extLst>
      <p:ext uri="{BB962C8B-B14F-4D97-AF65-F5344CB8AC3E}">
        <p14:creationId xmlns:p14="http://schemas.microsoft.com/office/powerpoint/2010/main" val="1957363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EA701C-3E64-9CD6-E3B7-CB9B2274DBEF}"/>
              </a:ext>
            </a:extLst>
          </p:cNvPr>
          <p:cNvSpPr>
            <a:spLocks noGrp="1"/>
          </p:cNvSpPr>
          <p:nvPr>
            <p:ph type="title"/>
          </p:nvPr>
        </p:nvSpPr>
        <p:spPr/>
        <p:txBody>
          <a:bodyPr/>
          <a:lstStyle/>
          <a:p>
            <a:r>
              <a:rPr lang="fr-FR" dirty="0"/>
              <a:t>C</a:t>
            </a:r>
            <a:r>
              <a:rPr lang="fr-BJ" dirty="0"/>
              <a:t>onclu!</a:t>
            </a:r>
          </a:p>
        </p:txBody>
      </p:sp>
      <p:sp>
        <p:nvSpPr>
          <p:cNvPr id="3" name="Espace réservé du contenu 2">
            <a:extLst>
              <a:ext uri="{FF2B5EF4-FFF2-40B4-BE49-F238E27FC236}">
                <a16:creationId xmlns:a16="http://schemas.microsoft.com/office/drawing/2014/main" id="{3CF45DC0-717A-CCF5-7BEE-0D4AA0DF7B74}"/>
              </a:ext>
            </a:extLst>
          </p:cNvPr>
          <p:cNvSpPr>
            <a:spLocks noGrp="1"/>
          </p:cNvSpPr>
          <p:nvPr>
            <p:ph idx="1"/>
          </p:nvPr>
        </p:nvSpPr>
        <p:spPr>
          <a:xfrm>
            <a:off x="817124" y="2108201"/>
            <a:ext cx="10338556" cy="4463196"/>
          </a:xfrm>
        </p:spPr>
        <p:txBody>
          <a:bodyPr>
            <a:normAutofit/>
          </a:bodyPr>
          <a:lstStyle/>
          <a:p>
            <a:r>
              <a:rPr lang="fr-FR" dirty="0"/>
              <a:t>C</a:t>
            </a:r>
            <a:r>
              <a:rPr lang="fr-BJ" dirty="0"/>
              <a:t>omprendre la déviance nous a imposé de considérer la normalité telle qu’elle est instituée (construite) dans</a:t>
            </a:r>
          </a:p>
          <a:p>
            <a:r>
              <a:rPr lang="fr-BJ" dirty="0"/>
              <a:t>-la société (Durkheim, Merton-</a:t>
            </a:r>
          </a:p>
          <a:p>
            <a:r>
              <a:rPr lang="fr-BJ" dirty="0"/>
              <a:t>- certains milieux (Becker, Goffman)</a:t>
            </a:r>
          </a:p>
          <a:p>
            <a:r>
              <a:rPr lang="fr-FR" dirty="0">
                <a:solidFill>
                  <a:srgbClr val="FF0000"/>
                </a:solidFill>
              </a:rPr>
              <a:t>L</a:t>
            </a:r>
            <a:r>
              <a:rPr lang="fr-BJ" dirty="0">
                <a:solidFill>
                  <a:srgbClr val="FF0000"/>
                </a:solidFill>
              </a:rPr>
              <a:t>a déviance est donc toujours :</a:t>
            </a:r>
          </a:p>
          <a:p>
            <a:r>
              <a:rPr lang="fr-BJ" dirty="0"/>
              <a:t>- une interaction entre normes et transgression</a:t>
            </a:r>
          </a:p>
          <a:p>
            <a:r>
              <a:rPr lang="fr-BJ" dirty="0"/>
              <a:t>- une constuction  historique collective d</a:t>
            </a:r>
            <a:r>
              <a:rPr lang="fr-FR" dirty="0"/>
              <a:t>an</a:t>
            </a:r>
            <a:r>
              <a:rPr lang="fr-BJ" dirty="0"/>
              <a:t>s une société </a:t>
            </a:r>
          </a:p>
          <a:p>
            <a:r>
              <a:rPr lang="fr-BJ" dirty="0"/>
              <a:t>- un processus et non un surgissement</a:t>
            </a:r>
          </a:p>
          <a:p>
            <a:endParaRPr lang="fr-BJ" dirty="0"/>
          </a:p>
          <a:p>
            <a:endParaRPr lang="fr-BJ" dirty="0"/>
          </a:p>
        </p:txBody>
      </p:sp>
    </p:spTree>
    <p:extLst>
      <p:ext uri="{BB962C8B-B14F-4D97-AF65-F5344CB8AC3E}">
        <p14:creationId xmlns:p14="http://schemas.microsoft.com/office/powerpoint/2010/main" val="2360833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1627BD-EDC8-B57C-CCD4-A7CC2539C0E7}"/>
              </a:ext>
            </a:extLst>
          </p:cNvPr>
          <p:cNvSpPr>
            <a:spLocks noGrp="1"/>
          </p:cNvSpPr>
          <p:nvPr>
            <p:ph type="title"/>
          </p:nvPr>
        </p:nvSpPr>
        <p:spPr/>
        <p:txBody>
          <a:bodyPr/>
          <a:lstStyle/>
          <a:p>
            <a:r>
              <a:rPr lang="fr-FR" dirty="0"/>
              <a:t>E</a:t>
            </a:r>
            <a:r>
              <a:rPr lang="fr-BJ" dirty="0"/>
              <a:t>n Europe de nos jours</a:t>
            </a:r>
          </a:p>
        </p:txBody>
      </p:sp>
      <p:sp>
        <p:nvSpPr>
          <p:cNvPr id="3" name="Espace réservé du contenu 2">
            <a:extLst>
              <a:ext uri="{FF2B5EF4-FFF2-40B4-BE49-F238E27FC236}">
                <a16:creationId xmlns:a16="http://schemas.microsoft.com/office/drawing/2014/main" id="{205FBEB0-D7C9-8246-886F-FDE38D07C5E6}"/>
              </a:ext>
            </a:extLst>
          </p:cNvPr>
          <p:cNvSpPr>
            <a:spLocks noGrp="1"/>
          </p:cNvSpPr>
          <p:nvPr>
            <p:ph idx="1"/>
          </p:nvPr>
        </p:nvSpPr>
        <p:spPr/>
        <p:txBody>
          <a:bodyPr>
            <a:normAutofit fontScale="92500" lnSpcReduction="10000"/>
          </a:bodyPr>
          <a:lstStyle/>
          <a:p>
            <a:r>
              <a:rPr lang="fr-BJ" dirty="0"/>
              <a:t>Beaucoup de recherches sur </a:t>
            </a:r>
          </a:p>
          <a:p>
            <a:r>
              <a:rPr lang="fr-BJ" dirty="0"/>
              <a:t>- les nouvelles formes d’étiquettage socio-raciales</a:t>
            </a:r>
          </a:p>
          <a:p>
            <a:r>
              <a:rPr lang="fr-BJ" dirty="0"/>
              <a:t>- les croisades et construction de  nouvelles déviances morales et judiciaires</a:t>
            </a:r>
          </a:p>
          <a:p>
            <a:r>
              <a:rPr lang="fr-BJ" dirty="0"/>
              <a:t>- la globalisation et réseaux criminels</a:t>
            </a:r>
          </a:p>
          <a:p>
            <a:r>
              <a:rPr lang="fr-BJ" dirty="0"/>
              <a:t>- la décrimininalisation de certains comportements</a:t>
            </a:r>
          </a:p>
          <a:p>
            <a:endParaRPr lang="fr-BJ" dirty="0"/>
          </a:p>
          <a:p>
            <a:r>
              <a:rPr lang="fr-FR" dirty="0">
                <a:hlinkClick r:id="rId2"/>
              </a:rPr>
              <a:t>https://www.courrierinternational.com/article/etude-anvers-capitale-europeenne-de-la-cocaine-et-du-mdma</a:t>
            </a:r>
            <a:endParaRPr lang="fr-BJ" dirty="0"/>
          </a:p>
        </p:txBody>
      </p:sp>
    </p:spTree>
    <p:extLst>
      <p:ext uri="{BB962C8B-B14F-4D97-AF65-F5344CB8AC3E}">
        <p14:creationId xmlns:p14="http://schemas.microsoft.com/office/powerpoint/2010/main" val="1644686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3DAA85-84A0-16A9-A87D-0ED50212A6AC}"/>
              </a:ext>
            </a:extLst>
          </p:cNvPr>
          <p:cNvSpPr>
            <a:spLocks noGrp="1"/>
          </p:cNvSpPr>
          <p:nvPr>
            <p:ph type="title"/>
          </p:nvPr>
        </p:nvSpPr>
        <p:spPr>
          <a:xfrm>
            <a:off x="1097280" y="1"/>
            <a:ext cx="10058400" cy="1737360"/>
          </a:xfrm>
        </p:spPr>
        <p:txBody>
          <a:bodyPr>
            <a:noAutofit/>
          </a:bodyPr>
          <a:lstStyle/>
          <a:p>
            <a:pPr algn="l"/>
            <a:br>
              <a:rPr lang="fr-BJ" sz="2400" dirty="0"/>
            </a:br>
            <a:br>
              <a:rPr lang="fr-BJ" sz="2400" dirty="0"/>
            </a:br>
            <a:br>
              <a:rPr lang="fr-BJ" sz="2400" dirty="0"/>
            </a:br>
            <a:br>
              <a:rPr lang="fr-BJ" sz="2400" dirty="0"/>
            </a:br>
            <a:br>
              <a:rPr lang="fr-BJ" sz="2400" dirty="0"/>
            </a:br>
            <a:br>
              <a:rPr lang="fr-BJ" sz="2400" dirty="0"/>
            </a:br>
            <a:br>
              <a:rPr lang="fr-FR" sz="2400" b="0" i="0" u="none" strike="noStrike" dirty="0">
                <a:solidFill>
                  <a:srgbClr val="212427"/>
                </a:solidFill>
                <a:effectLst/>
                <a:latin typeface="Alegreya"/>
              </a:rPr>
            </a:br>
            <a:br>
              <a:rPr lang="fr-FR" sz="2400" b="0" i="0" u="none" strike="noStrike" dirty="0">
                <a:solidFill>
                  <a:srgbClr val="212427"/>
                </a:solidFill>
                <a:effectLst/>
                <a:latin typeface="Alegreya"/>
              </a:rPr>
            </a:br>
            <a:br>
              <a:rPr lang="fr-FR" sz="2400" b="0" i="0" u="none" strike="noStrike" dirty="0">
                <a:solidFill>
                  <a:srgbClr val="212427"/>
                </a:solidFill>
                <a:effectLst/>
                <a:latin typeface="Alegreya"/>
              </a:rPr>
            </a:br>
            <a:br>
              <a:rPr lang="fr-FR" sz="2400" b="0" i="0" u="none" strike="noStrike" dirty="0">
                <a:solidFill>
                  <a:srgbClr val="212427"/>
                </a:solidFill>
                <a:effectLst/>
                <a:latin typeface="Alegreya"/>
              </a:rPr>
            </a:br>
            <a:br>
              <a:rPr lang="fr-FR" sz="2400" b="0" i="0" u="none" strike="noStrike" dirty="0">
                <a:solidFill>
                  <a:srgbClr val="212427"/>
                </a:solidFill>
                <a:effectLst/>
                <a:latin typeface="Alegreya"/>
              </a:rPr>
            </a:br>
            <a:r>
              <a:rPr lang="fr-BJ" sz="2400" dirty="0"/>
              <a:t>L’emprisonnement des Noirs aux USA</a:t>
            </a:r>
            <a:br>
              <a:rPr lang="fr-BJ" sz="2400" dirty="0"/>
            </a:br>
            <a:r>
              <a:rPr lang="fr-BJ" sz="2400" dirty="0"/>
              <a:t>« </a:t>
            </a:r>
            <a:r>
              <a:rPr lang="fr-FR" sz="2400" b="0" i="0" u="none" strike="noStrike" dirty="0">
                <a:solidFill>
                  <a:srgbClr val="212427"/>
                </a:solidFill>
                <a:effectLst/>
                <a:latin typeface="Alegreya"/>
              </a:rPr>
              <a:t>Symbiose fatale </a:t>
            </a:r>
            <a:r>
              <a:rPr lang="fr-FR" sz="2400" b="1" i="0" u="none" strike="noStrike" dirty="0">
                <a:solidFill>
                  <a:srgbClr val="212427"/>
                </a:solidFill>
                <a:effectLst/>
                <a:latin typeface="Alegreya"/>
              </a:rPr>
              <a:t>Quand ghetto et prison se ressemblent et s'assemblent »</a:t>
            </a:r>
            <a:br>
              <a:rPr lang="fr-FR" sz="2400" b="1" i="0" u="none" strike="noStrike" dirty="0">
                <a:solidFill>
                  <a:srgbClr val="212427"/>
                </a:solidFill>
                <a:effectLst/>
                <a:latin typeface="Alegreya"/>
              </a:rPr>
            </a:br>
            <a:r>
              <a:rPr lang="fr-FR" sz="2400" b="0" i="0" u="none" strike="noStrike" dirty="0">
                <a:solidFill>
                  <a:srgbClr val="212427"/>
                </a:solidFill>
                <a:effectLst/>
                <a:latin typeface="Alegreya"/>
              </a:rPr>
              <a:t>Par</a:t>
            </a:r>
            <a:r>
              <a:rPr lang="fr-FR" sz="2400" b="1" i="0" u="none" strike="noStrike" dirty="0">
                <a:solidFill>
                  <a:srgbClr val="212427"/>
                </a:solidFill>
                <a:effectLst/>
                <a:latin typeface="Alegreya"/>
              </a:rPr>
              <a:t> </a:t>
            </a:r>
            <a:r>
              <a:rPr lang="fr-FR" sz="2400" b="0" i="0" u="sng" strike="noStrike" dirty="0">
                <a:solidFill>
                  <a:srgbClr val="212427"/>
                </a:solidFill>
                <a:effectLst/>
                <a:latin typeface="Alegreya"/>
                <a:hlinkClick r:id="rId2"/>
              </a:rPr>
              <a:t>Loïc Wacquant</a:t>
            </a:r>
            <a:br>
              <a:rPr lang="fr-FR" sz="2400" b="1" i="0" u="none" strike="noStrike" dirty="0">
                <a:solidFill>
                  <a:srgbClr val="212427"/>
                </a:solidFill>
                <a:effectLst/>
                <a:latin typeface="Alegreya"/>
              </a:rPr>
            </a:br>
            <a:r>
              <a:rPr lang="fr-FR" sz="2400" b="0" i="0" u="none" strike="noStrike" dirty="0">
                <a:solidFill>
                  <a:srgbClr val="212427"/>
                </a:solidFill>
                <a:effectLst/>
                <a:latin typeface="Alegreya Sans"/>
              </a:rPr>
              <a:t>Pages 31 à 52</a:t>
            </a:r>
            <a:br>
              <a:rPr lang="fr-FR" sz="2400" b="0" i="0" u="none" strike="noStrike" dirty="0">
                <a:solidFill>
                  <a:srgbClr val="212427"/>
                </a:solidFill>
                <a:effectLst/>
                <a:latin typeface="Alegreya Sans"/>
              </a:rPr>
            </a:br>
            <a:endParaRPr lang="fr-BJ" sz="2400" dirty="0"/>
          </a:p>
        </p:txBody>
      </p:sp>
      <p:sp>
        <p:nvSpPr>
          <p:cNvPr id="3" name="Espace réservé du contenu 2">
            <a:extLst>
              <a:ext uri="{FF2B5EF4-FFF2-40B4-BE49-F238E27FC236}">
                <a16:creationId xmlns:a16="http://schemas.microsoft.com/office/drawing/2014/main" id="{3D71AAC9-6F02-1ACD-F05E-D8F59C997747}"/>
              </a:ext>
            </a:extLst>
          </p:cNvPr>
          <p:cNvSpPr>
            <a:spLocks noGrp="1"/>
          </p:cNvSpPr>
          <p:nvPr>
            <p:ph idx="1"/>
          </p:nvPr>
        </p:nvSpPr>
        <p:spPr/>
        <p:txBody>
          <a:bodyPr>
            <a:normAutofit fontScale="47500" lnSpcReduction="20000"/>
          </a:bodyPr>
          <a:lstStyle/>
          <a:p>
            <a:pPr algn="l"/>
            <a:r>
              <a:rPr lang="fr-FR" b="0" i="0" u="none" strike="noStrike" dirty="0">
                <a:solidFill>
                  <a:srgbClr val="212427"/>
                </a:solidFill>
                <a:effectLst/>
                <a:latin typeface="Alegreya"/>
              </a:rPr>
              <a:t>.</a:t>
            </a:r>
          </a:p>
          <a:p>
            <a:pPr marL="0" indent="0" algn="l">
              <a:buNone/>
            </a:pPr>
            <a:r>
              <a:rPr lang="fr-FR" b="0" i="0" u="none" strike="noStrike" dirty="0">
                <a:solidFill>
                  <a:srgbClr val="212427"/>
                </a:solidFill>
                <a:effectLst/>
                <a:latin typeface="Alegreya"/>
              </a:rPr>
              <a:t>Premièrement, depuis 1989 et pour la première fois dans l’histoire nationale, les Afro-Américains constituent la majorité des personnes franchissant chaque année les portes d’un établissement pénitentiaire. De fait, en l’espace de quatre courtes décennies, </a:t>
            </a:r>
            <a:r>
              <a:rPr lang="fr-FR" b="0" i="1" u="none" strike="noStrike" dirty="0">
                <a:solidFill>
                  <a:srgbClr val="212427"/>
                </a:solidFill>
                <a:effectLst/>
                <a:latin typeface="Alegreya"/>
              </a:rPr>
              <a:t>la composition ethnique de la population carcérale des États-Unis s’est inversée</a:t>
            </a:r>
            <a:r>
              <a:rPr lang="fr-FR" b="0" i="0" u="none" strike="noStrike" dirty="0">
                <a:solidFill>
                  <a:srgbClr val="212427"/>
                </a:solidFill>
                <a:effectLst/>
                <a:latin typeface="Alegreya"/>
              </a:rPr>
              <a:t>, passant de 70 % de Blancs au milieu du siècle à 70 % de Noirs et Latinos aujourd’hui, bien que la distribution ethnique de la criminalité n’ait pas subi de modification de fond durant cette période (</a:t>
            </a:r>
            <a:r>
              <a:rPr lang="fr-FR" b="0" i="0" u="none" strike="noStrike" dirty="0" err="1">
                <a:solidFill>
                  <a:srgbClr val="212427"/>
                </a:solidFill>
                <a:effectLst/>
                <a:latin typeface="Alegreya"/>
              </a:rPr>
              <a:t>LaFree</a:t>
            </a:r>
            <a:r>
              <a:rPr lang="fr-FR" b="0" i="0" u="none" strike="noStrike" dirty="0">
                <a:solidFill>
                  <a:srgbClr val="212427"/>
                </a:solidFill>
                <a:effectLst/>
                <a:latin typeface="Alegreya"/>
              </a:rPr>
              <a:t> </a:t>
            </a:r>
            <a:r>
              <a:rPr lang="fr-FR" b="0" i="1" u="none" strike="noStrike" dirty="0">
                <a:solidFill>
                  <a:srgbClr val="212427"/>
                </a:solidFill>
                <a:effectLst/>
                <a:latin typeface="Alegreya"/>
              </a:rPr>
              <a:t>et al.</a:t>
            </a:r>
            <a:r>
              <a:rPr lang="fr-FR" b="0" i="0" u="none" strike="noStrike" dirty="0">
                <a:solidFill>
                  <a:srgbClr val="212427"/>
                </a:solidFill>
                <a:effectLst/>
                <a:latin typeface="Alegreya"/>
              </a:rPr>
              <a:t> 1992, Sampson et Lauritzen, 1997).</a:t>
            </a:r>
          </a:p>
          <a:p>
            <a:pPr algn="l"/>
            <a:r>
              <a:rPr lang="fr-FR" b="0" i="0" u="none" strike="noStrike" dirty="0">
                <a:solidFill>
                  <a:srgbClr val="212427"/>
                </a:solidFill>
                <a:effectLst/>
                <a:latin typeface="Alegreya"/>
              </a:rPr>
              <a:t>Deuxièmement, le taux d’incarcération des Afro-Américains s’est envolé pour atteindre des niveaux astronomiques sans équivalent dans aucune autre société, pas même en Union Soviétique à l’apogée du Goulag ou en Afrique du Sud au plus fort des violents affrontements qui marquèrent l’agonie du régime d’apartheid. Ainsi, à la mi-1999, près de 800 000 Noirs étaient sous les verrous dans les pénitenciers fédéraux, les prisons d’État et les maisons d’arrêt des comtés, chiffre qui représente </a:t>
            </a:r>
            <a:r>
              <a:rPr lang="fr-FR" b="0" i="1" u="none" strike="noStrike" dirty="0">
                <a:solidFill>
                  <a:srgbClr val="212427"/>
                </a:solidFill>
                <a:effectLst/>
                <a:latin typeface="Alegreya"/>
              </a:rPr>
              <a:t>un homme noir sur 21</a:t>
            </a:r>
            <a:r>
              <a:rPr lang="fr-FR" b="0" i="0" u="none" strike="noStrike" dirty="0">
                <a:solidFill>
                  <a:srgbClr val="212427"/>
                </a:solidFill>
                <a:effectLst/>
                <a:latin typeface="Alegreya"/>
              </a:rPr>
              <a:t> (4,6 %) et 11,3 % des hommes âgés de 20 à 34 ans (soit un sur neuf). À quoi s’ajoute l’embastillement de 68 000 femmes noires, soit un effectif supérieur au </a:t>
            </a:r>
            <a:r>
              <a:rPr lang="fr-FR" b="0" i="1" u="none" strike="noStrike" dirty="0">
                <a:solidFill>
                  <a:srgbClr val="212427"/>
                </a:solidFill>
                <a:effectLst/>
                <a:latin typeface="Alegreya"/>
              </a:rPr>
              <a:t>total</a:t>
            </a:r>
            <a:r>
              <a:rPr lang="fr-FR" b="0" i="0" u="none" strike="noStrike" dirty="0">
                <a:solidFill>
                  <a:srgbClr val="212427"/>
                </a:solidFill>
                <a:effectLst/>
                <a:latin typeface="Alegreya"/>
              </a:rPr>
              <a:t> de la population carcérale de n’importe quel grand pays d’Europe occidentale (Beck, 2000) </a:t>
            </a:r>
            <a:r>
              <a:rPr lang="fr-FR" b="1" i="0" u="none" strike="noStrike" dirty="0">
                <a:solidFill>
                  <a:srgbClr val="212427"/>
                </a:solidFill>
                <a:effectLst/>
                <a:latin typeface="Alegreya"/>
                <a:hlinkClick r:id="rId3"/>
              </a:rPr>
              <a:t>[1]</a:t>
            </a:r>
            <a:r>
              <a:rPr lang="fr-FR" b="0" i="0" u="none" strike="noStrike" dirty="0">
                <a:solidFill>
                  <a:srgbClr val="212427"/>
                </a:solidFill>
                <a:effectLst/>
                <a:latin typeface="Alegreya"/>
              </a:rPr>
              <a:t>. Plusieurs études, impulsées par une série de rapports du </a:t>
            </a:r>
            <a:r>
              <a:rPr lang="fr-FR" b="0" i="1" u="none" strike="noStrike" dirty="0" err="1">
                <a:solidFill>
                  <a:srgbClr val="212427"/>
                </a:solidFill>
                <a:effectLst/>
                <a:latin typeface="Alegreya"/>
              </a:rPr>
              <a:t>Sentencing</a:t>
            </a:r>
            <a:r>
              <a:rPr lang="fr-FR" b="0" i="1" u="none" strike="noStrike" dirty="0">
                <a:solidFill>
                  <a:srgbClr val="212427"/>
                </a:solidFill>
                <a:effectLst/>
                <a:latin typeface="Alegreya"/>
              </a:rPr>
              <a:t> Project</a:t>
            </a:r>
            <a:r>
              <a:rPr lang="fr-FR" b="0" i="0" u="none" strike="noStrike" dirty="0">
                <a:solidFill>
                  <a:srgbClr val="212427"/>
                </a:solidFill>
                <a:effectLst/>
                <a:latin typeface="Alegreya"/>
              </a:rPr>
              <a:t> qui ont connu un certain retentissement, ont révélé qu’à tout moment, plus d’un tiers des Afro-Américains de sexe masculin de 20 à 30 ans sont en instance de procès pénal, condamnés à la prison avec sursis, derrière les barreaux ou placés en liberté conditionnelle (</a:t>
            </a:r>
            <a:r>
              <a:rPr lang="fr-FR" b="0" i="0" u="none" strike="noStrike" dirty="0" err="1">
                <a:solidFill>
                  <a:srgbClr val="212427"/>
                </a:solidFill>
                <a:effectLst/>
                <a:latin typeface="Alegreya"/>
              </a:rPr>
              <a:t>Donziger</a:t>
            </a:r>
            <a:r>
              <a:rPr lang="fr-FR" b="0" i="0" u="none" strike="noStrike" dirty="0">
                <a:solidFill>
                  <a:srgbClr val="212427"/>
                </a:solidFill>
                <a:effectLst/>
                <a:latin typeface="Alegreya"/>
              </a:rPr>
              <a:t>, 1996, p. 104-105). Au cœur des anciennes métropoles industrielles du Nord, berceau des grands ghettos du pays, cette proportion dépasse fréquemment les deux tiers.</a:t>
            </a:r>
          </a:p>
          <a:p>
            <a:pPr algn="l"/>
            <a:r>
              <a:rPr lang="fr-FR" b="0" i="0" u="none" strike="noStrike" dirty="0">
                <a:solidFill>
                  <a:srgbClr val="212427"/>
                </a:solidFill>
                <a:effectLst/>
                <a:latin typeface="Alegreya"/>
              </a:rPr>
              <a:t>Une troisième tendance interpelle le sociologue de la domination raciale, de l’État et de l’institution pénale en Amérique : les deux dernières décennies ont vu </a:t>
            </a:r>
            <a:r>
              <a:rPr lang="fr-FR" b="0" i="1" u="none" strike="noStrike" dirty="0">
                <a:solidFill>
                  <a:srgbClr val="212427"/>
                </a:solidFill>
                <a:effectLst/>
                <a:latin typeface="Alegreya"/>
              </a:rPr>
              <a:t>se creuser à un rythme soutenu l’écart</a:t>
            </a:r>
            <a:r>
              <a:rPr lang="fr-FR" b="0" i="0" u="none" strike="noStrike" dirty="0">
                <a:solidFill>
                  <a:srgbClr val="212427"/>
                </a:solidFill>
                <a:effectLst/>
                <a:latin typeface="Alegreya"/>
              </a:rPr>
              <a:t> entre le taux d’emprisonnement des Noirs et celui des Blancs (il est passé d’environ un pour 5 à un pour 8,5), et cette « disproportionnalité raciale » croissante s’avère être l’effet d’une seule politique fédérale, à savoir la « Guerre à la drogue » lancée par Ronald Reagan et poursuivie par les administrations successives de George Bush et William Jefferson Clinton. Dans 10 des 38 États où cette disparité entre Blancs et Noirs s’est accrue, le taux d’emprisonnement des Afro-Américains est plus de dix fois supérieur à celui de leurs compatriotes d’origine européenne </a:t>
            </a:r>
            <a:r>
              <a:rPr lang="fr-FR" b="1" i="0" u="none" strike="noStrike" dirty="0">
                <a:solidFill>
                  <a:srgbClr val="212427"/>
                </a:solidFill>
                <a:effectLst/>
                <a:latin typeface="Alegreya"/>
                <a:hlinkClick r:id="rId4"/>
              </a:rPr>
              <a:t>[2]</a:t>
            </a:r>
            <a:endParaRPr lang="fr-FR" b="0" i="0" u="none" strike="noStrike" dirty="0">
              <a:solidFill>
                <a:srgbClr val="212427"/>
              </a:solidFill>
              <a:effectLst/>
              <a:latin typeface="Alegreya"/>
            </a:endParaRPr>
          </a:p>
          <a:p>
            <a:endParaRPr lang="fr-BJ" dirty="0"/>
          </a:p>
        </p:txBody>
      </p:sp>
    </p:spTree>
    <p:extLst>
      <p:ext uri="{BB962C8B-B14F-4D97-AF65-F5344CB8AC3E}">
        <p14:creationId xmlns:p14="http://schemas.microsoft.com/office/powerpoint/2010/main" val="2572685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 name="Rectangle 1043">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85"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BJ"/>
          </a:p>
        </p:txBody>
      </p:sp>
      <p:sp>
        <p:nvSpPr>
          <p:cNvPr id="2" name="Titre 1">
            <a:extLst>
              <a:ext uri="{FF2B5EF4-FFF2-40B4-BE49-F238E27FC236}">
                <a16:creationId xmlns:a16="http://schemas.microsoft.com/office/drawing/2014/main" id="{ED1A0C8C-0135-64DE-D8E5-28BECBCA7A45}"/>
              </a:ext>
            </a:extLst>
          </p:cNvPr>
          <p:cNvSpPr>
            <a:spLocks noGrp="1"/>
          </p:cNvSpPr>
          <p:nvPr>
            <p:ph type="title"/>
          </p:nvPr>
        </p:nvSpPr>
        <p:spPr>
          <a:xfrm>
            <a:off x="8553718" y="701971"/>
            <a:ext cx="2994815" cy="1666501"/>
          </a:xfrm>
        </p:spPr>
        <p:txBody>
          <a:bodyPr>
            <a:normAutofit fontScale="90000"/>
          </a:bodyPr>
          <a:lstStyle/>
          <a:p>
            <a:r>
              <a:rPr lang="fr-FR" sz="4000" dirty="0">
                <a:solidFill>
                  <a:schemeClr val="tx1"/>
                </a:solidFill>
              </a:rPr>
              <a:t>L</a:t>
            </a:r>
            <a:r>
              <a:rPr lang="fr-BJ" sz="4000" dirty="0">
                <a:solidFill>
                  <a:schemeClr val="tx1"/>
                </a:solidFill>
              </a:rPr>
              <a:t>a déviance des sociologues</a:t>
            </a:r>
          </a:p>
        </p:txBody>
      </p:sp>
      <p:pic>
        <p:nvPicPr>
          <p:cNvPr id="1028" name="Picture 4" descr="Outsiders : Études de sociologie de la déviance (ebook), J. -P. Briand |  9791022610476... | bol">
            <a:extLst>
              <a:ext uri="{FF2B5EF4-FFF2-40B4-BE49-F238E27FC236}">
                <a16:creationId xmlns:a16="http://schemas.microsoft.com/office/drawing/2014/main" id="{AA4B0345-144A-B66F-BFBD-180FA376EC9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8" y="739568"/>
            <a:ext cx="3583439" cy="538494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ociologie de la déviance (ebook), Albert Ogien | 9782130806912 | Livres |  bol">
            <a:extLst>
              <a:ext uri="{FF2B5EF4-FFF2-40B4-BE49-F238E27FC236}">
                <a16:creationId xmlns:a16="http://schemas.microsoft.com/office/drawing/2014/main" id="{12597289-B270-380E-7BF8-E37C77325B0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40688" y="643466"/>
            <a:ext cx="1799341" cy="2621621"/>
          </a:xfrm>
          <a:prstGeom prst="rect">
            <a:avLst/>
          </a:prstGeom>
          <a:noFill/>
          <a:extLst>
            <a:ext uri="{909E8E84-426E-40DD-AFC4-6F175D3DCCD1}">
              <a14:hiddenFill xmlns:a14="http://schemas.microsoft.com/office/drawing/2010/main">
                <a:solidFill>
                  <a:srgbClr val="FFFFFF"/>
                </a:solidFill>
              </a14:hiddenFill>
            </a:ext>
          </a:extLst>
        </p:spPr>
      </p:pic>
      <p:cxnSp>
        <p:nvCxnSpPr>
          <p:cNvPr id="1046" name="Straight Connector 1045">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33674" y="2538728"/>
            <a:ext cx="28346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26" name="Picture 2" descr="Une image symbolique sur le sujet de la stigmatisation. Une personne est  stigmatisée Photo Stock - Alamy">
            <a:extLst>
              <a:ext uri="{FF2B5EF4-FFF2-40B4-BE49-F238E27FC236}">
                <a16:creationId xmlns:a16="http://schemas.microsoft.com/office/drawing/2014/main" id="{14B53804-4AAF-61C9-0230-B4694FA50486}"/>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493812" y="3769966"/>
            <a:ext cx="3638267" cy="2267511"/>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contenu 2">
            <a:extLst>
              <a:ext uri="{FF2B5EF4-FFF2-40B4-BE49-F238E27FC236}">
                <a16:creationId xmlns:a16="http://schemas.microsoft.com/office/drawing/2014/main" id="{43FAAB8E-253B-6C90-9782-FE31A1429E52}"/>
              </a:ext>
            </a:extLst>
          </p:cNvPr>
          <p:cNvSpPr>
            <a:spLocks noGrp="1"/>
          </p:cNvSpPr>
          <p:nvPr>
            <p:ph idx="1"/>
          </p:nvPr>
        </p:nvSpPr>
        <p:spPr>
          <a:xfrm>
            <a:off x="8553718" y="2731361"/>
            <a:ext cx="2994815" cy="3483172"/>
          </a:xfrm>
        </p:spPr>
        <p:txBody>
          <a:bodyPr>
            <a:normAutofit/>
          </a:bodyPr>
          <a:lstStyle/>
          <a:p>
            <a:r>
              <a:rPr lang="fr-FR" sz="1800" dirty="0">
                <a:solidFill>
                  <a:schemeClr val="tx1"/>
                </a:solidFill>
                <a:hlinkClick r:id="rId5"/>
              </a:rPr>
              <a:t>https://justice.belgium.be/sites/default/files/Chiffres annuels 2022 Etablissements pénitentiaires .pdf</a:t>
            </a:r>
            <a:endParaRPr lang="fr-FR" sz="1800" dirty="0">
              <a:solidFill>
                <a:schemeClr val="tx1"/>
              </a:solidFill>
            </a:endParaRPr>
          </a:p>
          <a:p>
            <a:endParaRPr lang="fr-FR" sz="1800" dirty="0">
              <a:solidFill>
                <a:schemeClr val="tx1"/>
              </a:solidFill>
            </a:endParaRPr>
          </a:p>
          <a:p>
            <a:r>
              <a:rPr lang="fr-FR" sz="1800" dirty="0">
                <a:solidFill>
                  <a:schemeClr val="tx1"/>
                </a:solidFill>
                <a:hlinkClick r:id="rId6"/>
              </a:rPr>
              <a:t>https://oip.org/en-bref/qui-sont-les-personnes-incarcerees/</a:t>
            </a:r>
            <a:endParaRPr lang="fr-FR" sz="1800" dirty="0">
              <a:solidFill>
                <a:schemeClr val="tx1"/>
              </a:solidFill>
            </a:endParaRPr>
          </a:p>
          <a:p>
            <a:endParaRPr lang="fr-BJ" sz="1800" dirty="0">
              <a:solidFill>
                <a:schemeClr val="tx1"/>
              </a:solidFill>
            </a:endParaRPr>
          </a:p>
        </p:txBody>
      </p:sp>
    </p:spTree>
    <p:extLst>
      <p:ext uri="{BB962C8B-B14F-4D97-AF65-F5344CB8AC3E}">
        <p14:creationId xmlns:p14="http://schemas.microsoft.com/office/powerpoint/2010/main" val="103199352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062" name="Rectangle 2061">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8" y="0"/>
            <a:ext cx="12191985"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BJ"/>
          </a:p>
        </p:txBody>
      </p:sp>
      <p:sp>
        <p:nvSpPr>
          <p:cNvPr id="2" name="Titre 1">
            <a:extLst>
              <a:ext uri="{FF2B5EF4-FFF2-40B4-BE49-F238E27FC236}">
                <a16:creationId xmlns:a16="http://schemas.microsoft.com/office/drawing/2014/main" id="{A3783973-4ED8-1E83-0444-755C00DEB8DB}"/>
              </a:ext>
            </a:extLst>
          </p:cNvPr>
          <p:cNvSpPr>
            <a:spLocks noGrp="1"/>
          </p:cNvSpPr>
          <p:nvPr>
            <p:ph type="title"/>
          </p:nvPr>
        </p:nvSpPr>
        <p:spPr>
          <a:xfrm>
            <a:off x="5116783" y="516835"/>
            <a:ext cx="5977937" cy="1666501"/>
          </a:xfrm>
        </p:spPr>
        <p:txBody>
          <a:bodyPr>
            <a:normAutofit/>
          </a:bodyPr>
          <a:lstStyle/>
          <a:p>
            <a:r>
              <a:rPr lang="fr-FR" sz="4000" dirty="0">
                <a:solidFill>
                  <a:schemeClr val="tx1"/>
                </a:solidFill>
              </a:rPr>
              <a:t>Déviance (s) :  M</a:t>
            </a:r>
            <a:r>
              <a:rPr lang="fr-BJ" sz="4000" dirty="0">
                <a:solidFill>
                  <a:schemeClr val="tx1"/>
                </a:solidFill>
              </a:rPr>
              <a:t>ots-clés</a:t>
            </a:r>
          </a:p>
        </p:txBody>
      </p:sp>
      <p:pic>
        <p:nvPicPr>
          <p:cNvPr id="2050" name="Picture 2" descr="Etre un bouc émissaire, expression animalière - savour.eu">
            <a:extLst>
              <a:ext uri="{FF2B5EF4-FFF2-40B4-BE49-F238E27FC236}">
                <a16:creationId xmlns:a16="http://schemas.microsoft.com/office/drawing/2014/main" id="{CB5458E5-DB12-B913-CB10-59FC313450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8062" r="1" b="8069"/>
          <a:stretch/>
        </p:blipFill>
        <p:spPr bwMode="auto">
          <a:xfrm>
            <a:off x="20" y="10"/>
            <a:ext cx="4580077" cy="3383266"/>
          </a:xfrm>
          <a:prstGeom prst="rect">
            <a:avLst/>
          </a:prstGeom>
          <a:noFill/>
          <a:extLst>
            <a:ext uri="{909E8E84-426E-40DD-AFC4-6F175D3DCCD1}">
              <a14:hiddenFill xmlns:a14="http://schemas.microsoft.com/office/drawing/2010/main">
                <a:solidFill>
                  <a:srgbClr val="FFFFFF"/>
                </a:solidFill>
              </a14:hiddenFill>
            </a:ext>
          </a:extLst>
        </p:spPr>
      </p:pic>
      <p:cxnSp>
        <p:nvCxnSpPr>
          <p:cNvPr id="2064" name="Straight Connector 2063">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00864" y="2353592"/>
            <a:ext cx="5669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052" name="Picture 4" descr="La sanction en éducation en 1 heure Livre audio | Eirick Prairat |  Audible.fr: Livre audio Version abrégée Français">
            <a:extLst>
              <a:ext uri="{FF2B5EF4-FFF2-40B4-BE49-F238E27FC236}">
                <a16:creationId xmlns:a16="http://schemas.microsoft.com/office/drawing/2014/main" id="{E8D39E22-8760-3B5C-F2F7-3D8372E0F0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773" r="31539" b="-2"/>
          <a:stretch/>
        </p:blipFill>
        <p:spPr bwMode="auto">
          <a:xfrm>
            <a:off x="20" y="3474720"/>
            <a:ext cx="4580077" cy="3383280"/>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contenu 2">
            <a:extLst>
              <a:ext uri="{FF2B5EF4-FFF2-40B4-BE49-F238E27FC236}">
                <a16:creationId xmlns:a16="http://schemas.microsoft.com/office/drawing/2014/main" id="{D9A39A53-C49D-0007-A8AB-5E1304037845}"/>
              </a:ext>
            </a:extLst>
          </p:cNvPr>
          <p:cNvSpPr>
            <a:spLocks noGrp="1"/>
          </p:cNvSpPr>
          <p:nvPr>
            <p:ph idx="1"/>
          </p:nvPr>
        </p:nvSpPr>
        <p:spPr>
          <a:xfrm>
            <a:off x="5116784" y="2546224"/>
            <a:ext cx="5977938" cy="3342747"/>
          </a:xfrm>
        </p:spPr>
        <p:txBody>
          <a:bodyPr>
            <a:normAutofit lnSpcReduction="10000"/>
          </a:bodyPr>
          <a:lstStyle/>
          <a:p>
            <a:r>
              <a:rPr lang="fr-FR" sz="1800" dirty="0" err="1">
                <a:solidFill>
                  <a:schemeClr val="tx1"/>
                </a:solidFill>
              </a:rPr>
              <a:t>T</a:t>
            </a:r>
            <a:r>
              <a:rPr lang="fr-BJ" sz="1800" dirty="0">
                <a:solidFill>
                  <a:schemeClr val="tx1"/>
                </a:solidFill>
              </a:rPr>
              <a:t>ransgression, normes, groupe social donné, sanction, contrôle social </a:t>
            </a:r>
          </a:p>
          <a:p>
            <a:r>
              <a:rPr lang="fr-BJ" sz="1800" dirty="0">
                <a:solidFill>
                  <a:schemeClr val="tx1"/>
                </a:solidFill>
              </a:rPr>
              <a:t>Notions clés sous-jacentres : conformité et normalité qui ne sont jamais naturelles ou universelles, mais propres à une société à un moment donné de son histoire.</a:t>
            </a:r>
          </a:p>
          <a:p>
            <a:endParaRPr lang="fr-BJ" sz="1800" dirty="0">
              <a:solidFill>
                <a:schemeClr val="tx1"/>
              </a:solidFill>
            </a:endParaRPr>
          </a:p>
          <a:p>
            <a:r>
              <a:rPr lang="fr-BJ" sz="1800" dirty="0">
                <a:solidFill>
                  <a:schemeClr val="tx1"/>
                </a:solidFill>
              </a:rPr>
              <a:t>Déviance ≠ criminalité et de délinquence qui sont des notions juridiques</a:t>
            </a:r>
          </a:p>
          <a:p>
            <a:r>
              <a:rPr lang="fr-FR" sz="1800" dirty="0">
                <a:solidFill>
                  <a:schemeClr val="tx1"/>
                </a:solidFill>
              </a:rPr>
              <a:t>L</a:t>
            </a:r>
            <a:r>
              <a:rPr lang="fr-BJ" sz="1800" dirty="0">
                <a:solidFill>
                  <a:schemeClr val="tx1"/>
                </a:solidFill>
              </a:rPr>
              <a:t>a déviance s’observe aussi dans le cas de normes purement sociales et de sanction sociales ou relationnelles (sociologie)</a:t>
            </a:r>
          </a:p>
          <a:p>
            <a:endParaRPr lang="fr-BJ" sz="1800" dirty="0">
              <a:solidFill>
                <a:schemeClr val="tx1"/>
              </a:solidFill>
            </a:endParaRPr>
          </a:p>
        </p:txBody>
      </p:sp>
    </p:spTree>
    <p:extLst>
      <p:ext uri="{BB962C8B-B14F-4D97-AF65-F5344CB8AC3E}">
        <p14:creationId xmlns:p14="http://schemas.microsoft.com/office/powerpoint/2010/main" val="71409667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5FACB5-F0E7-F1D6-6F71-BE16804BC4DB}"/>
              </a:ext>
            </a:extLst>
          </p:cNvPr>
          <p:cNvSpPr>
            <a:spLocks noGrp="1"/>
          </p:cNvSpPr>
          <p:nvPr>
            <p:ph type="title"/>
          </p:nvPr>
        </p:nvSpPr>
        <p:spPr>
          <a:xfrm>
            <a:off x="1097280" y="286603"/>
            <a:ext cx="10058400" cy="3142397"/>
          </a:xfrm>
        </p:spPr>
        <p:txBody>
          <a:bodyPr/>
          <a:lstStyle/>
          <a:p>
            <a:r>
              <a:rPr lang="fr-BJ" dirty="0"/>
              <a:t>Durkheim encore lui ...!</a:t>
            </a:r>
          </a:p>
        </p:txBody>
      </p:sp>
      <p:pic>
        <p:nvPicPr>
          <p:cNvPr id="3074" name="Picture 2" descr="Leçons de sociologie criminelle de Émile Durkheim - Editions Flammarion">
            <a:extLst>
              <a:ext uri="{FF2B5EF4-FFF2-40B4-BE49-F238E27FC236}">
                <a16:creationId xmlns:a16="http://schemas.microsoft.com/office/drawing/2014/main" id="{CB7F5CD4-1CF8-1AE1-D3C4-CCB037678BA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21420" y="2122098"/>
            <a:ext cx="2273300" cy="3196662"/>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B39832C0-56A8-4B93-A32D-97F0A2C23172}"/>
              </a:ext>
            </a:extLst>
          </p:cNvPr>
          <p:cNvSpPr txBox="1"/>
          <p:nvPr/>
        </p:nvSpPr>
        <p:spPr>
          <a:xfrm>
            <a:off x="3467819" y="4088921"/>
            <a:ext cx="4915705" cy="369332"/>
          </a:xfrm>
          <a:prstGeom prst="rect">
            <a:avLst/>
          </a:prstGeom>
          <a:noFill/>
        </p:spPr>
        <p:txBody>
          <a:bodyPr wrap="none" rtlCol="0">
            <a:spAutoFit/>
          </a:bodyPr>
          <a:lstStyle/>
          <a:p>
            <a:r>
              <a:rPr lang="fr-FR" dirty="0">
                <a:hlinkClick r:id="rId3"/>
              </a:rPr>
              <a:t>https://www.youtube.com/watch?v=5w65u2TXYiw</a:t>
            </a:r>
            <a:endParaRPr lang="fr-BJ" dirty="0"/>
          </a:p>
        </p:txBody>
      </p:sp>
    </p:spTree>
    <p:extLst>
      <p:ext uri="{BB962C8B-B14F-4D97-AF65-F5344CB8AC3E}">
        <p14:creationId xmlns:p14="http://schemas.microsoft.com/office/powerpoint/2010/main" val="2053606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59C3C2-CA8A-4AD5-91F5-47C211A8BB2B}"/>
              </a:ext>
            </a:extLst>
          </p:cNvPr>
          <p:cNvSpPr>
            <a:spLocks noGrp="1"/>
          </p:cNvSpPr>
          <p:nvPr>
            <p:ph type="title"/>
          </p:nvPr>
        </p:nvSpPr>
        <p:spPr/>
        <p:txBody>
          <a:bodyPr>
            <a:normAutofit fontScale="90000"/>
          </a:bodyPr>
          <a:lstStyle/>
          <a:p>
            <a:r>
              <a:rPr lang="fr-FR" dirty="0"/>
              <a:t>R</a:t>
            </a:r>
            <a:r>
              <a:rPr lang="fr-BJ" dirty="0"/>
              <a:t>etour vers l’histoire de la punition : du supplice à la prison panoptique</a:t>
            </a:r>
          </a:p>
        </p:txBody>
      </p:sp>
      <p:sp>
        <p:nvSpPr>
          <p:cNvPr id="3" name="Espace réservé du contenu 2">
            <a:extLst>
              <a:ext uri="{FF2B5EF4-FFF2-40B4-BE49-F238E27FC236}">
                <a16:creationId xmlns:a16="http://schemas.microsoft.com/office/drawing/2014/main" id="{FC84F49D-6A39-A3BF-96E6-368887E4E195}"/>
              </a:ext>
            </a:extLst>
          </p:cNvPr>
          <p:cNvSpPr>
            <a:spLocks noGrp="1"/>
          </p:cNvSpPr>
          <p:nvPr>
            <p:ph idx="1"/>
          </p:nvPr>
        </p:nvSpPr>
        <p:spPr/>
        <p:txBody>
          <a:bodyPr/>
          <a:lstStyle/>
          <a:p>
            <a:r>
              <a:rPr lang="fr-FR" dirty="0">
                <a:hlinkClick r:id="rId2"/>
              </a:rPr>
              <a:t>https://www.youtube.com/watch?v=Vywj5m8o3tw</a:t>
            </a:r>
            <a:endParaRPr lang="fr-BJ" dirty="0"/>
          </a:p>
        </p:txBody>
      </p:sp>
    </p:spTree>
    <p:extLst>
      <p:ext uri="{BB962C8B-B14F-4D97-AF65-F5344CB8AC3E}">
        <p14:creationId xmlns:p14="http://schemas.microsoft.com/office/powerpoint/2010/main" val="2169531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83B2DB-A5B5-7AC1-D1F6-D804A4A7FA5A}"/>
              </a:ext>
            </a:extLst>
          </p:cNvPr>
          <p:cNvSpPr>
            <a:spLocks noGrp="1"/>
          </p:cNvSpPr>
          <p:nvPr>
            <p:ph type="title"/>
          </p:nvPr>
        </p:nvSpPr>
        <p:spPr/>
        <p:txBody>
          <a:bodyPr/>
          <a:lstStyle/>
          <a:p>
            <a:r>
              <a:rPr lang="fr-FR" dirty="0"/>
              <a:t>L</a:t>
            </a:r>
            <a:r>
              <a:rPr lang="fr-BJ" dirty="0"/>
              <a:t>e crime selon Durkheim</a:t>
            </a:r>
          </a:p>
        </p:txBody>
      </p:sp>
      <p:sp>
        <p:nvSpPr>
          <p:cNvPr id="3" name="Espace réservé du contenu 2">
            <a:extLst>
              <a:ext uri="{FF2B5EF4-FFF2-40B4-BE49-F238E27FC236}">
                <a16:creationId xmlns:a16="http://schemas.microsoft.com/office/drawing/2014/main" id="{64075905-26C9-737E-FAAB-CDEDF508C0CC}"/>
              </a:ext>
            </a:extLst>
          </p:cNvPr>
          <p:cNvSpPr>
            <a:spLocks noGrp="1"/>
          </p:cNvSpPr>
          <p:nvPr>
            <p:ph idx="1"/>
          </p:nvPr>
        </p:nvSpPr>
        <p:spPr>
          <a:xfrm>
            <a:off x="1097280" y="2108201"/>
            <a:ext cx="10058400" cy="3780535"/>
          </a:xfrm>
        </p:spPr>
        <p:txBody>
          <a:bodyPr>
            <a:normAutofit fontScale="77500" lnSpcReduction="20000"/>
          </a:bodyPr>
          <a:lstStyle/>
          <a:p>
            <a:r>
              <a:rPr lang="fr-FR" dirty="0"/>
              <a:t>L</a:t>
            </a:r>
            <a:r>
              <a:rPr lang="fr-BJ" dirty="0"/>
              <a:t>e crime est un fait social</a:t>
            </a:r>
          </a:p>
          <a:p>
            <a:r>
              <a:rPr lang="fr-FR" dirty="0"/>
              <a:t>U</a:t>
            </a:r>
            <a:r>
              <a:rPr lang="fr-BJ" dirty="0"/>
              <a:t>ne discipline sociale </a:t>
            </a:r>
            <a:r>
              <a:rPr lang="fr-BJ" dirty="0">
                <a:solidFill>
                  <a:srgbClr val="FF0000"/>
                </a:solidFill>
              </a:rPr>
              <a:t>définit les moyens que l’individu peut utiliser pour atteindre ses besoins et désirs</a:t>
            </a:r>
          </a:p>
          <a:p>
            <a:r>
              <a:rPr lang="fr-FR" dirty="0"/>
              <a:t>U</a:t>
            </a:r>
            <a:r>
              <a:rPr lang="fr-BJ" dirty="0"/>
              <a:t>ne société sans crime n’existe pas...</a:t>
            </a:r>
          </a:p>
          <a:p>
            <a:r>
              <a:rPr lang="fr-BJ" dirty="0"/>
              <a:t>Toute société dispose d’un code qui fixe les comportements souhaitables et les marges des comportements proscrits ou déconseillés ainsi que les sanctions</a:t>
            </a:r>
          </a:p>
          <a:p>
            <a:r>
              <a:rPr lang="fr-FR" dirty="0"/>
              <a:t>L</a:t>
            </a:r>
            <a:r>
              <a:rPr lang="fr-BJ" dirty="0"/>
              <a:t>a fonction sociale du crime passe par </a:t>
            </a:r>
            <a:r>
              <a:rPr lang="fr-BJ" dirty="0">
                <a:solidFill>
                  <a:srgbClr val="FF0000"/>
                </a:solidFill>
              </a:rPr>
              <a:t>la condamnation et la peine qui réaffirment publiquement les principes de l’ordre social </a:t>
            </a:r>
            <a:r>
              <a:rPr lang="fr-BJ" dirty="0"/>
              <a:t>et dissuadent les transgressions</a:t>
            </a:r>
          </a:p>
          <a:p>
            <a:r>
              <a:rPr lang="fr-BJ" dirty="0"/>
              <a:t>Des </a:t>
            </a:r>
            <a:r>
              <a:rPr lang="fr-BJ" dirty="0">
                <a:solidFill>
                  <a:srgbClr val="FF0000"/>
                </a:solidFill>
              </a:rPr>
              <a:t>représentations sociales </a:t>
            </a:r>
            <a:r>
              <a:rPr lang="fr-BJ" dirty="0"/>
              <a:t>soutiennent deux notions-clé : responsabilité et culpabilité </a:t>
            </a:r>
          </a:p>
          <a:p>
            <a:r>
              <a:rPr lang="fr-FR" dirty="0"/>
              <a:t>L</a:t>
            </a:r>
            <a:r>
              <a:rPr lang="fr-BJ" dirty="0"/>
              <a:t>e suicide comme crime : sanctionner l’acte qui dénie le bienfait de la vie sociale.</a:t>
            </a:r>
          </a:p>
          <a:p>
            <a:r>
              <a:rPr lang="fr-BJ" dirty="0"/>
              <a:t>Suicides anomiques et homicides évoluent parallèlement</a:t>
            </a:r>
          </a:p>
          <a:p>
            <a:pPr lvl="1"/>
            <a:endParaRPr lang="fr-BJ" dirty="0"/>
          </a:p>
        </p:txBody>
      </p:sp>
    </p:spTree>
    <p:extLst>
      <p:ext uri="{BB962C8B-B14F-4D97-AF65-F5344CB8AC3E}">
        <p14:creationId xmlns:p14="http://schemas.microsoft.com/office/powerpoint/2010/main" val="194843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30A51A-1161-8D11-A7D0-9A28BF12C60A}"/>
              </a:ext>
            </a:extLst>
          </p:cNvPr>
          <p:cNvSpPr>
            <a:spLocks noGrp="1"/>
          </p:cNvSpPr>
          <p:nvPr>
            <p:ph type="title"/>
          </p:nvPr>
        </p:nvSpPr>
        <p:spPr/>
        <p:txBody>
          <a:bodyPr>
            <a:normAutofit/>
          </a:bodyPr>
          <a:lstStyle/>
          <a:p>
            <a:r>
              <a:rPr lang="fr-FR" sz="3600" dirty="0"/>
              <a:t>L</a:t>
            </a:r>
            <a:r>
              <a:rPr lang="fr-BJ" sz="3600" dirty="0"/>
              <a:t>a sociologie fonctionnaliste US.</a:t>
            </a:r>
            <a:br>
              <a:rPr lang="fr-BJ" sz="2400" dirty="0"/>
            </a:br>
            <a:r>
              <a:rPr lang="fr-BJ" sz="2400" dirty="0"/>
              <a:t>Merton : déviance, routine et ritualisme rempliraient au fond les mêmes fonctions dans les sociétés modernes</a:t>
            </a:r>
          </a:p>
        </p:txBody>
      </p:sp>
      <p:sp>
        <p:nvSpPr>
          <p:cNvPr id="3" name="Espace réservé du contenu 2">
            <a:extLst>
              <a:ext uri="{FF2B5EF4-FFF2-40B4-BE49-F238E27FC236}">
                <a16:creationId xmlns:a16="http://schemas.microsoft.com/office/drawing/2014/main" id="{E7C22236-96A0-A0E0-69AA-B69EA32CB281}"/>
              </a:ext>
            </a:extLst>
          </p:cNvPr>
          <p:cNvSpPr>
            <a:spLocks noGrp="1"/>
          </p:cNvSpPr>
          <p:nvPr>
            <p:ph idx="1"/>
          </p:nvPr>
        </p:nvSpPr>
        <p:spPr/>
        <p:txBody>
          <a:bodyPr>
            <a:normAutofit fontScale="92500" lnSpcReduction="10000"/>
          </a:bodyPr>
          <a:lstStyle/>
          <a:p>
            <a:r>
              <a:rPr lang="fr-FR" dirty="0"/>
              <a:t>R</a:t>
            </a:r>
            <a:r>
              <a:rPr lang="fr-BJ" dirty="0"/>
              <a:t>etour sur </a:t>
            </a:r>
            <a:r>
              <a:rPr lang="fr-BJ" u="sng" dirty="0">
                <a:solidFill>
                  <a:srgbClr val="FF0000"/>
                </a:solidFill>
              </a:rPr>
              <a:t>les valeurs de réalisation de soi </a:t>
            </a:r>
            <a:r>
              <a:rPr lang="fr-BJ" dirty="0">
                <a:solidFill>
                  <a:srgbClr val="FF0000"/>
                </a:solidFill>
              </a:rPr>
              <a:t>qu’une société promeut et </a:t>
            </a:r>
            <a:r>
              <a:rPr lang="fr-BJ" u="sng" dirty="0">
                <a:solidFill>
                  <a:srgbClr val="FF0000"/>
                </a:solidFill>
              </a:rPr>
              <a:t>les moyens qu’elle met à disposition</a:t>
            </a:r>
            <a:r>
              <a:rPr lang="fr-BJ" dirty="0">
                <a:solidFill>
                  <a:srgbClr val="FF0000"/>
                </a:solidFill>
              </a:rPr>
              <a:t> des individus pour les réaliser</a:t>
            </a:r>
          </a:p>
          <a:p>
            <a:r>
              <a:rPr lang="fr-BJ" dirty="0"/>
              <a:t>Déviance : Hiatus entre Valeurs sociétales et moyens utilisables (</a:t>
            </a:r>
            <a:r>
              <a:rPr lang="fr-BJ" dirty="0">
                <a:solidFill>
                  <a:srgbClr val="FF0000"/>
                </a:solidFill>
              </a:rPr>
              <a:t>le cas d’Al Capone</a:t>
            </a:r>
            <a:r>
              <a:rPr lang="fr-BJ" dirty="0"/>
              <a:t>)</a:t>
            </a:r>
          </a:p>
          <a:p>
            <a:r>
              <a:rPr lang="fr-BJ" dirty="0"/>
              <a:t>Déviance : logiques d’adaptation à une incapacité à réaliser les valeurs sociétales US du moment (Réussite, gloire, reconnaissance) ou adaptation à une incertitude, à un flou</a:t>
            </a:r>
          </a:p>
          <a:p>
            <a:r>
              <a:rPr lang="fr-BJ" dirty="0"/>
              <a:t>Alternatives à la déviance : routine pour elle-même ou </a:t>
            </a:r>
            <a:r>
              <a:rPr lang="fr-BJ" dirty="0">
                <a:solidFill>
                  <a:srgbClr val="FF0000"/>
                </a:solidFill>
              </a:rPr>
              <a:t>ritualisme</a:t>
            </a:r>
            <a:r>
              <a:rPr lang="fr-BJ" dirty="0"/>
              <a:t> (répétition des cmpts d’usage des moyens alors que les objectifs ou les valeurs ont disparu)</a:t>
            </a:r>
            <a:r>
              <a:rPr lang="fr-BJ" dirty="0">
                <a:solidFill>
                  <a:srgbClr val="FF0000"/>
                </a:solidFill>
              </a:rPr>
              <a:t>≠ de ritualisation</a:t>
            </a:r>
          </a:p>
          <a:p>
            <a:r>
              <a:rPr lang="fr-BJ" dirty="0">
                <a:solidFill>
                  <a:schemeClr val="tx1"/>
                </a:solidFill>
              </a:rPr>
              <a:t>Le conformisme dans les grandes organisations bureacratiques gère les tensions et angoisses; risques et frustrations liées à la compétition entre individus</a:t>
            </a:r>
          </a:p>
        </p:txBody>
      </p:sp>
    </p:spTree>
    <p:extLst>
      <p:ext uri="{BB962C8B-B14F-4D97-AF65-F5344CB8AC3E}">
        <p14:creationId xmlns:p14="http://schemas.microsoft.com/office/powerpoint/2010/main" val="1895436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92F7BD-FB01-8BD4-D5CF-9CCC91F17C71}"/>
              </a:ext>
            </a:extLst>
          </p:cNvPr>
          <p:cNvSpPr>
            <a:spLocks noGrp="1"/>
          </p:cNvSpPr>
          <p:nvPr>
            <p:ph type="title"/>
          </p:nvPr>
        </p:nvSpPr>
        <p:spPr/>
        <p:txBody>
          <a:bodyPr>
            <a:normAutofit/>
          </a:bodyPr>
          <a:lstStyle/>
          <a:p>
            <a:r>
              <a:rPr lang="fr-FR" sz="3600" dirty="0"/>
              <a:t>L</a:t>
            </a:r>
            <a:r>
              <a:rPr lang="fr-BJ" sz="3600" dirty="0"/>
              <a:t>ogiques d’adaptation face aux hiatus entre valeurs sociétales et moyens accessibles pour les réaliser</a:t>
            </a:r>
          </a:p>
        </p:txBody>
      </p:sp>
      <p:pic>
        <p:nvPicPr>
          <p:cNvPr id="5124" name="Picture 4" descr="UE5 - Valeurs et normes Cartes | Quizlet">
            <a:extLst>
              <a:ext uri="{FF2B5EF4-FFF2-40B4-BE49-F238E27FC236}">
                <a16:creationId xmlns:a16="http://schemas.microsoft.com/office/drawing/2014/main" id="{9F9EAAEB-4D56-4FF9-3700-4780F32E35F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26077" y="2108200"/>
            <a:ext cx="8443608" cy="3760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147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925DCE-350D-0846-DD08-EF508C29C6EC}"/>
              </a:ext>
            </a:extLst>
          </p:cNvPr>
          <p:cNvSpPr>
            <a:spLocks noGrp="1"/>
          </p:cNvSpPr>
          <p:nvPr>
            <p:ph type="title"/>
          </p:nvPr>
        </p:nvSpPr>
        <p:spPr/>
        <p:txBody>
          <a:bodyPr>
            <a:normAutofit fontScale="90000"/>
          </a:bodyPr>
          <a:lstStyle/>
          <a:p>
            <a:r>
              <a:rPr lang="fr-FR" dirty="0"/>
              <a:t>L</a:t>
            </a:r>
            <a:r>
              <a:rPr lang="fr-BJ" dirty="0"/>
              <a:t>es approches Micro-sociologiques de l’École de Chicago</a:t>
            </a:r>
          </a:p>
        </p:txBody>
      </p:sp>
      <p:sp>
        <p:nvSpPr>
          <p:cNvPr id="3" name="Espace réservé du contenu 2">
            <a:extLst>
              <a:ext uri="{FF2B5EF4-FFF2-40B4-BE49-F238E27FC236}">
                <a16:creationId xmlns:a16="http://schemas.microsoft.com/office/drawing/2014/main" id="{3F26E5F3-90BB-69B2-312C-564B1B9FF443}"/>
              </a:ext>
            </a:extLst>
          </p:cNvPr>
          <p:cNvSpPr>
            <a:spLocks noGrp="1"/>
          </p:cNvSpPr>
          <p:nvPr>
            <p:ph idx="1"/>
          </p:nvPr>
        </p:nvSpPr>
        <p:spPr/>
        <p:txBody>
          <a:bodyPr/>
          <a:lstStyle/>
          <a:p>
            <a:r>
              <a:rPr lang="fr-FR" dirty="0" err="1"/>
              <a:t>T</a:t>
            </a:r>
            <a:r>
              <a:rPr lang="fr-BJ" dirty="0"/>
              <a:t>emps 1 : qui sont les déviants? Pourquoi ils posent ces actes?</a:t>
            </a:r>
          </a:p>
          <a:p>
            <a:pPr lvl="1"/>
            <a:r>
              <a:rPr lang="fr-FR" dirty="0"/>
              <a:t>L</a:t>
            </a:r>
            <a:r>
              <a:rPr lang="fr-BJ" dirty="0"/>
              <a:t>es USA des années 1920 : flugurante croissance urbaine, industrielle, capitaliste et immigrations de masse.</a:t>
            </a:r>
          </a:p>
          <a:p>
            <a:pPr lvl="2"/>
            <a:r>
              <a:rPr lang="fr-BJ" dirty="0"/>
              <a:t>Des déviances typiquement urbaines : prostitution, drogues, maffias, ghettos, gang de jeunes</a:t>
            </a:r>
          </a:p>
          <a:p>
            <a:pPr lvl="2"/>
            <a:r>
              <a:rPr lang="fr-BJ" dirty="0"/>
              <a:t>Élites Wasp et immigrants...</a:t>
            </a:r>
          </a:p>
          <a:p>
            <a:pPr lvl="2"/>
            <a:r>
              <a:rPr lang="fr-FR" dirty="0"/>
              <a:t>L</a:t>
            </a:r>
            <a:r>
              <a:rPr lang="fr-BJ" dirty="0"/>
              <a:t>a déviance dans l’écologie urbaine : des lois naturelles??</a:t>
            </a:r>
          </a:p>
          <a:p>
            <a:pPr lvl="2"/>
            <a:r>
              <a:rPr lang="fr-FR" dirty="0"/>
              <a:t>D</a:t>
            </a:r>
            <a:r>
              <a:rPr lang="fr-BJ" dirty="0"/>
              <a:t>ésorganisation sociale sociale n’est pas anomie de Durkheim : ici c’est la confrontation entre normes de groupes d’origines différentes dans un cadre inédit et inégal de compétiton</a:t>
            </a:r>
          </a:p>
          <a:p>
            <a:pPr lvl="2"/>
            <a:r>
              <a:rPr lang="fr-BJ" dirty="0"/>
              <a:t>Gangs et Ghetto comme foyers de socialisation dans la phase d’intégration des immigrants et Noirs américains (63-64)</a:t>
            </a:r>
          </a:p>
          <a:p>
            <a:pPr lvl="2"/>
            <a:r>
              <a:rPr lang="fr-FR" dirty="0"/>
              <a:t>L</a:t>
            </a:r>
            <a:r>
              <a:rPr lang="fr-BJ" dirty="0"/>
              <a:t>e contre-exemple : la criminalité des cols blancs.</a:t>
            </a:r>
          </a:p>
        </p:txBody>
      </p:sp>
    </p:spTree>
    <p:extLst>
      <p:ext uri="{BB962C8B-B14F-4D97-AF65-F5344CB8AC3E}">
        <p14:creationId xmlns:p14="http://schemas.microsoft.com/office/powerpoint/2010/main" val="3097492158"/>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Garamond"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233</TotalTime>
  <Words>1421</Words>
  <Application>Microsoft Macintosh PowerPoint</Application>
  <PresentationFormat>Grand écran</PresentationFormat>
  <Paragraphs>79</Paragraphs>
  <Slides>16</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16</vt:i4>
      </vt:variant>
    </vt:vector>
  </HeadingPairs>
  <TitlesOfParts>
    <vt:vector size="22" baseType="lpstr">
      <vt:lpstr>Alegreya</vt:lpstr>
      <vt:lpstr>Alegreya Sans</vt:lpstr>
      <vt:lpstr>Arial</vt:lpstr>
      <vt:lpstr>Calibri</vt:lpstr>
      <vt:lpstr>Garamond</vt:lpstr>
      <vt:lpstr>RetrospectVTI</vt:lpstr>
      <vt:lpstr>Déviance</vt:lpstr>
      <vt:lpstr>La déviance des sociologues</vt:lpstr>
      <vt:lpstr>Déviance (s) :  Mots-clés</vt:lpstr>
      <vt:lpstr>Durkheim encore lui ...!</vt:lpstr>
      <vt:lpstr>Retour vers l’histoire de la punition : du supplice à la prison panoptique</vt:lpstr>
      <vt:lpstr>Le crime selon Durkheim</vt:lpstr>
      <vt:lpstr>La sociologie fonctionnaliste US. Merton : déviance, routine et ritualisme rempliraient au fond les mêmes fonctions dans les sociétés modernes</vt:lpstr>
      <vt:lpstr>Logiques d’adaptation face aux hiatus entre valeurs sociétales et moyens accessibles pour les réaliser</vt:lpstr>
      <vt:lpstr>Les approches Micro-sociologiques de l’École de Chicago</vt:lpstr>
      <vt:lpstr>Les approches Micro de l’École de Chicago</vt:lpstr>
      <vt:lpstr>Un petit tableau</vt:lpstr>
      <vt:lpstr>Comment devient-on fumeur de ....</vt:lpstr>
      <vt:lpstr>Goffman, Stigmates (1975)</vt:lpstr>
      <vt:lpstr>Conclu!</vt:lpstr>
      <vt:lpstr>En Europe de nos jours</vt:lpstr>
      <vt:lpstr>           L’emprisonnement des Noirs aux USA « Symbiose fatale Quand ghetto et prison se ressemblent et s'assemblent » Par Loïc Wacquant Pages 31 à 52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Poncelet Marc</dc:creator>
  <cp:lastModifiedBy>Poncelet Marc</cp:lastModifiedBy>
  <cp:revision>17</cp:revision>
  <dcterms:created xsi:type="dcterms:W3CDTF">2024-12-04T15:57:42Z</dcterms:created>
  <dcterms:modified xsi:type="dcterms:W3CDTF">2024-12-04T19:51:08Z</dcterms:modified>
</cp:coreProperties>
</file>