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5" r:id="rId4"/>
    <p:sldId id="259" r:id="rId5"/>
    <p:sldId id="261" r:id="rId6"/>
    <p:sldId id="262" r:id="rId7"/>
    <p:sldId id="270" r:id="rId8"/>
    <p:sldId id="263" r:id="rId9"/>
    <p:sldId id="264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267FB-BAB8-4A5B-9504-EAA48E9C53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305980-9F24-4FC3-BFE9-A8D67B735625}">
      <dgm:prSet/>
      <dgm:spPr/>
      <dgm:t>
        <a:bodyPr/>
        <a:lstStyle/>
        <a:p>
          <a:r>
            <a:rPr lang="en-US" dirty="0"/>
            <a:t>The Bank Database Management System will make the storing, processing and utilization of all the customers, employees as well as transaction details of any bank simpler and convenient. </a:t>
          </a:r>
        </a:p>
      </dgm:t>
    </dgm:pt>
    <dgm:pt modelId="{F909B055-949A-4DDE-A379-79E2F6A4BC73}" type="parTrans" cxnId="{D0BC754F-3944-4034-8DB6-3EB190C38C98}">
      <dgm:prSet/>
      <dgm:spPr/>
      <dgm:t>
        <a:bodyPr/>
        <a:lstStyle/>
        <a:p>
          <a:endParaRPr lang="en-US"/>
        </a:p>
      </dgm:t>
    </dgm:pt>
    <dgm:pt modelId="{9D1FDA06-8D25-4D72-B2F1-E8E92C451C2D}" type="sibTrans" cxnId="{D0BC754F-3944-4034-8DB6-3EB190C38C98}">
      <dgm:prSet/>
      <dgm:spPr/>
      <dgm:t>
        <a:bodyPr/>
        <a:lstStyle/>
        <a:p>
          <a:endParaRPr lang="en-US"/>
        </a:p>
      </dgm:t>
    </dgm:pt>
    <dgm:pt modelId="{624563AA-B69D-43F5-8BA2-5B224FECF11E}">
      <dgm:prSet/>
      <dgm:spPr/>
      <dgm:t>
        <a:bodyPr/>
        <a:lstStyle/>
        <a:p>
          <a:r>
            <a:rPr lang="en-US"/>
            <a:t>A Bank that has a lot of feature offers and options is considered the best Bank, but those are also the reasons that make a Bank Database System complicated. </a:t>
          </a:r>
        </a:p>
      </dgm:t>
    </dgm:pt>
    <dgm:pt modelId="{88FB4AB4-8C93-4CAA-AD5A-7FED86D519CC}" type="parTrans" cxnId="{CC00BDA2-0A14-4AD3-AEAF-202A46BEE332}">
      <dgm:prSet/>
      <dgm:spPr/>
      <dgm:t>
        <a:bodyPr/>
        <a:lstStyle/>
        <a:p>
          <a:endParaRPr lang="en-US"/>
        </a:p>
      </dgm:t>
    </dgm:pt>
    <dgm:pt modelId="{3BCAF224-4FBF-45E3-9014-8B328793C875}" type="sibTrans" cxnId="{CC00BDA2-0A14-4AD3-AEAF-202A46BEE332}">
      <dgm:prSet/>
      <dgm:spPr/>
      <dgm:t>
        <a:bodyPr/>
        <a:lstStyle/>
        <a:p>
          <a:endParaRPr lang="en-US"/>
        </a:p>
      </dgm:t>
    </dgm:pt>
    <dgm:pt modelId="{381784F8-C07E-4240-8E0D-B126F9C2D7CA}">
      <dgm:prSet/>
      <dgm:spPr/>
      <dgm:t>
        <a:bodyPr/>
        <a:lstStyle/>
        <a:p>
          <a:r>
            <a:rPr lang="en-US"/>
            <a:t>This project includes all types of bank transactions, Deposit&amp; Withdrawal, Credit&amp; Debit cards.</a:t>
          </a:r>
        </a:p>
      </dgm:t>
    </dgm:pt>
    <dgm:pt modelId="{A3EC8D2F-8334-42AE-9BD1-A74C4A0014F5}" type="parTrans" cxnId="{30764357-B98E-4FCF-8E89-D11A094CF683}">
      <dgm:prSet/>
      <dgm:spPr/>
      <dgm:t>
        <a:bodyPr/>
        <a:lstStyle/>
        <a:p>
          <a:endParaRPr lang="en-US"/>
        </a:p>
      </dgm:t>
    </dgm:pt>
    <dgm:pt modelId="{DDB479E2-1539-458B-8DC4-B32A1D423BC8}" type="sibTrans" cxnId="{30764357-B98E-4FCF-8E89-D11A094CF683}">
      <dgm:prSet/>
      <dgm:spPr/>
      <dgm:t>
        <a:bodyPr/>
        <a:lstStyle/>
        <a:p>
          <a:endParaRPr lang="en-US"/>
        </a:p>
      </dgm:t>
    </dgm:pt>
    <dgm:pt modelId="{65978040-33AE-49A1-8A13-B4DD1DFF0CAC}" type="pres">
      <dgm:prSet presAssocID="{C5E267FB-BAB8-4A5B-9504-EAA48E9C5374}" presName="root" presStyleCnt="0">
        <dgm:presLayoutVars>
          <dgm:dir/>
          <dgm:resizeHandles val="exact"/>
        </dgm:presLayoutVars>
      </dgm:prSet>
      <dgm:spPr/>
    </dgm:pt>
    <dgm:pt modelId="{F80C0578-4E91-4056-8A68-32465C7F1F38}" type="pres">
      <dgm:prSet presAssocID="{65305980-9F24-4FC3-BFE9-A8D67B735625}" presName="compNode" presStyleCnt="0"/>
      <dgm:spPr/>
    </dgm:pt>
    <dgm:pt modelId="{6A7DEF58-AF89-408F-AA9E-E6F8461979F9}" type="pres">
      <dgm:prSet presAssocID="{65305980-9F24-4FC3-BFE9-A8D67B735625}" presName="bgRect" presStyleLbl="bgShp" presStyleIdx="0" presStyleCnt="3"/>
      <dgm:spPr/>
    </dgm:pt>
    <dgm:pt modelId="{D90A7142-5A1F-4CB2-BFB5-E28C84617937}" type="pres">
      <dgm:prSet presAssocID="{65305980-9F24-4FC3-BFE9-A8D67B7356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E4A9D8D-6858-449D-B34E-32DE57E33288}" type="pres">
      <dgm:prSet presAssocID="{65305980-9F24-4FC3-BFE9-A8D67B735625}" presName="spaceRect" presStyleCnt="0"/>
      <dgm:spPr/>
    </dgm:pt>
    <dgm:pt modelId="{669F2132-0F4B-4051-99EF-3EA8BA929864}" type="pres">
      <dgm:prSet presAssocID="{65305980-9F24-4FC3-BFE9-A8D67B735625}" presName="parTx" presStyleLbl="revTx" presStyleIdx="0" presStyleCnt="3">
        <dgm:presLayoutVars>
          <dgm:chMax val="0"/>
          <dgm:chPref val="0"/>
        </dgm:presLayoutVars>
      </dgm:prSet>
      <dgm:spPr/>
    </dgm:pt>
    <dgm:pt modelId="{D971BAED-066B-453E-AB3D-733FDEFE6E03}" type="pres">
      <dgm:prSet presAssocID="{9D1FDA06-8D25-4D72-B2F1-E8E92C451C2D}" presName="sibTrans" presStyleCnt="0"/>
      <dgm:spPr/>
    </dgm:pt>
    <dgm:pt modelId="{03BA3485-A91E-41E8-BA3D-0D74C4ED1352}" type="pres">
      <dgm:prSet presAssocID="{624563AA-B69D-43F5-8BA2-5B224FECF11E}" presName="compNode" presStyleCnt="0"/>
      <dgm:spPr/>
    </dgm:pt>
    <dgm:pt modelId="{41CF7E0B-F747-46CF-83BF-91A842C44070}" type="pres">
      <dgm:prSet presAssocID="{624563AA-B69D-43F5-8BA2-5B224FECF11E}" presName="bgRect" presStyleLbl="bgShp" presStyleIdx="1" presStyleCnt="3"/>
      <dgm:spPr/>
    </dgm:pt>
    <dgm:pt modelId="{38BF7D5F-2BA5-4D1E-994E-8BC1B8DC7182}" type="pres">
      <dgm:prSet presAssocID="{624563AA-B69D-43F5-8BA2-5B224FECF1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2AEBA6C-6091-4B47-A730-775E33DEFCBB}" type="pres">
      <dgm:prSet presAssocID="{624563AA-B69D-43F5-8BA2-5B224FECF11E}" presName="spaceRect" presStyleCnt="0"/>
      <dgm:spPr/>
    </dgm:pt>
    <dgm:pt modelId="{98893EC5-F104-4641-9D28-1EEF44C3CBCE}" type="pres">
      <dgm:prSet presAssocID="{624563AA-B69D-43F5-8BA2-5B224FECF11E}" presName="parTx" presStyleLbl="revTx" presStyleIdx="1" presStyleCnt="3">
        <dgm:presLayoutVars>
          <dgm:chMax val="0"/>
          <dgm:chPref val="0"/>
        </dgm:presLayoutVars>
      </dgm:prSet>
      <dgm:spPr/>
    </dgm:pt>
    <dgm:pt modelId="{D7C47D99-F3EF-437C-8A0E-142726E5FD00}" type="pres">
      <dgm:prSet presAssocID="{3BCAF224-4FBF-45E3-9014-8B328793C875}" presName="sibTrans" presStyleCnt="0"/>
      <dgm:spPr/>
    </dgm:pt>
    <dgm:pt modelId="{B70F1A14-A827-4829-98BF-06CAAA0A63EB}" type="pres">
      <dgm:prSet presAssocID="{381784F8-C07E-4240-8E0D-B126F9C2D7CA}" presName="compNode" presStyleCnt="0"/>
      <dgm:spPr/>
    </dgm:pt>
    <dgm:pt modelId="{CFA56A55-526B-4CE3-84E4-1B4D237D5374}" type="pres">
      <dgm:prSet presAssocID="{381784F8-C07E-4240-8E0D-B126F9C2D7CA}" presName="bgRect" presStyleLbl="bgShp" presStyleIdx="2" presStyleCnt="3"/>
      <dgm:spPr/>
    </dgm:pt>
    <dgm:pt modelId="{86035340-BF4B-4816-96F1-107564D47914}" type="pres">
      <dgm:prSet presAssocID="{381784F8-C07E-4240-8E0D-B126F9C2D7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B4D8141-1403-4223-BC21-8873A993C5A5}" type="pres">
      <dgm:prSet presAssocID="{381784F8-C07E-4240-8E0D-B126F9C2D7CA}" presName="spaceRect" presStyleCnt="0"/>
      <dgm:spPr/>
    </dgm:pt>
    <dgm:pt modelId="{6933FF1B-E373-4500-A2EC-1C56625398DD}" type="pres">
      <dgm:prSet presAssocID="{381784F8-C07E-4240-8E0D-B126F9C2D7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498211-7ED4-44C5-83B3-3A485E5E83EA}" type="presOf" srcId="{65305980-9F24-4FC3-BFE9-A8D67B735625}" destId="{669F2132-0F4B-4051-99EF-3EA8BA929864}" srcOrd="0" destOrd="0" presId="urn:microsoft.com/office/officeart/2018/2/layout/IconVerticalSolidList"/>
    <dgm:cxn modelId="{DB4B6D14-2C3E-4755-8D02-0CFC13674905}" type="presOf" srcId="{C5E267FB-BAB8-4A5B-9504-EAA48E9C5374}" destId="{65978040-33AE-49A1-8A13-B4DD1DFF0CAC}" srcOrd="0" destOrd="0" presId="urn:microsoft.com/office/officeart/2018/2/layout/IconVerticalSolidList"/>
    <dgm:cxn modelId="{D0BC754F-3944-4034-8DB6-3EB190C38C98}" srcId="{C5E267FB-BAB8-4A5B-9504-EAA48E9C5374}" destId="{65305980-9F24-4FC3-BFE9-A8D67B735625}" srcOrd="0" destOrd="0" parTransId="{F909B055-949A-4DDE-A379-79E2F6A4BC73}" sibTransId="{9D1FDA06-8D25-4D72-B2F1-E8E92C451C2D}"/>
    <dgm:cxn modelId="{30764357-B98E-4FCF-8E89-D11A094CF683}" srcId="{C5E267FB-BAB8-4A5B-9504-EAA48E9C5374}" destId="{381784F8-C07E-4240-8E0D-B126F9C2D7CA}" srcOrd="2" destOrd="0" parTransId="{A3EC8D2F-8334-42AE-9BD1-A74C4A0014F5}" sibTransId="{DDB479E2-1539-458B-8DC4-B32A1D423BC8}"/>
    <dgm:cxn modelId="{B051448F-8DE4-4A68-AB9B-F13B722ECBE2}" type="presOf" srcId="{624563AA-B69D-43F5-8BA2-5B224FECF11E}" destId="{98893EC5-F104-4641-9D28-1EEF44C3CBCE}" srcOrd="0" destOrd="0" presId="urn:microsoft.com/office/officeart/2018/2/layout/IconVerticalSolidList"/>
    <dgm:cxn modelId="{EDD2C995-DAC2-44E5-9187-F0E082E1A878}" type="presOf" srcId="{381784F8-C07E-4240-8E0D-B126F9C2D7CA}" destId="{6933FF1B-E373-4500-A2EC-1C56625398DD}" srcOrd="0" destOrd="0" presId="urn:microsoft.com/office/officeart/2018/2/layout/IconVerticalSolidList"/>
    <dgm:cxn modelId="{CC00BDA2-0A14-4AD3-AEAF-202A46BEE332}" srcId="{C5E267FB-BAB8-4A5B-9504-EAA48E9C5374}" destId="{624563AA-B69D-43F5-8BA2-5B224FECF11E}" srcOrd="1" destOrd="0" parTransId="{88FB4AB4-8C93-4CAA-AD5A-7FED86D519CC}" sibTransId="{3BCAF224-4FBF-45E3-9014-8B328793C875}"/>
    <dgm:cxn modelId="{BBE6E8FA-AE1A-4BFC-A6B0-B47B7E166DAD}" type="presParOf" srcId="{65978040-33AE-49A1-8A13-B4DD1DFF0CAC}" destId="{F80C0578-4E91-4056-8A68-32465C7F1F38}" srcOrd="0" destOrd="0" presId="urn:microsoft.com/office/officeart/2018/2/layout/IconVerticalSolidList"/>
    <dgm:cxn modelId="{DAB9DBC4-C795-4358-BB6A-E7B03C3F8878}" type="presParOf" srcId="{F80C0578-4E91-4056-8A68-32465C7F1F38}" destId="{6A7DEF58-AF89-408F-AA9E-E6F8461979F9}" srcOrd="0" destOrd="0" presId="urn:microsoft.com/office/officeart/2018/2/layout/IconVerticalSolidList"/>
    <dgm:cxn modelId="{22DCDEA8-F9EA-457D-A125-4F11EDF7E16F}" type="presParOf" srcId="{F80C0578-4E91-4056-8A68-32465C7F1F38}" destId="{D90A7142-5A1F-4CB2-BFB5-E28C84617937}" srcOrd="1" destOrd="0" presId="urn:microsoft.com/office/officeart/2018/2/layout/IconVerticalSolidList"/>
    <dgm:cxn modelId="{7C19556C-B89E-41F4-9A46-8CF30C4C1693}" type="presParOf" srcId="{F80C0578-4E91-4056-8A68-32465C7F1F38}" destId="{AE4A9D8D-6858-449D-B34E-32DE57E33288}" srcOrd="2" destOrd="0" presId="urn:microsoft.com/office/officeart/2018/2/layout/IconVerticalSolidList"/>
    <dgm:cxn modelId="{BB77B856-390A-4F34-A4AD-69FFA614A927}" type="presParOf" srcId="{F80C0578-4E91-4056-8A68-32465C7F1F38}" destId="{669F2132-0F4B-4051-99EF-3EA8BA929864}" srcOrd="3" destOrd="0" presId="urn:microsoft.com/office/officeart/2018/2/layout/IconVerticalSolidList"/>
    <dgm:cxn modelId="{CDA46CDF-D64F-4BFE-8790-607BEC926999}" type="presParOf" srcId="{65978040-33AE-49A1-8A13-B4DD1DFF0CAC}" destId="{D971BAED-066B-453E-AB3D-733FDEFE6E03}" srcOrd="1" destOrd="0" presId="urn:microsoft.com/office/officeart/2018/2/layout/IconVerticalSolidList"/>
    <dgm:cxn modelId="{42EF7134-4CFC-4064-8078-D369B77BE7DC}" type="presParOf" srcId="{65978040-33AE-49A1-8A13-B4DD1DFF0CAC}" destId="{03BA3485-A91E-41E8-BA3D-0D74C4ED1352}" srcOrd="2" destOrd="0" presId="urn:microsoft.com/office/officeart/2018/2/layout/IconVerticalSolidList"/>
    <dgm:cxn modelId="{12478912-954A-498C-820F-D8922D7B0689}" type="presParOf" srcId="{03BA3485-A91E-41E8-BA3D-0D74C4ED1352}" destId="{41CF7E0B-F747-46CF-83BF-91A842C44070}" srcOrd="0" destOrd="0" presId="urn:microsoft.com/office/officeart/2018/2/layout/IconVerticalSolidList"/>
    <dgm:cxn modelId="{D933B0A7-CCB2-4018-A2A8-163C7547EA50}" type="presParOf" srcId="{03BA3485-A91E-41E8-BA3D-0D74C4ED1352}" destId="{38BF7D5F-2BA5-4D1E-994E-8BC1B8DC7182}" srcOrd="1" destOrd="0" presId="urn:microsoft.com/office/officeart/2018/2/layout/IconVerticalSolidList"/>
    <dgm:cxn modelId="{787592A9-9F17-43C3-9182-E3467F1BDFCE}" type="presParOf" srcId="{03BA3485-A91E-41E8-BA3D-0D74C4ED1352}" destId="{72AEBA6C-6091-4B47-A730-775E33DEFCBB}" srcOrd="2" destOrd="0" presId="urn:microsoft.com/office/officeart/2018/2/layout/IconVerticalSolidList"/>
    <dgm:cxn modelId="{2C980820-3C91-484C-BAA6-0F5EE348A296}" type="presParOf" srcId="{03BA3485-A91E-41E8-BA3D-0D74C4ED1352}" destId="{98893EC5-F104-4641-9D28-1EEF44C3CBCE}" srcOrd="3" destOrd="0" presId="urn:microsoft.com/office/officeart/2018/2/layout/IconVerticalSolidList"/>
    <dgm:cxn modelId="{FC045CB5-12D5-47C1-A546-78DAFEA4AEBC}" type="presParOf" srcId="{65978040-33AE-49A1-8A13-B4DD1DFF0CAC}" destId="{D7C47D99-F3EF-437C-8A0E-142726E5FD00}" srcOrd="3" destOrd="0" presId="urn:microsoft.com/office/officeart/2018/2/layout/IconVerticalSolidList"/>
    <dgm:cxn modelId="{0B15AF3E-5B7A-49DF-A168-46FC52F66394}" type="presParOf" srcId="{65978040-33AE-49A1-8A13-B4DD1DFF0CAC}" destId="{B70F1A14-A827-4829-98BF-06CAAA0A63EB}" srcOrd="4" destOrd="0" presId="urn:microsoft.com/office/officeart/2018/2/layout/IconVerticalSolidList"/>
    <dgm:cxn modelId="{1A6B768C-66D1-4115-BC7C-655423CF13B4}" type="presParOf" srcId="{B70F1A14-A827-4829-98BF-06CAAA0A63EB}" destId="{CFA56A55-526B-4CE3-84E4-1B4D237D5374}" srcOrd="0" destOrd="0" presId="urn:microsoft.com/office/officeart/2018/2/layout/IconVerticalSolidList"/>
    <dgm:cxn modelId="{05C746F9-8A9D-4360-AC00-15778A4C34F8}" type="presParOf" srcId="{B70F1A14-A827-4829-98BF-06CAAA0A63EB}" destId="{86035340-BF4B-4816-96F1-107564D47914}" srcOrd="1" destOrd="0" presId="urn:microsoft.com/office/officeart/2018/2/layout/IconVerticalSolidList"/>
    <dgm:cxn modelId="{B6A7CB31-754B-4144-9A66-D672DD42B4C6}" type="presParOf" srcId="{B70F1A14-A827-4829-98BF-06CAAA0A63EB}" destId="{EB4D8141-1403-4223-BC21-8873A993C5A5}" srcOrd="2" destOrd="0" presId="urn:microsoft.com/office/officeart/2018/2/layout/IconVerticalSolidList"/>
    <dgm:cxn modelId="{30E226C9-0002-464A-957A-E06F729F5D36}" type="presParOf" srcId="{B70F1A14-A827-4829-98BF-06CAAA0A63EB}" destId="{6933FF1B-E373-4500-A2EC-1C5662539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DEF58-AF89-408F-AA9E-E6F8461979F9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A7142-5A1F-4CB2-BFB5-E28C84617937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2132-0F4B-4051-99EF-3EA8BA929864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Bank Database Management System will make the storing, processing and utilization of all the customers, employees as well as transaction details of any bank simpler and convenient. </a:t>
          </a:r>
        </a:p>
      </dsp:txBody>
      <dsp:txXfrm>
        <a:off x="1642860" y="607"/>
        <a:ext cx="4985943" cy="1422390"/>
      </dsp:txXfrm>
    </dsp:sp>
    <dsp:sp modelId="{41CF7E0B-F747-46CF-83BF-91A842C44070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F7D5F-2BA5-4D1E-994E-8BC1B8DC7182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93EC5-F104-4641-9D28-1EEF44C3CBCE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Bank that has a lot of feature offers and options is considered the best Bank, but those are also the reasons that make a Bank Database System complicated. </a:t>
          </a:r>
        </a:p>
      </dsp:txBody>
      <dsp:txXfrm>
        <a:off x="1642860" y="1778595"/>
        <a:ext cx="4985943" cy="1422390"/>
      </dsp:txXfrm>
    </dsp:sp>
    <dsp:sp modelId="{CFA56A55-526B-4CE3-84E4-1B4D237D5374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35340-BF4B-4816-96F1-107564D47914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3FF1B-E373-4500-A2EC-1C56625398DD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includes all types of bank transactions, Deposit&amp; Withdrawal, Credit&amp; Debit cards.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17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8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32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6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6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3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4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E83-2FE7-42E8-879E-5473DD4FC8A3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F07594-DF67-42D2-BF20-2F2593CC3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1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CE08-1168-4DDF-8033-11662EDC4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 </a:t>
            </a:r>
            <a:r>
              <a:rPr lang="en-US" sz="2600" b="1"/>
              <a:t>BANK DATABASE MANAGEMENT SYSTEM</a:t>
            </a:r>
            <a:br>
              <a:rPr lang="en-US" sz="2600" b="1"/>
            </a:br>
            <a:br>
              <a:rPr lang="en-US" sz="2600" b="1"/>
            </a:br>
            <a:r>
              <a:rPr lang="en-US" sz="2600"/>
              <a:t>by</a:t>
            </a:r>
            <a:r>
              <a:rPr lang="en-US" sz="2600" b="1"/>
              <a:t> </a:t>
            </a:r>
            <a:br>
              <a:rPr lang="en-US" sz="2600" b="1"/>
            </a:br>
            <a:br>
              <a:rPr lang="en-US" sz="2600" b="1"/>
            </a:br>
            <a:r>
              <a:rPr lang="en-US" sz="2600">
                <a:latin typeface="+mn-lt"/>
              </a:rPr>
              <a:t>Neel Lalit Shah (001029882) </a:t>
            </a:r>
            <a:br>
              <a:rPr lang="en-US" sz="2600">
                <a:latin typeface="+mn-lt"/>
              </a:rPr>
            </a:br>
            <a:r>
              <a:rPr lang="en-US" sz="2600">
                <a:latin typeface="+mn-lt"/>
              </a:rPr>
              <a:t>Bryan Michael Pereira(001020476)</a:t>
            </a:r>
            <a:br>
              <a:rPr lang="en-US" sz="2600">
                <a:latin typeface="+mn-lt"/>
              </a:rPr>
            </a:br>
            <a:r>
              <a:rPr lang="en-US" sz="2600">
                <a:latin typeface="+mn-lt"/>
              </a:rPr>
              <a:t>Naga Prudhvi Gandikota(001027075)</a:t>
            </a:r>
            <a:br>
              <a:rPr lang="en-US" sz="2600">
                <a:latin typeface="+mn-lt"/>
              </a:rPr>
            </a:br>
            <a:r>
              <a:rPr lang="en-US" sz="2600">
                <a:latin typeface="+mn-lt"/>
              </a:rPr>
              <a:t>Jayachandra Chimakurthi(001065324)</a:t>
            </a:r>
            <a:br>
              <a:rPr lang="en-US" sz="2600"/>
            </a:br>
            <a:endParaRPr lang="en-IN" sz="260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33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45D-3324-4C74-ABBF-394B0A08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N" b="1"/>
              <a:t>Premium Customers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50CF4-7CA5-4BED-90F7-2544B709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355" y="288523"/>
            <a:ext cx="3720916" cy="98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Visualization represents the top five customers in terms of account balance.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5AF0CA4-51AB-419C-A9CC-705015E7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81" y="1845130"/>
            <a:ext cx="4684607" cy="487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1961-DA1B-4696-A1CE-EA1D202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Loan Versus City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943A-0B2C-46B9-B514-0EE5EBB5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901" y="462417"/>
            <a:ext cx="2934714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Visualization represents the Total disbursed Loan amount versus Cities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42047-7DFC-4092-9B7B-102CC2A6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r="16765" b="3"/>
          <a:stretch/>
        </p:blipFill>
        <p:spPr>
          <a:xfrm>
            <a:off x="1608062" y="1649187"/>
            <a:ext cx="6922846" cy="49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9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31CC-A7A8-49C8-B006-31B6BDB3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397"/>
          </a:xfrm>
        </p:spPr>
        <p:txBody>
          <a:bodyPr anchor="t">
            <a:normAutofit/>
          </a:bodyPr>
          <a:lstStyle/>
          <a:p>
            <a:r>
              <a:rPr lang="en-IN" b="1" dirty="0"/>
              <a:t>Money versus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1C7F-EA5D-497D-A9BC-E7B5FB82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817" y="1270000"/>
            <a:ext cx="2927185" cy="86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/>
              <a:t>Visualization represents the money deposited in each branch</a:t>
            </a:r>
          </a:p>
          <a:p>
            <a:endParaRPr lang="en-IN" sz="1500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E9C1EF-5B6A-42F2-B761-ECBE5430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5" y="1985761"/>
            <a:ext cx="9259592" cy="38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6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915A-CF68-4424-9593-247EED27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26" y="364446"/>
            <a:ext cx="8596668" cy="582386"/>
          </a:xfrm>
        </p:spPr>
        <p:txBody>
          <a:bodyPr anchor="t">
            <a:normAutofit fontScale="90000"/>
          </a:bodyPr>
          <a:lstStyle/>
          <a:p>
            <a:r>
              <a:rPr lang="en-IN" b="1" dirty="0"/>
              <a:t>Support Versus Employee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A1202-5D1A-4511-884E-54EF41E4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00" y="2012373"/>
            <a:ext cx="4698364" cy="4416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F761-DA46-4D57-A2EB-485C1505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1" y="886716"/>
            <a:ext cx="2927185" cy="827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/>
              <a:t>Visualization represents the number of support tickets resolved by an Employee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2968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2B578-BEA9-4EFB-8815-7CB31ED4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latin typeface="Calibri" panose="020F0502020204030204" pitchFamily="34" charset="0"/>
              </a:rPr>
              <a:t>SUMMARY </a:t>
            </a:r>
            <a:br>
              <a:rPr lang="en-US" sz="4400" b="1">
                <a:latin typeface="Calibri" panose="020F0502020204030204" pitchFamily="34" charset="0"/>
              </a:rPr>
            </a:br>
            <a:endParaRPr lang="en-IN" sz="44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907849D-DD49-490E-BB78-AF4DEB3C6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578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4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3AD37-5B0D-4329-8452-9E90DF41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Calibri" panose="020F0502020204030204" pitchFamily="34" charset="0"/>
              </a:rPr>
              <a:t>SUMMARY</a:t>
            </a:r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3CC7-CBAF-4AA9-8078-52093977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 It also has features like Insurances and Loans.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Loans include House, Education, Personal and Car loans at varying interest rates.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Insurances include Life Insurance, Car Insurance and many others.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The bank has 24-hour ATMs for cash withdrawal at many places</a:t>
            </a:r>
            <a:endParaRPr lang="en-IN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87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BC5C-8A7E-4FA1-9E54-AFB63C90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4E9AF-49FD-4BF4-A46F-EB733881F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92" y="1345102"/>
            <a:ext cx="9381798" cy="52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98FEE-6CAD-4AE7-BCFD-1E78E393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 b="1" dirty="0"/>
              <a:t>SQL DDL statements</a:t>
            </a:r>
            <a:endParaRPr lang="en-IN" b="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D546-0F8F-417D-80D6-0FA75C57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</a:pPr>
            <a:r>
              <a:rPr lang="en-IN" dirty="0"/>
              <a:t>We have used</a:t>
            </a:r>
            <a:r>
              <a:rPr lang="en-US" dirty="0"/>
              <a:t> </a:t>
            </a:r>
            <a:r>
              <a:rPr lang="en-US" b="1" dirty="0"/>
              <a:t>IDENTITY property</a:t>
            </a:r>
            <a:r>
              <a:rPr lang="en-US" dirty="0"/>
              <a:t> to specify a counter of values for primary key column of a table.</a:t>
            </a:r>
            <a:r>
              <a:rPr lang="en-IN" dirty="0"/>
              <a:t> </a:t>
            </a:r>
          </a:p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</a:pPr>
            <a:r>
              <a:rPr lang="en-US" b="1" dirty="0"/>
              <a:t>CHECK constraints</a:t>
            </a:r>
            <a:r>
              <a:rPr lang="en-US" dirty="0"/>
              <a:t> are used to limit the value range that can be placed in a column.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IN" dirty="0"/>
              <a:t>Th customer password is </a:t>
            </a:r>
            <a:r>
              <a:rPr lang="en-IN" b="1" dirty="0"/>
              <a:t>Encrypted</a:t>
            </a:r>
            <a:r>
              <a:rPr lang="en-IN" dirty="0"/>
              <a:t> using the algorithm </a:t>
            </a:r>
            <a:r>
              <a:rPr lang="en-IN" b="1" dirty="0"/>
              <a:t>AES_256</a:t>
            </a:r>
            <a:r>
              <a:rPr lang="en-IN" dirty="0"/>
              <a:t>. </a:t>
            </a:r>
          </a:p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</a:pPr>
            <a:r>
              <a:rPr lang="en-IN" b="1" dirty="0"/>
              <a:t>Non Clustered Indexes </a:t>
            </a:r>
            <a:r>
              <a:rPr lang="en-IN" dirty="0"/>
              <a:t>are created on </a:t>
            </a:r>
            <a:r>
              <a:rPr lang="en-IN" b="1" dirty="0" err="1"/>
              <a:t>LastName</a:t>
            </a:r>
            <a:r>
              <a:rPr lang="en-IN" dirty="0"/>
              <a:t> and </a:t>
            </a:r>
            <a:r>
              <a:rPr lang="en-IN" b="1" dirty="0" err="1"/>
              <a:t>Email_id</a:t>
            </a:r>
            <a:r>
              <a:rPr lang="en-IN" b="1" dirty="0"/>
              <a:t> </a:t>
            </a:r>
            <a:r>
              <a:rPr lang="en-IN" dirty="0"/>
              <a:t>columns of customer and employee table and </a:t>
            </a:r>
            <a:r>
              <a:rPr lang="en-IN" b="1" dirty="0" err="1"/>
              <a:t>OpenDate</a:t>
            </a:r>
            <a:r>
              <a:rPr lang="en-IN" dirty="0"/>
              <a:t> column of Support table for faster retrieval of data during query processing.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8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ED4A-7903-4D07-A8FF-086EBA8C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 b="1" dirty="0"/>
              <a:t>Stored Procedures</a:t>
            </a:r>
            <a:endParaRPr lang="en-IN" b="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3EDA-1948-457D-B940-CA47BB85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We have created </a:t>
            </a:r>
            <a:r>
              <a:rPr lang="en-IN" b="1" dirty="0"/>
              <a:t>six</a:t>
            </a:r>
            <a:r>
              <a:rPr lang="en-IN" dirty="0"/>
              <a:t> </a:t>
            </a:r>
            <a:r>
              <a:rPr lang="en-US" dirty="0"/>
              <a:t>stored procedures for performing business logic.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IN" b="1" dirty="0" err="1"/>
              <a:t>Create_Customer</a:t>
            </a:r>
            <a:r>
              <a:rPr lang="en-US" b="1" dirty="0"/>
              <a:t> </a:t>
            </a:r>
            <a:r>
              <a:rPr lang="en-US" dirty="0"/>
              <a:t>procedure is for creating </a:t>
            </a:r>
            <a:r>
              <a:rPr lang="en-US" b="1" dirty="0"/>
              <a:t>customers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IN" b="1" dirty="0" err="1"/>
              <a:t>Create_Account</a:t>
            </a:r>
            <a:r>
              <a:rPr lang="en-US" b="1" dirty="0"/>
              <a:t> </a:t>
            </a:r>
            <a:r>
              <a:rPr lang="en-US" dirty="0"/>
              <a:t>procedure is for creating </a:t>
            </a:r>
            <a:r>
              <a:rPr lang="en-US" b="1" dirty="0"/>
              <a:t>accounts</a:t>
            </a:r>
            <a:r>
              <a:rPr lang="en-US" dirty="0"/>
              <a:t>, we have used subtype discriminator to  differentiate the type of accounts(S for Savings and D for Checking).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IN" b="1" dirty="0" err="1"/>
              <a:t>Create_Card</a:t>
            </a:r>
            <a:r>
              <a:rPr lang="en-US" b="1" dirty="0"/>
              <a:t> </a:t>
            </a:r>
            <a:r>
              <a:rPr lang="en-US" dirty="0"/>
              <a:t>procedure is for creating </a:t>
            </a:r>
            <a:r>
              <a:rPr lang="en-US" b="1" dirty="0"/>
              <a:t>cards</a:t>
            </a:r>
            <a:r>
              <a:rPr lang="en-US" dirty="0"/>
              <a:t> based on customer request, we have used subtype discriminator to  differentiate the types of cards( D for Debit and C for Credit).</a:t>
            </a:r>
          </a:p>
          <a:p>
            <a:pPr>
              <a:lnSpc>
                <a:spcPct val="90000"/>
              </a:lnSpc>
            </a:pPr>
            <a:endParaRPr lang="en-IN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08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E0BA-A725-4FAD-AB64-24CBB462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 b="1" dirty="0"/>
              <a:t>Stored Procedures</a:t>
            </a:r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AC49-1DD5-4053-A79B-5A081659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IN" dirty="0"/>
              <a:t>The </a:t>
            </a:r>
            <a:r>
              <a:rPr lang="en-IN" b="1" dirty="0" err="1"/>
              <a:t>Get_Credentials</a:t>
            </a:r>
            <a:r>
              <a:rPr lang="en-IN" b="1" dirty="0"/>
              <a:t> </a:t>
            </a:r>
            <a:r>
              <a:rPr lang="en-IN" dirty="0"/>
              <a:t>procedure is to fetch customer </a:t>
            </a:r>
            <a:r>
              <a:rPr lang="en-US" b="1" dirty="0"/>
              <a:t>decrypted data</a:t>
            </a:r>
            <a:r>
              <a:rPr lang="en-IN" b="1" dirty="0"/>
              <a:t>.</a:t>
            </a:r>
            <a:endParaRPr lang="en-IN" b="1"/>
          </a:p>
          <a:p>
            <a:pPr marL="0" indent="0">
              <a:buNone/>
            </a:pPr>
            <a:endParaRPr lang="en-IN" b="1"/>
          </a:p>
          <a:p>
            <a:r>
              <a:rPr lang="en-IN" dirty="0"/>
              <a:t>The </a:t>
            </a:r>
            <a:r>
              <a:rPr lang="en-IN" b="1" dirty="0" err="1"/>
              <a:t>Credit_Transaction</a:t>
            </a:r>
            <a:r>
              <a:rPr lang="en-IN" b="1" dirty="0"/>
              <a:t>  </a:t>
            </a:r>
            <a:r>
              <a:rPr lang="en-IN" dirty="0"/>
              <a:t>procedure is called by a trigger when the transaction if the done by the credit card and updates the credit table attributes.</a:t>
            </a:r>
            <a:endParaRPr lang="en-IN"/>
          </a:p>
          <a:p>
            <a:endParaRPr lang="en-IN"/>
          </a:p>
          <a:p>
            <a:r>
              <a:rPr lang="en-IN" dirty="0"/>
              <a:t>The </a:t>
            </a:r>
            <a:r>
              <a:rPr lang="en-IN" b="1" dirty="0" err="1"/>
              <a:t>Other_Transactions</a:t>
            </a:r>
            <a:r>
              <a:rPr lang="en-IN" b="1" dirty="0"/>
              <a:t> </a:t>
            </a:r>
            <a:r>
              <a:rPr lang="en-IN" dirty="0"/>
              <a:t>procedure is called by a trigger when the transaction is done by a customer by using any mode other than credit card and get update in the Account Table.</a:t>
            </a:r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17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CC61-1EAA-437D-8087-24202017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F5BF-155D-4BC3-9DE0-90DFF117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20560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b="1" dirty="0" err="1"/>
              <a:t>Make_transaction</a:t>
            </a:r>
            <a:r>
              <a:rPr lang="en-US" sz="2400" b="1" dirty="0"/>
              <a:t> </a:t>
            </a:r>
            <a:r>
              <a:rPr lang="en-US" sz="2400" dirty="0"/>
              <a:t>trigger will be fired implicitly  when a</a:t>
            </a:r>
            <a:r>
              <a:rPr lang="en-US" sz="2400" b="1" dirty="0"/>
              <a:t> </a:t>
            </a:r>
            <a:r>
              <a:rPr lang="en-US" sz="2400" dirty="0"/>
              <a:t>triggering INSERT statement is issued on the Transaction table and updates the customer account table.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7463D-2B02-40BA-9F2F-153A17F9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2792392"/>
            <a:ext cx="8436746" cy="35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C2922-D0FC-44BB-9A1D-09118173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 b="1" dirty="0"/>
              <a:t>Views</a:t>
            </a:r>
            <a:endParaRPr lang="en-IN" b="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969A-6848-403B-80A9-2D5D1534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Views are created for business users needs and this are helpful to generate reports 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This views contain a set of data used for analysis purpose. For example </a:t>
            </a:r>
            <a:r>
              <a:rPr lang="en-IN" b="1" dirty="0" err="1"/>
              <a:t>CreditVersusState</a:t>
            </a:r>
            <a:r>
              <a:rPr lang="en-IN" dirty="0"/>
              <a:t> view contains the state wise credit utilization data versus total credit limit issued.</a:t>
            </a:r>
            <a:endParaRPr lang="en-IN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IN" b="1" dirty="0" err="1"/>
              <a:t>InsuranceAccountsVersusEmployee</a:t>
            </a:r>
            <a:r>
              <a:rPr lang="en-IN" dirty="0"/>
              <a:t>  view contains the data related to the Insurance accounts opened  by </a:t>
            </a:r>
            <a:r>
              <a:rPr lang="en-US" dirty="0"/>
              <a:t>an employee.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IN" b="1" dirty="0" err="1"/>
              <a:t>SupportVersusEmployee</a:t>
            </a:r>
            <a:r>
              <a:rPr lang="en-US" dirty="0"/>
              <a:t> contains the data related to the number of support tickets resolved by an employee. </a:t>
            </a:r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266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 BANK DATABASE MANAGEMENT SYSTEM  by   Neel Lalit Shah (001029882)  Bryan Michael Pereira(001020476) Naga Prudhvi Gandikota(001027075) Jayachandra Chimakurthi(001065324) </vt:lpstr>
      <vt:lpstr>SUMMARY  </vt:lpstr>
      <vt:lpstr>SUMMARY</vt:lpstr>
      <vt:lpstr>E-R Diagram</vt:lpstr>
      <vt:lpstr>SQL DDL statements</vt:lpstr>
      <vt:lpstr>Stored Procedures</vt:lpstr>
      <vt:lpstr>Stored Procedures</vt:lpstr>
      <vt:lpstr>Triggers</vt:lpstr>
      <vt:lpstr>Views</vt:lpstr>
      <vt:lpstr>Premium Customers</vt:lpstr>
      <vt:lpstr>Loan Versus City</vt:lpstr>
      <vt:lpstr>Money versus Branch</vt:lpstr>
      <vt:lpstr>Support Versus Employee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BANK DATABASE MANAGEMENT SYSTEM  by   Neel Lalit Shah (001029882)  Bryan Michael Pereira(001020476) Naga Prudhvi Gandikota(001027075) Jayachandra Chimakurthi(001065324) </dc:title>
  <dc:creator>brayanpereira22@gmail.com</dc:creator>
  <cp:lastModifiedBy>brayanpereira22@gmail.com</cp:lastModifiedBy>
  <cp:revision>3</cp:revision>
  <dcterms:created xsi:type="dcterms:W3CDTF">2020-04-22T21:14:23Z</dcterms:created>
  <dcterms:modified xsi:type="dcterms:W3CDTF">2020-04-22T21:28:08Z</dcterms:modified>
</cp:coreProperties>
</file>