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6" r:id="rId7"/>
    <p:sldId id="270" r:id="rId8"/>
    <p:sldId id="271"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neeta n" userId="ef0f0d25533e4fac" providerId="LiveId" clId="{8CE060B9-CEAC-4849-AC9E-50E53C7F705C}"/>
    <pc:docChg chg="custSel modSld">
      <pc:chgData name="navaneeta n" userId="ef0f0d25533e4fac" providerId="LiveId" clId="{8CE060B9-CEAC-4849-AC9E-50E53C7F705C}" dt="2020-08-12T23:10:18.880" v="0" actId="313"/>
      <pc:docMkLst>
        <pc:docMk/>
      </pc:docMkLst>
      <pc:sldChg chg="modSp mod">
        <pc:chgData name="navaneeta n" userId="ef0f0d25533e4fac" providerId="LiveId" clId="{8CE060B9-CEAC-4849-AC9E-50E53C7F705C}" dt="2020-08-12T23:10:18.880" v="0" actId="313"/>
        <pc:sldMkLst>
          <pc:docMk/>
          <pc:sldMk cId="2149147574" sldId="258"/>
        </pc:sldMkLst>
        <pc:spChg chg="mod">
          <ac:chgData name="navaneeta n" userId="ef0f0d25533e4fac" providerId="LiveId" clId="{8CE060B9-CEAC-4849-AC9E-50E53C7F705C}" dt="2020-08-12T23:10:18.880" v="0" actId="313"/>
          <ac:spMkLst>
            <pc:docMk/>
            <pc:sldMk cId="2149147574" sldId="258"/>
            <ac:spMk id="3" creationId="{26A70402-C901-4172-A452-87D75FF118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223B-7060-4CCB-BF2D-39756FBA9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B45FF-895B-40F5-B0ED-754C21B28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780DD1-BA54-4BE4-9E2B-2C7F8C9D628B}"/>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5" name="Footer Placeholder 4">
            <a:extLst>
              <a:ext uri="{FF2B5EF4-FFF2-40B4-BE49-F238E27FC236}">
                <a16:creationId xmlns:a16="http://schemas.microsoft.com/office/drawing/2014/main" id="{3F8A1DD4-91E3-4587-888D-23113E883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613C8-5DA7-4133-84BD-C3C68C95EE76}"/>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26739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84BA-9095-416D-8909-6749A6AAF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83AE9-D456-4316-9BFA-A3684D7D5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D2AFF-0EE4-4E17-BBBF-0B534C4326E1}"/>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5" name="Footer Placeholder 4">
            <a:extLst>
              <a:ext uri="{FF2B5EF4-FFF2-40B4-BE49-F238E27FC236}">
                <a16:creationId xmlns:a16="http://schemas.microsoft.com/office/drawing/2014/main" id="{226BE500-D217-4F63-9B79-CEC81ADDF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B8FA9-88B7-4D78-9BDA-D5F0D3F3F946}"/>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86336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36EAC-019E-48A9-A60F-A77AF21CCB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3BED95-2CC3-4D25-A771-D5D483DB2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0204B-988F-4A4F-B8CF-0437D4FB963B}"/>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5" name="Footer Placeholder 4">
            <a:extLst>
              <a:ext uri="{FF2B5EF4-FFF2-40B4-BE49-F238E27FC236}">
                <a16:creationId xmlns:a16="http://schemas.microsoft.com/office/drawing/2014/main" id="{B8B245FE-6BF6-4541-B665-2F17DEADD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86863-3793-4E8C-9848-0952569E94E2}"/>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197203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0F3D-451E-401F-82B7-613562B4E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D5FE7D-763D-4934-B7B0-31C244888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BDDBA-255A-406D-93BE-D074FAFE4DD1}"/>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5" name="Footer Placeholder 4">
            <a:extLst>
              <a:ext uri="{FF2B5EF4-FFF2-40B4-BE49-F238E27FC236}">
                <a16:creationId xmlns:a16="http://schemas.microsoft.com/office/drawing/2014/main" id="{5BFAB9C5-E2BC-484F-BCEC-076492F3A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453EF-74EB-444F-B5F3-039502DF50E3}"/>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193671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59E1-7313-43F2-A906-E682F06E9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E7296-BF97-425F-A53B-683277DC2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5DE5DA-6E46-40CA-8E6A-C16FB1078FB0}"/>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5" name="Footer Placeholder 4">
            <a:extLst>
              <a:ext uri="{FF2B5EF4-FFF2-40B4-BE49-F238E27FC236}">
                <a16:creationId xmlns:a16="http://schemas.microsoft.com/office/drawing/2014/main" id="{D570686E-CE35-4CA3-B37B-08748B9F5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44C6B-1296-4D7D-A16E-4D23BCCB626B}"/>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115559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8B65-2234-4C1D-9F4E-9B8B08A001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71C9F-8DA2-4961-B507-E9453D6F3A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E2B70-7830-4962-A138-2B068D6CB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20FDAE-B1DC-411C-B41D-91A1AB0B142C}"/>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6" name="Footer Placeholder 5">
            <a:extLst>
              <a:ext uri="{FF2B5EF4-FFF2-40B4-BE49-F238E27FC236}">
                <a16:creationId xmlns:a16="http://schemas.microsoft.com/office/drawing/2014/main" id="{B66CCF4E-0C29-4B13-B515-3580757F2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8674E-651A-4B3B-844A-B1D824801D15}"/>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155988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CCE4-064D-4969-8D2D-C9A5EB7F5A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4177C-0842-4490-8409-AF4DFF019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13862-F302-428A-BF50-61B7709A9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F09B5-2D71-4BB7-AFC5-EB0A4C0B6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CC1B3-6822-4E55-8DFD-EA0EF92E1D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50B4B0-C1D5-4E8F-BF4E-CB73548BA4BF}"/>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8" name="Footer Placeholder 7">
            <a:extLst>
              <a:ext uri="{FF2B5EF4-FFF2-40B4-BE49-F238E27FC236}">
                <a16:creationId xmlns:a16="http://schemas.microsoft.com/office/drawing/2014/main" id="{2DE4D637-2B3C-4E82-B6DD-DD81F7E1DE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5C00E-313B-4160-916B-2D467C93374C}"/>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106552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D79D-B09B-41F9-BCE8-1700610624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886EA3-732D-4675-AFFC-0CEB6EC34250}"/>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4" name="Footer Placeholder 3">
            <a:extLst>
              <a:ext uri="{FF2B5EF4-FFF2-40B4-BE49-F238E27FC236}">
                <a16:creationId xmlns:a16="http://schemas.microsoft.com/office/drawing/2014/main" id="{3D0CB5C4-5F71-4169-9114-93EB6B4ECF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6AE55-2664-4F5F-97D3-3BCC08D5D677}"/>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421014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8009E-91E1-4BE3-931A-085699CE91FC}"/>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3" name="Footer Placeholder 2">
            <a:extLst>
              <a:ext uri="{FF2B5EF4-FFF2-40B4-BE49-F238E27FC236}">
                <a16:creationId xmlns:a16="http://schemas.microsoft.com/office/drawing/2014/main" id="{3E6A5A0F-C42E-45DD-A199-B96E9432C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413B1-F0D2-4A91-955D-CC72F6EF84C8}"/>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47611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378B-903C-4540-88DC-4A52F87AA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835A1B-EAA4-4786-8B01-8A43B9D1C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6589C-9609-46F0-8566-B2C5F7D5F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0C250-80D2-4354-AFD3-AAD3D33D1F7A}"/>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6" name="Footer Placeholder 5">
            <a:extLst>
              <a:ext uri="{FF2B5EF4-FFF2-40B4-BE49-F238E27FC236}">
                <a16:creationId xmlns:a16="http://schemas.microsoft.com/office/drawing/2014/main" id="{7F24D23F-2D42-4C95-9622-4EB580819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465E1-8733-4D66-B8BA-75BB9254C996}"/>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27554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68A-AA48-437A-82AD-3982CD6EE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80097-C046-41D1-8FD5-AAAB17AC1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3EF01-518C-4149-9E54-54657F51B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2F626-9073-494A-9BAE-D663AF014ED9}"/>
              </a:ext>
            </a:extLst>
          </p:cNvPr>
          <p:cNvSpPr>
            <a:spLocks noGrp="1"/>
          </p:cNvSpPr>
          <p:nvPr>
            <p:ph type="dt" sz="half" idx="10"/>
          </p:nvPr>
        </p:nvSpPr>
        <p:spPr/>
        <p:txBody>
          <a:bodyPr/>
          <a:lstStyle/>
          <a:p>
            <a:fld id="{B5F90AAF-1320-49AD-96FC-EA80E68AB3BE}" type="datetimeFigureOut">
              <a:rPr lang="en-US" smtClean="0"/>
              <a:t>8/12/2020</a:t>
            </a:fld>
            <a:endParaRPr lang="en-US"/>
          </a:p>
        </p:txBody>
      </p:sp>
      <p:sp>
        <p:nvSpPr>
          <p:cNvPr id="6" name="Footer Placeholder 5">
            <a:extLst>
              <a:ext uri="{FF2B5EF4-FFF2-40B4-BE49-F238E27FC236}">
                <a16:creationId xmlns:a16="http://schemas.microsoft.com/office/drawing/2014/main" id="{9B1CFA05-4627-41B0-AC6E-BF9C1E13F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E5D31-57EC-460B-8D76-7EF84C204B21}"/>
              </a:ext>
            </a:extLst>
          </p:cNvPr>
          <p:cNvSpPr>
            <a:spLocks noGrp="1"/>
          </p:cNvSpPr>
          <p:nvPr>
            <p:ph type="sldNum" sz="quarter" idx="12"/>
          </p:nvPr>
        </p:nvSpPr>
        <p:spPr/>
        <p:txBody>
          <a:bodyPr/>
          <a:lstStyle/>
          <a:p>
            <a:fld id="{D7C0CD8C-20DD-45A6-8CF2-BAB8A7787803}" type="slidenum">
              <a:rPr lang="en-US" smtClean="0"/>
              <a:t>‹#›</a:t>
            </a:fld>
            <a:endParaRPr lang="en-US"/>
          </a:p>
        </p:txBody>
      </p:sp>
    </p:spTree>
    <p:extLst>
      <p:ext uri="{BB962C8B-B14F-4D97-AF65-F5344CB8AC3E}">
        <p14:creationId xmlns:p14="http://schemas.microsoft.com/office/powerpoint/2010/main" val="237749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07D5C-FC98-494A-91B2-2F6BE0704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CA4EC-7C75-4F80-9BE0-7EE0EC9EE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B110A-EBBF-4CB9-9C68-83FC86B3F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90AAF-1320-49AD-96FC-EA80E68AB3BE}" type="datetimeFigureOut">
              <a:rPr lang="en-US" smtClean="0"/>
              <a:t>8/12/2020</a:t>
            </a:fld>
            <a:endParaRPr lang="en-US"/>
          </a:p>
        </p:txBody>
      </p:sp>
      <p:sp>
        <p:nvSpPr>
          <p:cNvPr id="5" name="Footer Placeholder 4">
            <a:extLst>
              <a:ext uri="{FF2B5EF4-FFF2-40B4-BE49-F238E27FC236}">
                <a16:creationId xmlns:a16="http://schemas.microsoft.com/office/drawing/2014/main" id="{9A12D78F-49A4-435F-B04F-68B3C9F45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BA6246-7E2B-4EC2-9C48-D89010548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0CD8C-20DD-45A6-8CF2-BAB8A7787803}" type="slidenum">
              <a:rPr lang="en-US" smtClean="0"/>
              <a:t>‹#›</a:t>
            </a:fld>
            <a:endParaRPr lang="en-US"/>
          </a:p>
        </p:txBody>
      </p:sp>
    </p:spTree>
    <p:extLst>
      <p:ext uri="{BB962C8B-B14F-4D97-AF65-F5344CB8AC3E}">
        <p14:creationId xmlns:p14="http://schemas.microsoft.com/office/powerpoint/2010/main" val="168704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vkrahul/twitter-hate-spee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560A66-01F7-45D3-9FC0-41C74F538E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1564" y="320040"/>
            <a:ext cx="11548872" cy="4462272"/>
          </a:xfrm>
          <a:prstGeom prst="rect">
            <a:avLst/>
          </a:prstGeom>
        </p:spPr>
      </p:pic>
      <p:sp>
        <p:nvSpPr>
          <p:cNvPr id="45" name="Rectangle 40">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33915E-AD79-4652-9820-B7335648A05F}"/>
              </a:ext>
            </a:extLst>
          </p:cNvPr>
          <p:cNvSpPr>
            <a:spLocks noGrp="1"/>
          </p:cNvSpPr>
          <p:nvPr>
            <p:ph type="ctrTitle"/>
          </p:nvPr>
        </p:nvSpPr>
        <p:spPr>
          <a:xfrm>
            <a:off x="4380588" y="5093208"/>
            <a:ext cx="6973204" cy="1261872"/>
          </a:xfrm>
        </p:spPr>
        <p:txBody>
          <a:bodyPr vert="horz" lIns="91440" tIns="45720" rIns="91440" bIns="45720" rtlCol="0" anchor="ctr">
            <a:normAutofit fontScale="90000"/>
          </a:bodyPr>
          <a:lstStyle/>
          <a:p>
            <a:pPr algn="l"/>
            <a:br>
              <a:rPr lang="en-US" sz="1600" dirty="0">
                <a:solidFill>
                  <a:schemeClr val="bg1"/>
                </a:solidFill>
              </a:rPr>
            </a:br>
            <a:r>
              <a:rPr lang="en-US" sz="2000" b="1" dirty="0">
                <a:solidFill>
                  <a:schemeClr val="bg1"/>
                </a:solidFill>
              </a:rPr>
              <a:t>INFO 6105</a:t>
            </a:r>
            <a:br>
              <a:rPr lang="en-US" sz="2000" b="1" dirty="0">
                <a:solidFill>
                  <a:schemeClr val="bg1"/>
                </a:solidFill>
              </a:rPr>
            </a:br>
            <a:r>
              <a:rPr lang="en-US" sz="2000" b="1" dirty="0">
                <a:solidFill>
                  <a:schemeClr val="bg1"/>
                </a:solidFill>
              </a:rPr>
              <a:t>DATA SCIENCE ENGINEERING METHODS AND TOOLS</a:t>
            </a:r>
            <a:br>
              <a:rPr lang="en-US" sz="2000" b="1" dirty="0">
                <a:solidFill>
                  <a:schemeClr val="bg1"/>
                </a:solidFill>
              </a:rPr>
            </a:br>
            <a:r>
              <a:rPr lang="en-US" sz="2000" b="1" dirty="0">
                <a:solidFill>
                  <a:schemeClr val="bg1"/>
                </a:solidFill>
              </a:rPr>
              <a:t>FINAL PROJECT </a:t>
            </a:r>
            <a:br>
              <a:rPr lang="en-US" sz="1600" b="1" dirty="0">
                <a:solidFill>
                  <a:schemeClr val="bg1"/>
                </a:solidFill>
              </a:rPr>
            </a:br>
            <a:endParaRPr lang="en-US" sz="1600" dirty="0">
              <a:solidFill>
                <a:schemeClr val="bg1"/>
              </a:solidFill>
            </a:endParaRPr>
          </a:p>
        </p:txBody>
      </p:sp>
      <p:sp>
        <p:nvSpPr>
          <p:cNvPr id="3" name="Subtitle 2">
            <a:extLst>
              <a:ext uri="{FF2B5EF4-FFF2-40B4-BE49-F238E27FC236}">
                <a16:creationId xmlns:a16="http://schemas.microsoft.com/office/drawing/2014/main" id="{590A6DF0-D2B9-4B40-921A-1F57145AB3EF}"/>
              </a:ext>
            </a:extLst>
          </p:cNvPr>
          <p:cNvSpPr>
            <a:spLocks noGrp="1"/>
          </p:cNvSpPr>
          <p:nvPr>
            <p:ph type="subTitle" idx="1"/>
          </p:nvPr>
        </p:nvSpPr>
        <p:spPr>
          <a:xfrm>
            <a:off x="838209" y="5093208"/>
            <a:ext cx="2892986" cy="1261872"/>
          </a:xfrm>
        </p:spPr>
        <p:txBody>
          <a:bodyPr vert="horz" lIns="91440" tIns="45720" rIns="91440" bIns="45720" rtlCol="0" anchor="ctr">
            <a:normAutofit/>
          </a:bodyPr>
          <a:lstStyle/>
          <a:p>
            <a:pPr algn="r"/>
            <a:r>
              <a:rPr lang="en-US" sz="1200" b="1" dirty="0">
                <a:solidFill>
                  <a:schemeClr val="bg2"/>
                </a:solidFill>
              </a:rPr>
              <a:t>TEAM: MNB</a:t>
            </a:r>
          </a:p>
          <a:p>
            <a:pPr algn="r"/>
            <a:r>
              <a:rPr lang="en-US" sz="1200" b="1" dirty="0">
                <a:solidFill>
                  <a:schemeClr val="bg2"/>
                </a:solidFill>
              </a:rPr>
              <a:t>NAVANEETA G. NAIK  NUID: 001027107</a:t>
            </a:r>
          </a:p>
          <a:p>
            <a:pPr algn="r"/>
            <a:r>
              <a:rPr lang="en-US" sz="1200" b="1" dirty="0">
                <a:solidFill>
                  <a:schemeClr val="bg2"/>
                </a:solidFill>
              </a:rPr>
              <a:t>BRYAN PEREIRA NUID: 001020476</a:t>
            </a:r>
          </a:p>
          <a:p>
            <a:pPr algn="r"/>
            <a:r>
              <a:rPr lang="en-US" sz="1200" b="1" dirty="0">
                <a:solidFill>
                  <a:schemeClr val="bg2"/>
                </a:solidFill>
              </a:rPr>
              <a:t>MARISA THOMAS NUID: 001020479</a:t>
            </a:r>
          </a:p>
        </p:txBody>
      </p:sp>
      <p:cxnSp>
        <p:nvCxnSpPr>
          <p:cNvPr id="46" name="Straight Connector 42">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8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3A4F1-780D-4C63-80C3-63ECEF92650B}"/>
              </a:ext>
            </a:extLst>
          </p:cNvPr>
          <p:cNvSpPr>
            <a:spLocks noGrp="1"/>
          </p:cNvSpPr>
          <p:nvPr>
            <p:ph type="title"/>
          </p:nvPr>
        </p:nvSpPr>
        <p:spPr>
          <a:xfrm>
            <a:off x="841248" y="713232"/>
            <a:ext cx="5154168" cy="1197864"/>
          </a:xfrm>
        </p:spPr>
        <p:txBody>
          <a:bodyPr>
            <a:normAutofit/>
          </a:bodyPr>
          <a:lstStyle/>
          <a:p>
            <a:r>
              <a:rPr lang="en-US" b="1" dirty="0"/>
              <a:t>Abstract</a:t>
            </a:r>
          </a:p>
        </p:txBody>
      </p:sp>
      <p:cxnSp>
        <p:nvCxnSpPr>
          <p:cNvPr id="34" name="Straight Connector 3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A70402-C901-4172-A452-87D75FF1180E}"/>
              </a:ext>
            </a:extLst>
          </p:cNvPr>
          <p:cNvSpPr>
            <a:spLocks noGrp="1"/>
          </p:cNvSpPr>
          <p:nvPr>
            <p:ph idx="1"/>
          </p:nvPr>
        </p:nvSpPr>
        <p:spPr>
          <a:xfrm>
            <a:off x="841248" y="2048256"/>
            <a:ext cx="5154168" cy="4123944"/>
          </a:xfrm>
        </p:spPr>
        <p:txBody>
          <a:bodyPr anchor="t">
            <a:normAutofit/>
          </a:bodyPr>
          <a:lstStyle/>
          <a:p>
            <a:endParaRPr lang="en-US" sz="2000" dirty="0"/>
          </a:p>
          <a:p>
            <a:pPr algn="l"/>
            <a:r>
              <a:rPr lang="en-US" sz="2200" b="0" i="0" u="none" strike="noStrike" dirty="0">
                <a:effectLst/>
              </a:rPr>
              <a:t>We are living in the digital era, where social media has become part and parcel of our daily lives. Cyberspace has become a platform for users of all ages to express themselves, access information and communicate with people across the globe , from anywhere at anytime. </a:t>
            </a:r>
          </a:p>
          <a:p>
            <a:pPr algn="l"/>
            <a:r>
              <a:rPr lang="en-US" sz="2200" b="0" i="0" u="none" strike="noStrike" dirty="0">
                <a:effectLst/>
              </a:rPr>
              <a:t>However, with social media's widespread popularity there are also some disadvantages and cyber bullying or cyber harassment is one of them</a:t>
            </a:r>
            <a:r>
              <a:rPr lang="en-US" sz="1800" b="0" i="0" u="none" strike="noStrike" dirty="0">
                <a:effectLst/>
              </a:rPr>
              <a:t>.</a:t>
            </a:r>
          </a:p>
          <a:p>
            <a:pPr marL="0" indent="0">
              <a:buNone/>
            </a:pPr>
            <a:endParaRPr lang="en-US" sz="2000" dirty="0"/>
          </a:p>
        </p:txBody>
      </p:sp>
      <p:pic>
        <p:nvPicPr>
          <p:cNvPr id="5" name="Picture 4">
            <a:extLst>
              <a:ext uri="{FF2B5EF4-FFF2-40B4-BE49-F238E27FC236}">
                <a16:creationId xmlns:a16="http://schemas.microsoft.com/office/drawing/2014/main" id="{9752F4D8-7FED-4086-8D67-835729D640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96891" y="544010"/>
            <a:ext cx="5495109" cy="5628190"/>
          </a:xfrm>
          <a:prstGeom prst="rect">
            <a:avLst/>
          </a:prstGeom>
          <a:noFill/>
        </p:spPr>
      </p:pic>
    </p:spTree>
    <p:extLst>
      <p:ext uri="{BB962C8B-B14F-4D97-AF65-F5344CB8AC3E}">
        <p14:creationId xmlns:p14="http://schemas.microsoft.com/office/powerpoint/2010/main" val="21491475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818E4-244A-4F13-8E1A-41B34ECAC053}"/>
              </a:ext>
            </a:extLst>
          </p:cNvPr>
          <p:cNvSpPr>
            <a:spLocks noGrp="1"/>
          </p:cNvSpPr>
          <p:nvPr>
            <p:ph type="title"/>
          </p:nvPr>
        </p:nvSpPr>
        <p:spPr>
          <a:xfrm>
            <a:off x="841248" y="713232"/>
            <a:ext cx="5154168" cy="1197864"/>
          </a:xfrm>
        </p:spPr>
        <p:txBody>
          <a:bodyPr>
            <a:normAutofit/>
          </a:bodyPr>
          <a:lstStyle/>
          <a:p>
            <a:r>
              <a:rPr lang="en-US" sz="4100" b="1" dirty="0"/>
              <a:t>Objective</a:t>
            </a:r>
          </a:p>
        </p:txBody>
      </p:sp>
      <p:cxnSp>
        <p:nvCxnSpPr>
          <p:cNvPr id="34" name="Straight Connector 3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4143FF-32C9-4551-9F90-0C47B66E0173}"/>
              </a:ext>
            </a:extLst>
          </p:cNvPr>
          <p:cNvSpPr>
            <a:spLocks noGrp="1"/>
          </p:cNvSpPr>
          <p:nvPr>
            <p:ph idx="1"/>
          </p:nvPr>
        </p:nvSpPr>
        <p:spPr>
          <a:xfrm>
            <a:off x="841247" y="1745487"/>
            <a:ext cx="5519927" cy="4426713"/>
          </a:xfrm>
        </p:spPr>
        <p:txBody>
          <a:bodyPr anchor="t">
            <a:normAutofit lnSpcReduction="10000"/>
          </a:bodyPr>
          <a:lstStyle/>
          <a:p>
            <a:pPr marL="0" indent="0" algn="l">
              <a:buNone/>
            </a:pPr>
            <a:endParaRPr lang="en-US" sz="1800" b="0" i="0" u="none" strike="noStrike" dirty="0">
              <a:effectLst/>
            </a:endParaRPr>
          </a:p>
          <a:p>
            <a:r>
              <a:rPr lang="en-US" sz="2200" b="0" i="0" u="none" strike="noStrike" dirty="0">
                <a:effectLst/>
              </a:rPr>
              <a:t>Sentiment Analysis is the interpretation and classification of emotions into positive and negative based upon the data we get after pre-processing and training the samples.</a:t>
            </a:r>
          </a:p>
          <a:p>
            <a:pPr algn="l"/>
            <a:r>
              <a:rPr lang="en-US" sz="2200" b="0" i="0" u="none" strike="noStrike" dirty="0">
                <a:effectLst/>
              </a:rPr>
              <a:t>In the past decades, the research in this field has consistently grown. The reason behind this is the challenging format of the tweets which makes the processing difficult. </a:t>
            </a:r>
          </a:p>
          <a:p>
            <a:pPr algn="l"/>
            <a:r>
              <a:rPr lang="en-US" sz="2200" b="0" i="0" u="none" strike="noStrike" dirty="0">
                <a:effectLst/>
              </a:rPr>
              <a:t>The scope of this project is to detect any racist or sexist comments, given a training sample of tweets and labels, where label ‘1’ denotes the tweet is racist/sexist and label ‘0’ denotes the tweet is not racist/sexist.</a:t>
            </a:r>
          </a:p>
          <a:p>
            <a:endParaRPr lang="en-US" sz="1700" dirty="0"/>
          </a:p>
        </p:txBody>
      </p:sp>
      <p:pic>
        <p:nvPicPr>
          <p:cNvPr id="5" name="Picture 4">
            <a:extLst>
              <a:ext uri="{FF2B5EF4-FFF2-40B4-BE49-F238E27FC236}">
                <a16:creationId xmlns:a16="http://schemas.microsoft.com/office/drawing/2014/main" id="{998EC834-9DE6-4AAC-97CC-0BC897CAB3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96891" y="625032"/>
            <a:ext cx="5495109" cy="5547167"/>
          </a:xfrm>
          <a:prstGeom prst="rect">
            <a:avLst/>
          </a:prstGeom>
        </p:spPr>
      </p:pic>
    </p:spTree>
    <p:extLst>
      <p:ext uri="{BB962C8B-B14F-4D97-AF65-F5344CB8AC3E}">
        <p14:creationId xmlns:p14="http://schemas.microsoft.com/office/powerpoint/2010/main" val="1659831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C082F-533F-4957-9706-C83CA7B7191F}"/>
              </a:ext>
            </a:extLst>
          </p:cNvPr>
          <p:cNvSpPr>
            <a:spLocks noGrp="1"/>
          </p:cNvSpPr>
          <p:nvPr>
            <p:ph type="title"/>
          </p:nvPr>
        </p:nvSpPr>
        <p:spPr>
          <a:xfrm>
            <a:off x="841248" y="713232"/>
            <a:ext cx="5154168" cy="1197864"/>
          </a:xfrm>
        </p:spPr>
        <p:txBody>
          <a:bodyPr>
            <a:normAutofit/>
          </a:bodyPr>
          <a:lstStyle/>
          <a:p>
            <a:r>
              <a:rPr lang="en-US" sz="3700" dirty="0"/>
              <a:t>Steps</a:t>
            </a:r>
          </a:p>
        </p:txBody>
      </p:sp>
      <p:cxnSp>
        <p:nvCxnSpPr>
          <p:cNvPr id="35" name="Straight Connector 34">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3DB09A-DB1B-4AB9-8A99-2A0E1160D1C1}"/>
              </a:ext>
            </a:extLst>
          </p:cNvPr>
          <p:cNvSpPr>
            <a:spLocks noGrp="1"/>
          </p:cNvSpPr>
          <p:nvPr>
            <p:ph idx="1"/>
          </p:nvPr>
        </p:nvSpPr>
        <p:spPr>
          <a:xfrm>
            <a:off x="841248" y="2048256"/>
            <a:ext cx="5154168" cy="4123944"/>
          </a:xfrm>
        </p:spPr>
        <p:txBody>
          <a:bodyPr anchor="t">
            <a:normAutofit/>
          </a:bodyPr>
          <a:lstStyle/>
          <a:p>
            <a:r>
              <a:rPr lang="en-US" sz="2200" dirty="0"/>
              <a:t>Collection of tweet data</a:t>
            </a:r>
          </a:p>
          <a:p>
            <a:r>
              <a:rPr lang="en-US" sz="2200" dirty="0"/>
              <a:t>Data Cleaning and Preprocessing</a:t>
            </a:r>
          </a:p>
          <a:p>
            <a:r>
              <a:rPr lang="en-US" sz="2200" dirty="0"/>
              <a:t>Hashtag Analysis</a:t>
            </a:r>
          </a:p>
          <a:p>
            <a:r>
              <a:rPr lang="en-US" sz="2200" dirty="0"/>
              <a:t>Feature Extraction</a:t>
            </a:r>
          </a:p>
          <a:p>
            <a:r>
              <a:rPr lang="en-US" sz="2200" dirty="0"/>
              <a:t>Model Building</a:t>
            </a:r>
          </a:p>
          <a:p>
            <a:r>
              <a:rPr lang="en-US" sz="2200" dirty="0"/>
              <a:t>Hyperparameter Tuning</a:t>
            </a:r>
          </a:p>
          <a:p>
            <a:r>
              <a:rPr lang="en-US" sz="2200" dirty="0"/>
              <a:t>Model Building with tuned hyperparameters</a:t>
            </a:r>
          </a:p>
          <a:p>
            <a:r>
              <a:rPr lang="en-US" sz="2200" dirty="0"/>
              <a:t>Comparison of Classifier accuracies and F1 score and testing of model</a:t>
            </a:r>
          </a:p>
        </p:txBody>
      </p:sp>
      <p:pic>
        <p:nvPicPr>
          <p:cNvPr id="5" name="Picture 4">
            <a:extLst>
              <a:ext uri="{FF2B5EF4-FFF2-40B4-BE49-F238E27FC236}">
                <a16:creationId xmlns:a16="http://schemas.microsoft.com/office/drawing/2014/main" id="{BD653F98-9A32-4ACB-BB17-1A4663AB79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96891" y="925974"/>
            <a:ext cx="5495109" cy="5139159"/>
          </a:xfrm>
          <a:prstGeom prst="rect">
            <a:avLst/>
          </a:prstGeom>
          <a:noFill/>
        </p:spPr>
      </p:pic>
    </p:spTree>
    <p:extLst>
      <p:ext uri="{BB962C8B-B14F-4D97-AF65-F5344CB8AC3E}">
        <p14:creationId xmlns:p14="http://schemas.microsoft.com/office/powerpoint/2010/main" val="27768575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2E44F-53F8-4F89-BEE4-236D0955F5BE}"/>
              </a:ext>
            </a:extLst>
          </p:cNvPr>
          <p:cNvSpPr>
            <a:spLocks noGrp="1"/>
          </p:cNvSpPr>
          <p:nvPr>
            <p:ph type="title"/>
          </p:nvPr>
        </p:nvSpPr>
        <p:spPr>
          <a:xfrm>
            <a:off x="841248" y="713232"/>
            <a:ext cx="5154168" cy="1197864"/>
          </a:xfrm>
        </p:spPr>
        <p:txBody>
          <a:bodyPr>
            <a:normAutofit/>
          </a:bodyPr>
          <a:lstStyle/>
          <a:p>
            <a:r>
              <a:rPr lang="en-US" sz="4100" dirty="0"/>
              <a:t>Processes</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CC1A3C-046E-4672-AC98-CD302128B7A7}"/>
              </a:ext>
            </a:extLst>
          </p:cNvPr>
          <p:cNvSpPr>
            <a:spLocks noGrp="1"/>
          </p:cNvSpPr>
          <p:nvPr>
            <p:ph idx="1"/>
          </p:nvPr>
        </p:nvSpPr>
        <p:spPr>
          <a:xfrm>
            <a:off x="841248" y="2048256"/>
            <a:ext cx="5154168" cy="4123944"/>
          </a:xfrm>
        </p:spPr>
        <p:txBody>
          <a:bodyPr anchor="t">
            <a:normAutofit fontScale="92500"/>
          </a:bodyPr>
          <a:lstStyle/>
          <a:p>
            <a:pPr marL="457200" indent="-457200">
              <a:buAutoNum type="arabicPeriod"/>
            </a:pPr>
            <a:r>
              <a:rPr lang="en-US" sz="2200" b="1" i="1" dirty="0"/>
              <a:t>Collection of tweet data </a:t>
            </a:r>
            <a:r>
              <a:rPr lang="en-US" sz="2200" dirty="0"/>
              <a:t>: We collected train and test data from a Kaggle data set : </a:t>
            </a:r>
            <a:r>
              <a:rPr lang="en-US" sz="1600" b="0" i="0" u="sng" dirty="0">
                <a:solidFill>
                  <a:srgbClr val="1A466C"/>
                </a:solidFill>
                <a:effectLst/>
                <a:latin typeface="&amp;quot"/>
                <a:hlinkClick r:id="rId2"/>
              </a:rPr>
              <a:t>https://www.kaggle.com/vkrahul/twitter-hate-speech</a:t>
            </a:r>
            <a:endParaRPr lang="en-US" sz="2200" dirty="0"/>
          </a:p>
          <a:p>
            <a:pPr marL="457200" indent="-457200">
              <a:buFont typeface="Arial" panose="020B0604020202020204" pitchFamily="34" charset="0"/>
              <a:buAutoNum type="arabicPeriod"/>
            </a:pPr>
            <a:r>
              <a:rPr lang="en-US" sz="2200" b="1" i="1" dirty="0"/>
              <a:t>Data Cleaning and Preprocessing</a:t>
            </a:r>
            <a:r>
              <a:rPr lang="en-US" sz="2200" dirty="0"/>
              <a:t>: We cleaned the data by removing twitter handles, punctuations, numbers, special characters and short words. Then we performed tokenization, Lemmatization &amp; Stemming on the dataset. We balanced the imbalanced data set using oversampling method</a:t>
            </a:r>
          </a:p>
          <a:p>
            <a:pPr marL="457200" indent="-457200">
              <a:buFont typeface="Arial" panose="020B0604020202020204" pitchFamily="34" charset="0"/>
              <a:buAutoNum type="arabicPeriod"/>
            </a:pPr>
            <a:r>
              <a:rPr lang="en-US" sz="2200" b="1" i="1" dirty="0"/>
              <a:t>Hashtag Analysis</a:t>
            </a:r>
            <a:r>
              <a:rPr lang="en-US" sz="2200" dirty="0"/>
              <a:t>: Collected hashtags and categorized them into racist/sexist and non-racist/non-sexist tweets</a:t>
            </a:r>
          </a:p>
          <a:p>
            <a:pPr marL="457200" indent="-457200">
              <a:buFont typeface="Arial" panose="020B0604020202020204" pitchFamily="34" charset="0"/>
              <a:buAutoNum type="arabicPeriod"/>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657C1A76-62E6-451C-B54B-5BFE3AB46DE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93843" y="1"/>
            <a:ext cx="5495109" cy="6858000"/>
          </a:xfrm>
          <a:prstGeom prst="rect">
            <a:avLst/>
          </a:prstGeom>
        </p:spPr>
      </p:pic>
    </p:spTree>
    <p:extLst>
      <p:ext uri="{BB962C8B-B14F-4D97-AF65-F5344CB8AC3E}">
        <p14:creationId xmlns:p14="http://schemas.microsoft.com/office/powerpoint/2010/main" val="25154861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65BDD6-ADD8-464A-A6DC-2BC81189EB88}"/>
              </a:ext>
            </a:extLst>
          </p:cNvPr>
          <p:cNvSpPr>
            <a:spLocks noGrp="1"/>
          </p:cNvSpPr>
          <p:nvPr>
            <p:ph idx="1"/>
          </p:nvPr>
        </p:nvSpPr>
        <p:spPr>
          <a:xfrm>
            <a:off x="639192" y="831087"/>
            <a:ext cx="5356224" cy="5341113"/>
          </a:xfrm>
        </p:spPr>
        <p:txBody>
          <a:bodyPr anchor="t">
            <a:normAutofit/>
          </a:bodyPr>
          <a:lstStyle/>
          <a:p>
            <a:endParaRPr lang="en-US" sz="1900" dirty="0"/>
          </a:p>
          <a:p>
            <a:r>
              <a:rPr lang="en-US" sz="2200" b="1" i="1" dirty="0"/>
              <a:t>Feature Extraction from cleaned tweets</a:t>
            </a:r>
            <a:r>
              <a:rPr lang="en-US" sz="2200" dirty="0"/>
              <a:t>: Bag of words, </a:t>
            </a:r>
            <a:r>
              <a:rPr lang="en-US" sz="2200" dirty="0" err="1"/>
              <a:t>tf-idf</a:t>
            </a:r>
            <a:r>
              <a:rPr lang="en-US" sz="2200" dirty="0"/>
              <a:t>, word2vec so that a machine learning model can understand</a:t>
            </a:r>
          </a:p>
          <a:p>
            <a:r>
              <a:rPr lang="en-US" sz="2200" b="1" i="1" dirty="0"/>
              <a:t>Model Building</a:t>
            </a:r>
            <a:r>
              <a:rPr lang="en-US" sz="2200" dirty="0"/>
              <a:t>: After pre-processing of the data, we are building the models using: Random Forest Classifier, K-nearest neighbors (KNN) Classifier, </a:t>
            </a:r>
            <a:r>
              <a:rPr lang="en-US" sz="2200" dirty="0" err="1"/>
              <a:t>XGBoost</a:t>
            </a:r>
            <a:r>
              <a:rPr lang="en-US" sz="2200" dirty="0"/>
              <a:t> Classifier, Deep Neural Network</a:t>
            </a:r>
          </a:p>
          <a:p>
            <a:r>
              <a:rPr lang="en-US" sz="2200" b="1" i="1" dirty="0"/>
              <a:t>Hyperparameter Tuning</a:t>
            </a:r>
            <a:r>
              <a:rPr lang="en-US" sz="2200" dirty="0"/>
              <a:t>: We tune the hyperparameters of a model so that it performs more accurately. Here, we are tuning Random Forest and </a:t>
            </a:r>
            <a:r>
              <a:rPr lang="en-US" sz="2200" dirty="0" err="1"/>
              <a:t>XGBoost</a:t>
            </a:r>
            <a:r>
              <a:rPr lang="en-US" sz="2200" dirty="0"/>
              <a:t> and build models with tuned hyperparameters</a:t>
            </a:r>
          </a:p>
          <a:p>
            <a:pPr marL="0" indent="0">
              <a:buNone/>
            </a:pPr>
            <a:endParaRPr lang="en-US" sz="1900" dirty="0"/>
          </a:p>
        </p:txBody>
      </p:sp>
      <p:pic>
        <p:nvPicPr>
          <p:cNvPr id="5" name="Picture 4">
            <a:extLst>
              <a:ext uri="{FF2B5EF4-FFF2-40B4-BE49-F238E27FC236}">
                <a16:creationId xmlns:a16="http://schemas.microsoft.com/office/drawing/2014/main" id="{64305959-20DD-4431-A407-50511AD31A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96891" y="831086"/>
            <a:ext cx="5495109" cy="5025703"/>
          </a:xfrm>
          <a:prstGeom prst="rect">
            <a:avLst/>
          </a:prstGeom>
          <a:noFill/>
        </p:spPr>
      </p:pic>
    </p:spTree>
    <p:extLst>
      <p:ext uri="{BB962C8B-B14F-4D97-AF65-F5344CB8AC3E}">
        <p14:creationId xmlns:p14="http://schemas.microsoft.com/office/powerpoint/2010/main" val="25680065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65BDD6-ADD8-464A-A6DC-2BC81189EB88}"/>
              </a:ext>
            </a:extLst>
          </p:cNvPr>
          <p:cNvSpPr>
            <a:spLocks noGrp="1"/>
          </p:cNvSpPr>
          <p:nvPr>
            <p:ph idx="1"/>
          </p:nvPr>
        </p:nvSpPr>
        <p:spPr>
          <a:xfrm>
            <a:off x="639192" y="831087"/>
            <a:ext cx="5356224" cy="5341113"/>
          </a:xfrm>
        </p:spPr>
        <p:txBody>
          <a:bodyPr anchor="t">
            <a:normAutofit/>
          </a:bodyPr>
          <a:lstStyle/>
          <a:p>
            <a:r>
              <a:rPr lang="en-US" sz="2000" b="1" i="1" dirty="0"/>
              <a:t>Comparison of Classifier accuracies and F1 score </a:t>
            </a:r>
            <a:endParaRPr lang="en-US" sz="1900" b="1" i="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64305959-20DD-4431-A407-50511AD31A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34608" y="2082013"/>
            <a:ext cx="5495109" cy="3214826"/>
          </a:xfrm>
          <a:prstGeom prst="rect">
            <a:avLst/>
          </a:prstGeom>
          <a:noFill/>
          <a:effectLst>
            <a:outerShdw blurRad="50800" dist="50800" dir="5400000" algn="ctr" rotWithShape="0">
              <a:srgbClr val="000000"/>
            </a:outerShdw>
          </a:effectLst>
        </p:spPr>
      </p:pic>
      <p:graphicFrame>
        <p:nvGraphicFramePr>
          <p:cNvPr id="2" name="Table 3">
            <a:extLst>
              <a:ext uri="{FF2B5EF4-FFF2-40B4-BE49-F238E27FC236}">
                <a16:creationId xmlns:a16="http://schemas.microsoft.com/office/drawing/2014/main" id="{15BF39B8-3219-44F8-BC6D-31DACFFBA9DD}"/>
              </a:ext>
            </a:extLst>
          </p:cNvPr>
          <p:cNvGraphicFramePr>
            <a:graphicFrameLocks noGrp="1"/>
          </p:cNvGraphicFramePr>
          <p:nvPr>
            <p:extLst>
              <p:ext uri="{D42A27DB-BD31-4B8C-83A1-F6EECF244321}">
                <p14:modId xmlns:p14="http://schemas.microsoft.com/office/powerpoint/2010/main" val="2682889429"/>
              </p:ext>
            </p:extLst>
          </p:nvPr>
        </p:nvGraphicFramePr>
        <p:xfrm>
          <a:off x="1709953" y="1644970"/>
          <a:ext cx="3214701" cy="3713345"/>
        </p:xfrm>
        <a:graphic>
          <a:graphicData uri="http://schemas.openxmlformats.org/drawingml/2006/table">
            <a:tbl>
              <a:tblPr firstRow="1" bandRow="1">
                <a:tableStyleId>{5C22544A-7EE6-4342-B048-85BDC9FD1C3A}</a:tableStyleId>
              </a:tblPr>
              <a:tblGrid>
                <a:gridCol w="1071567">
                  <a:extLst>
                    <a:ext uri="{9D8B030D-6E8A-4147-A177-3AD203B41FA5}">
                      <a16:colId xmlns:a16="http://schemas.microsoft.com/office/drawing/2014/main" val="3183189626"/>
                    </a:ext>
                  </a:extLst>
                </a:gridCol>
                <a:gridCol w="1071567">
                  <a:extLst>
                    <a:ext uri="{9D8B030D-6E8A-4147-A177-3AD203B41FA5}">
                      <a16:colId xmlns:a16="http://schemas.microsoft.com/office/drawing/2014/main" val="1938470453"/>
                    </a:ext>
                  </a:extLst>
                </a:gridCol>
                <a:gridCol w="1071567">
                  <a:extLst>
                    <a:ext uri="{9D8B030D-6E8A-4147-A177-3AD203B41FA5}">
                      <a16:colId xmlns:a16="http://schemas.microsoft.com/office/drawing/2014/main" val="3776319238"/>
                    </a:ext>
                  </a:extLst>
                </a:gridCol>
              </a:tblGrid>
              <a:tr h="742669">
                <a:tc>
                  <a:txBody>
                    <a:bodyPr/>
                    <a:lstStyle/>
                    <a:p>
                      <a:r>
                        <a:rPr lang="en-US" dirty="0"/>
                        <a:t>Model</a:t>
                      </a:r>
                    </a:p>
                  </a:txBody>
                  <a:tcPr/>
                </a:tc>
                <a:tc>
                  <a:txBody>
                    <a:bodyPr/>
                    <a:lstStyle/>
                    <a:p>
                      <a:r>
                        <a:rPr lang="en-US" dirty="0"/>
                        <a:t>Accuracy score</a:t>
                      </a:r>
                    </a:p>
                  </a:txBody>
                  <a:tcPr/>
                </a:tc>
                <a:tc>
                  <a:txBody>
                    <a:bodyPr/>
                    <a:lstStyle/>
                    <a:p>
                      <a:r>
                        <a:rPr lang="en-US" dirty="0"/>
                        <a:t>F1 Score</a:t>
                      </a:r>
                    </a:p>
                  </a:txBody>
                  <a:tcPr/>
                </a:tc>
                <a:extLst>
                  <a:ext uri="{0D108BD9-81ED-4DB2-BD59-A6C34878D82A}">
                    <a16:rowId xmlns:a16="http://schemas.microsoft.com/office/drawing/2014/main" val="46336593"/>
                  </a:ext>
                </a:extLst>
              </a:tr>
              <a:tr h="742669">
                <a:tc>
                  <a:txBody>
                    <a:bodyPr/>
                    <a:lstStyle/>
                    <a:p>
                      <a:r>
                        <a:rPr lang="en-US" dirty="0"/>
                        <a:t>Random Forest</a:t>
                      </a:r>
                    </a:p>
                  </a:txBody>
                  <a:tcPr/>
                </a:tc>
                <a:tc>
                  <a:txBody>
                    <a:bodyPr/>
                    <a:lstStyle/>
                    <a:p>
                      <a:r>
                        <a:rPr lang="en-US" dirty="0"/>
                        <a:t>0.95</a:t>
                      </a:r>
                    </a:p>
                  </a:txBody>
                  <a:tcPr/>
                </a:tc>
                <a:tc>
                  <a:txBody>
                    <a:bodyPr/>
                    <a:lstStyle/>
                    <a:p>
                      <a:r>
                        <a:rPr lang="en-US" dirty="0"/>
                        <a:t>0.52</a:t>
                      </a:r>
                    </a:p>
                  </a:txBody>
                  <a:tcPr/>
                </a:tc>
                <a:extLst>
                  <a:ext uri="{0D108BD9-81ED-4DB2-BD59-A6C34878D82A}">
                    <a16:rowId xmlns:a16="http://schemas.microsoft.com/office/drawing/2014/main" val="3163682189"/>
                  </a:ext>
                </a:extLst>
              </a:tr>
              <a:tr h="742669">
                <a:tc>
                  <a:txBody>
                    <a:bodyPr/>
                    <a:lstStyle/>
                    <a:p>
                      <a:r>
                        <a:rPr lang="en-US" dirty="0"/>
                        <a:t>KNN</a:t>
                      </a:r>
                    </a:p>
                  </a:txBody>
                  <a:tcPr/>
                </a:tc>
                <a:tc>
                  <a:txBody>
                    <a:bodyPr/>
                    <a:lstStyle/>
                    <a:p>
                      <a:r>
                        <a:rPr lang="en-US" dirty="0"/>
                        <a:t>0.95</a:t>
                      </a:r>
                    </a:p>
                  </a:txBody>
                  <a:tcPr/>
                </a:tc>
                <a:tc>
                  <a:txBody>
                    <a:bodyPr/>
                    <a:lstStyle/>
                    <a:p>
                      <a:r>
                        <a:rPr lang="en-US" dirty="0"/>
                        <a:t>0.64</a:t>
                      </a:r>
                    </a:p>
                  </a:txBody>
                  <a:tcPr/>
                </a:tc>
                <a:extLst>
                  <a:ext uri="{0D108BD9-81ED-4DB2-BD59-A6C34878D82A}">
                    <a16:rowId xmlns:a16="http://schemas.microsoft.com/office/drawing/2014/main" val="21824400"/>
                  </a:ext>
                </a:extLst>
              </a:tr>
              <a:tr h="742669">
                <a:tc>
                  <a:txBody>
                    <a:bodyPr/>
                    <a:lstStyle/>
                    <a:p>
                      <a:r>
                        <a:rPr lang="en-US" dirty="0" err="1"/>
                        <a:t>XGBoost</a:t>
                      </a:r>
                      <a:endParaRPr lang="en-US" dirty="0"/>
                    </a:p>
                  </a:txBody>
                  <a:tcPr/>
                </a:tc>
                <a:tc>
                  <a:txBody>
                    <a:bodyPr/>
                    <a:lstStyle/>
                    <a:p>
                      <a:r>
                        <a:rPr lang="en-US" dirty="0"/>
                        <a:t>0.96</a:t>
                      </a:r>
                    </a:p>
                  </a:txBody>
                  <a:tcPr/>
                </a:tc>
                <a:tc>
                  <a:txBody>
                    <a:bodyPr/>
                    <a:lstStyle/>
                    <a:p>
                      <a:r>
                        <a:rPr lang="en-US" dirty="0"/>
                        <a:t>0.62</a:t>
                      </a:r>
                    </a:p>
                  </a:txBody>
                  <a:tcPr/>
                </a:tc>
                <a:extLst>
                  <a:ext uri="{0D108BD9-81ED-4DB2-BD59-A6C34878D82A}">
                    <a16:rowId xmlns:a16="http://schemas.microsoft.com/office/drawing/2014/main" val="1674453209"/>
                  </a:ext>
                </a:extLst>
              </a:tr>
              <a:tr h="742669">
                <a:tc>
                  <a:txBody>
                    <a:bodyPr/>
                    <a:lstStyle/>
                    <a:p>
                      <a:r>
                        <a:rPr lang="en-US" dirty="0"/>
                        <a:t>DNN</a:t>
                      </a:r>
                    </a:p>
                  </a:txBody>
                  <a:tcPr/>
                </a:tc>
                <a:tc>
                  <a:txBody>
                    <a:bodyPr/>
                    <a:lstStyle/>
                    <a:p>
                      <a:r>
                        <a:rPr lang="en-US" dirty="0"/>
                        <a:t>0.95</a:t>
                      </a:r>
                    </a:p>
                  </a:txBody>
                  <a:tcPr/>
                </a:tc>
                <a:tc>
                  <a:txBody>
                    <a:bodyPr/>
                    <a:lstStyle/>
                    <a:p>
                      <a:r>
                        <a:rPr lang="en-US" dirty="0"/>
                        <a:t>0.80</a:t>
                      </a:r>
                    </a:p>
                  </a:txBody>
                  <a:tcPr/>
                </a:tc>
                <a:extLst>
                  <a:ext uri="{0D108BD9-81ED-4DB2-BD59-A6C34878D82A}">
                    <a16:rowId xmlns:a16="http://schemas.microsoft.com/office/drawing/2014/main" val="2029477374"/>
                  </a:ext>
                </a:extLst>
              </a:tr>
            </a:tbl>
          </a:graphicData>
        </a:graphic>
      </p:graphicFrame>
    </p:spTree>
    <p:extLst>
      <p:ext uri="{BB962C8B-B14F-4D97-AF65-F5344CB8AC3E}">
        <p14:creationId xmlns:p14="http://schemas.microsoft.com/office/powerpoint/2010/main" val="40148240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3A4F1-780D-4C63-80C3-63ECEF92650B}"/>
              </a:ext>
            </a:extLst>
          </p:cNvPr>
          <p:cNvSpPr>
            <a:spLocks noGrp="1"/>
          </p:cNvSpPr>
          <p:nvPr>
            <p:ph type="title"/>
          </p:nvPr>
        </p:nvSpPr>
        <p:spPr>
          <a:xfrm>
            <a:off x="841248" y="713232"/>
            <a:ext cx="5154168" cy="1197864"/>
          </a:xfrm>
        </p:spPr>
        <p:txBody>
          <a:bodyPr>
            <a:normAutofit/>
          </a:bodyPr>
          <a:lstStyle/>
          <a:p>
            <a:r>
              <a:rPr lang="en-US" b="1" dirty="0"/>
              <a:t>Conclusion</a:t>
            </a:r>
          </a:p>
        </p:txBody>
      </p:sp>
      <p:cxnSp>
        <p:nvCxnSpPr>
          <p:cNvPr id="34" name="Straight Connector 3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A70402-C901-4172-A452-87D75FF1180E}"/>
              </a:ext>
            </a:extLst>
          </p:cNvPr>
          <p:cNvSpPr>
            <a:spLocks noGrp="1"/>
          </p:cNvSpPr>
          <p:nvPr>
            <p:ph idx="1"/>
          </p:nvPr>
        </p:nvSpPr>
        <p:spPr>
          <a:xfrm>
            <a:off x="841247" y="1745487"/>
            <a:ext cx="5355337" cy="4921531"/>
          </a:xfrm>
        </p:spPr>
        <p:txBody>
          <a:bodyPr anchor="t">
            <a:normAutofit fontScale="92500" lnSpcReduction="10000"/>
          </a:bodyPr>
          <a:lstStyle/>
          <a:p>
            <a:endParaRPr lang="en-US" sz="2000" dirty="0"/>
          </a:p>
          <a:p>
            <a:pPr algn="l"/>
            <a:r>
              <a:rPr lang="en-US" sz="2400" b="0" i="0" u="none" strike="noStrike" dirty="0">
                <a:effectLst/>
                <a:latin typeface="Helvetica Neue"/>
              </a:rPr>
              <a:t>In our project we used multiple training models to make predictions and tried to find the most appropriate model on our dataset. We used feature sets like Bag of Words, term frequency–inverse document frequency, and Word2Vec, out of which we chose to proceed with Word2Vec data. We built a model using this dataset and using different algorithms to predict the </a:t>
            </a:r>
            <a:r>
              <a:rPr lang="en-US" sz="2400" dirty="0">
                <a:latin typeface="Helvetica Neue"/>
              </a:rPr>
              <a:t>o</a:t>
            </a:r>
            <a:r>
              <a:rPr lang="en-US" sz="2400" b="0" i="0" u="none" strike="noStrike" dirty="0">
                <a:effectLst/>
                <a:latin typeface="Helvetica Neue"/>
              </a:rPr>
              <a:t>utput.</a:t>
            </a:r>
          </a:p>
          <a:p>
            <a:pPr algn="l"/>
            <a:r>
              <a:rPr lang="en-US" sz="2400" b="0" i="0" u="none" strike="noStrike" dirty="0">
                <a:effectLst/>
                <a:latin typeface="Helvetica Neue"/>
              </a:rPr>
              <a:t>Considering the evaluation metric of F1 score, our best performing model is DNN with tuned params applied on the Word2Vec features with an F1 score of 0.80 Hence we use the DNN model for prediction using test dataset</a:t>
            </a:r>
            <a:endParaRPr lang="en-US" sz="2400" b="0" i="0" u="none" strike="noStrike" dirty="0">
              <a:effectLst/>
            </a:endParaRPr>
          </a:p>
        </p:txBody>
      </p:sp>
      <p:pic>
        <p:nvPicPr>
          <p:cNvPr id="5" name="Picture 4">
            <a:extLst>
              <a:ext uri="{FF2B5EF4-FFF2-40B4-BE49-F238E27FC236}">
                <a16:creationId xmlns:a16="http://schemas.microsoft.com/office/drawing/2014/main" id="{9752F4D8-7FED-4086-8D67-835729D640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96891" y="713232"/>
            <a:ext cx="5495109" cy="5317178"/>
          </a:xfrm>
          <a:prstGeom prst="rect">
            <a:avLst/>
          </a:prstGeom>
        </p:spPr>
      </p:pic>
    </p:spTree>
    <p:extLst>
      <p:ext uri="{BB962C8B-B14F-4D97-AF65-F5344CB8AC3E}">
        <p14:creationId xmlns:p14="http://schemas.microsoft.com/office/powerpoint/2010/main" val="41669705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A picture containing clock&#10;&#10;Description automatically generated">
            <a:extLst>
              <a:ext uri="{FF2B5EF4-FFF2-40B4-BE49-F238E27FC236}">
                <a16:creationId xmlns:a16="http://schemas.microsoft.com/office/drawing/2014/main" id="{83FF39A2-43AC-48E7-96E0-0935FC558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321733"/>
            <a:ext cx="11573488" cy="6214534"/>
          </a:xfrm>
          <a:prstGeom prst="rect">
            <a:avLst/>
          </a:prstGeom>
        </p:spPr>
      </p:pic>
      <p:sp>
        <p:nvSpPr>
          <p:cNvPr id="16" name="TextBox 15">
            <a:extLst>
              <a:ext uri="{FF2B5EF4-FFF2-40B4-BE49-F238E27FC236}">
                <a16:creationId xmlns:a16="http://schemas.microsoft.com/office/drawing/2014/main" id="{E61E26B1-AF8E-4FE7-9CD3-481AD86019F9}"/>
              </a:ext>
            </a:extLst>
          </p:cNvPr>
          <p:cNvSpPr txBox="1"/>
          <p:nvPr/>
        </p:nvSpPr>
        <p:spPr>
          <a:xfrm>
            <a:off x="3148316" y="5127474"/>
            <a:ext cx="6713316" cy="1569660"/>
          </a:xfrm>
          <a:prstGeom prst="rect">
            <a:avLst/>
          </a:prstGeom>
          <a:noFill/>
        </p:spPr>
        <p:txBody>
          <a:bodyPr wrap="square" rtlCol="0">
            <a:spAutoFit/>
          </a:bodyPr>
          <a:lstStyle/>
          <a:p>
            <a:r>
              <a:rPr lang="en-US" sz="9600" b="1" dirty="0"/>
              <a:t>THANK YOU</a:t>
            </a:r>
          </a:p>
        </p:txBody>
      </p:sp>
    </p:spTree>
    <p:extLst>
      <p:ext uri="{BB962C8B-B14F-4D97-AF65-F5344CB8AC3E}">
        <p14:creationId xmlns:p14="http://schemas.microsoft.com/office/powerpoint/2010/main" val="26141574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561</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&amp;quot</vt:lpstr>
      <vt:lpstr>Arial</vt:lpstr>
      <vt:lpstr>Calibri</vt:lpstr>
      <vt:lpstr>Calibri Light</vt:lpstr>
      <vt:lpstr>Helvetica Neue</vt:lpstr>
      <vt:lpstr>Office Theme</vt:lpstr>
      <vt:lpstr> INFO 6105 DATA SCIENCE ENGINEERING METHODS AND TOOLS FINAL PROJECT  </vt:lpstr>
      <vt:lpstr>Abstract</vt:lpstr>
      <vt:lpstr>Objective</vt:lpstr>
      <vt:lpstr>Steps</vt:lpstr>
      <vt:lpstr>Processes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INFO 5100 APPLICATION ENGINEERING AND DEVELOPMENT FINAL PROJECT  </dc:title>
  <dc:creator>Navneeta Naik</dc:creator>
  <cp:lastModifiedBy>navaneeta n</cp:lastModifiedBy>
  <cp:revision>29</cp:revision>
  <dcterms:created xsi:type="dcterms:W3CDTF">2020-04-21T17:14:58Z</dcterms:created>
  <dcterms:modified xsi:type="dcterms:W3CDTF">2020-08-12T23:10:21Z</dcterms:modified>
</cp:coreProperties>
</file>