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24" r:id="rId5"/>
    <p:sldId id="302" r:id="rId6"/>
    <p:sldId id="325" r:id="rId7"/>
    <p:sldId id="327" r:id="rId8"/>
    <p:sldId id="326" r:id="rId9"/>
    <p:sldId id="328" r:id="rId10"/>
    <p:sldId id="329" r:id="rId11"/>
    <p:sldId id="294" r:id="rId12"/>
    <p:sldId id="330" r:id="rId13"/>
    <p:sldId id="331" r:id="rId14"/>
    <p:sldId id="335" r:id="rId15"/>
    <p:sldId id="334" r:id="rId16"/>
    <p:sldId id="333" r:id="rId17"/>
    <p:sldId id="332" r:id="rId18"/>
    <p:sldId id="336" r:id="rId19"/>
    <p:sldId id="313" r:id="rId20"/>
    <p:sldId id="337" r:id="rId21"/>
    <p:sldId id="314" r:id="rId22"/>
    <p:sldId id="3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33" autoAdjust="0"/>
  </p:normalViewPr>
  <p:slideViewPr>
    <p:cSldViewPr snapToGrid="0">
      <p:cViewPr varScale="1">
        <p:scale>
          <a:sx n="71" d="100"/>
          <a:sy n="71" d="100"/>
        </p:scale>
        <p:origin x="696"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162935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79055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75466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100694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224642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142279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292122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22068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5/22/2024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850606" y="67156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4155056" cy="2273287"/>
          </a:xfrm>
        </p:spPr>
        <p:txBody>
          <a:bodyPr/>
          <a:lstStyle/>
          <a:p>
            <a:r>
              <a:rPr lang="en-US" sz="4800" dirty="0">
                <a:latin typeface="Times New Roman" panose="02020603050405020304" pitchFamily="18" charset="0"/>
                <a:cs typeface="Times New Roman" panose="02020603050405020304" pitchFamily="18" charset="0"/>
              </a:rPr>
              <a:t>SYRIA TEL CUSTOMER</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CHURN</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5780204" y="1724273"/>
            <a:ext cx="1289670" cy="491018"/>
          </a:xfrm>
        </p:spPr>
        <p:txBody>
          <a:bodyPr/>
          <a:lstStyle/>
          <a:p>
            <a:r>
              <a:rPr lang="en-US" dirty="0"/>
              <a:t> SYRIA</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4920123" y="1445006"/>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4480225" y="1799172"/>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239171" y="223024"/>
            <a:ext cx="11952830" cy="6452096"/>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11416619" y="617220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39170" y="685800"/>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806318" y="418364"/>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094231" y="544094"/>
            <a:ext cx="4211694" cy="692878"/>
          </a:xfrm>
        </p:spPr>
        <p:txBody>
          <a:bodyPr/>
          <a:lstStyle/>
          <a:p>
            <a:r>
              <a:rPr lang="en-US" sz="2800" dirty="0">
                <a:latin typeface="Times New Roman" panose="02020603050405020304" pitchFamily="18" charset="0"/>
                <a:cs typeface="Times New Roman" panose="02020603050405020304" pitchFamily="18" charset="0"/>
              </a:rPr>
              <a:t>Data Modelling</a:t>
            </a:r>
          </a:p>
        </p:txBody>
      </p:sp>
      <p:sp>
        <p:nvSpPr>
          <p:cNvPr id="9" name="Title 8">
            <a:extLst>
              <a:ext uri="{FF2B5EF4-FFF2-40B4-BE49-F238E27FC236}">
                <a16:creationId xmlns:a16="http://schemas.microsoft.com/office/drawing/2014/main" id="{DB426376-1C1F-1300-C7F6-5CCB676BB4EE}"/>
              </a:ext>
            </a:extLst>
          </p:cNvPr>
          <p:cNvSpPr>
            <a:spLocks noGrp="1"/>
          </p:cNvSpPr>
          <p:nvPr>
            <p:ph type="title"/>
          </p:nvPr>
        </p:nvSpPr>
        <p:spPr>
          <a:xfrm>
            <a:off x="1346695" y="1032239"/>
            <a:ext cx="9706765" cy="4995746"/>
          </a:xfrm>
        </p:spPr>
        <p:txBody>
          <a:bodyPr/>
          <a:lstStyle/>
          <a:p>
            <a:pPr marL="3175" marR="5080">
              <a:lnSpc>
                <a:spcPct val="150800"/>
              </a:lnSpc>
              <a:spcBef>
                <a:spcPts val="100"/>
              </a:spcBef>
              <a:tabLst>
                <a:tab pos="200025" algn="l"/>
              </a:tabLst>
            </a:pPr>
            <a:r>
              <a:rPr lang="en-US" spc="-10" dirty="0">
                <a:solidFill>
                  <a:srgbClr val="FFFFFF"/>
                </a:solidFill>
                <a:latin typeface="Times New Roman" panose="02020603050405020304" pitchFamily="18" charset="0"/>
                <a:cs typeface="Times New Roman" panose="02020603050405020304" pitchFamily="18" charset="0"/>
              </a:rPr>
              <a:t>RESULTS AND EVALUATION</a:t>
            </a:r>
            <a:br>
              <a:rPr lang="en-US" spc="-10" dirty="0">
                <a:solidFill>
                  <a:srgbClr val="FFFFFF"/>
                </a:solidFill>
                <a:latin typeface="Times New Roman" panose="02020603050405020304" pitchFamily="18" charset="0"/>
                <a:cs typeface="Times New Roman" panose="02020603050405020304" pitchFamily="18" charset="0"/>
              </a:rPr>
            </a:br>
            <a:r>
              <a:rPr lang="en-US" sz="2400" spc="-10" dirty="0">
                <a:solidFill>
                  <a:srgbClr val="FFFFFF"/>
                </a:solidFill>
                <a:latin typeface="Times New Roman" panose="02020603050405020304" pitchFamily="18" charset="0"/>
                <a:cs typeface="Times New Roman" panose="02020603050405020304" pitchFamily="18" charset="0"/>
              </a:rPr>
              <a:t>Among the various models tested, including Logistic Regression, K-Nearest Neighbors (KNN), Decision Trees, Random Forest Classifier, and XGBoost, the XGBoost model emerged as the top performer overall. It achieved the highest accuracy, with a test accuracy of 91.97% and training accuracy of 95.64%. Additionally, based on the Test ROC and AUC score, which assesses the model's ability to differentiate between positive and negative outcomes, XGBoost achieved a score of 90%, further confirming its effectiveness</a:t>
            </a:r>
            <a:r>
              <a:rPr lang="en-US" spc="-10" dirty="0">
                <a:solidFill>
                  <a:srgbClr val="FFFFFF"/>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44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000960" y="383018"/>
            <a:ext cx="4537263" cy="382180"/>
          </a:xfrm>
        </p:spPr>
        <p:txBody>
          <a:bodyPr/>
          <a:lstStyle/>
          <a:p>
            <a:r>
              <a:rPr lang="en-US" dirty="0"/>
              <a:t>Logistic Regression</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082436" y="181091"/>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229038" y="511871"/>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1514001" y="383018"/>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C3E5BA-1EDB-C4FD-FA62-189ECE74F8F9}"/>
              </a:ext>
            </a:extLst>
          </p:cNvPr>
          <p:cNvSpPr txBox="1"/>
          <p:nvPr/>
        </p:nvSpPr>
        <p:spPr>
          <a:xfrm>
            <a:off x="0" y="874037"/>
            <a:ext cx="6223323" cy="5693866"/>
          </a:xfrm>
          <a:prstGeom prst="rect">
            <a:avLst/>
          </a:prstGeom>
          <a:noFill/>
        </p:spPr>
        <p:txBody>
          <a:bodyPr wrap="square" rtlCol="0">
            <a:spAutoFit/>
          </a:bodyPr>
          <a:lstStyle/>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With training accuracy at 85.4% and testing accuracy at 84.8%, the model shows consistent performance, suggesting good generalization. However, its ability to predict churn is weak, with precision around 40% and recall approximately 4.2% for training and 3.2% for testing. Consequently, the low F1-scores indicate an imbalance between precision and recall. This baseline model's weaknesses can be addressed by evaluating other models for improvement.</a:t>
            </a:r>
          </a:p>
        </p:txBody>
      </p:sp>
      <p:pic>
        <p:nvPicPr>
          <p:cNvPr id="6146" name="Picture 2">
            <a:extLst>
              <a:ext uri="{FF2B5EF4-FFF2-40B4-BE49-F238E27FC236}">
                <a16:creationId xmlns:a16="http://schemas.microsoft.com/office/drawing/2014/main" id="{41AC0679-B48A-0471-2AB8-A2E1DEAD0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523" y="952482"/>
            <a:ext cx="5590478" cy="471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9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000960" y="383018"/>
            <a:ext cx="4537263" cy="382180"/>
          </a:xfrm>
        </p:spPr>
        <p:txBody>
          <a:bodyPr/>
          <a:lstStyle/>
          <a:p>
            <a:r>
              <a:rPr lang="en-US" dirty="0"/>
              <a:t>K – Nearest Neighbors</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082436" y="181091"/>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229038" y="511871"/>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1514001" y="383018"/>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C3E5BA-1EDB-C4FD-FA62-189ECE74F8F9}"/>
              </a:ext>
            </a:extLst>
          </p:cNvPr>
          <p:cNvSpPr txBox="1"/>
          <p:nvPr/>
        </p:nvSpPr>
        <p:spPr>
          <a:xfrm>
            <a:off x="0" y="874037"/>
            <a:ext cx="6223323" cy="4616648"/>
          </a:xfrm>
          <a:prstGeom prst="rect">
            <a:avLst/>
          </a:prstGeom>
          <a:noFill/>
        </p:spPr>
        <p:txBody>
          <a:bodyPr wrap="square" rtlCol="0">
            <a:spAutoFit/>
          </a:bodyPr>
          <a:lstStyle/>
          <a:p>
            <a:endParaRPr lang="en-US" dirty="0"/>
          </a:p>
          <a:p>
            <a:r>
              <a:rPr lang="en-US" sz="2300" dirty="0">
                <a:solidFill>
                  <a:schemeClr val="bg1"/>
                </a:solidFill>
                <a:latin typeface="Times New Roman" panose="02020603050405020304" pitchFamily="18" charset="0"/>
                <a:cs typeface="Times New Roman" panose="02020603050405020304" pitchFamily="18" charset="0"/>
              </a:rPr>
              <a:t>After optimizing the k-value, the model improves precision on the training set to 92.6%, with an accuracy of 89.8%. However, its recall remains relatively low at 31.3%. Though there's a slight enhancement in performance on the testing set, particularly in recall, precision remains low. Overall, while parameter tuning brings some improvements, the model still struggles to generalize to unseen data. Additionally, the AUC score drops notably on the testing set, indicating reduced discriminative performance compared to the training set.</a:t>
            </a:r>
          </a:p>
        </p:txBody>
      </p:sp>
      <p:pic>
        <p:nvPicPr>
          <p:cNvPr id="5122" name="Picture 2">
            <a:extLst>
              <a:ext uri="{FF2B5EF4-FFF2-40B4-BE49-F238E27FC236}">
                <a16:creationId xmlns:a16="http://schemas.microsoft.com/office/drawing/2014/main" id="{6DF7D7F4-C46D-BD56-9DAF-01768C3BF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357" y="765198"/>
            <a:ext cx="6072643" cy="480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12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000960" y="383018"/>
            <a:ext cx="4537263" cy="382180"/>
          </a:xfrm>
        </p:spPr>
        <p:txBody>
          <a:bodyPr/>
          <a:lstStyle/>
          <a:p>
            <a:r>
              <a:rPr lang="en-US" dirty="0"/>
              <a:t>DECISION TREE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082436" y="181091"/>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229038" y="511871"/>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1514001" y="383018"/>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4" name="Picture 8">
            <a:extLst>
              <a:ext uri="{FF2B5EF4-FFF2-40B4-BE49-F238E27FC236}">
                <a16:creationId xmlns:a16="http://schemas.microsoft.com/office/drawing/2014/main" id="{FEF1A7AD-4AE8-5A24-7618-87B5A49CF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323" y="971953"/>
            <a:ext cx="5968677" cy="4538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C3E5BA-1EDB-C4FD-FA62-189ECE74F8F9}"/>
              </a:ext>
            </a:extLst>
          </p:cNvPr>
          <p:cNvSpPr txBox="1"/>
          <p:nvPr/>
        </p:nvSpPr>
        <p:spPr>
          <a:xfrm>
            <a:off x="0" y="874037"/>
            <a:ext cx="6223323" cy="5170646"/>
          </a:xfrm>
          <a:prstGeom prst="rect">
            <a:avLst/>
          </a:prstGeom>
          <a:noFill/>
        </p:spPr>
        <p:txBody>
          <a:bodyPr wrap="square" rtlCol="0">
            <a:spAutoFit/>
          </a:bodyPr>
          <a:lstStyle/>
          <a:p>
            <a:endParaRPr lang="en-US" dirty="0"/>
          </a:p>
          <a:p>
            <a:r>
              <a:rPr lang="en-US" sz="2400" dirty="0">
                <a:solidFill>
                  <a:schemeClr val="bg1"/>
                </a:solidFill>
                <a:latin typeface="Times New Roman" panose="02020603050405020304" pitchFamily="18" charset="0"/>
                <a:cs typeface="Times New Roman" panose="02020603050405020304" pitchFamily="18" charset="0"/>
              </a:rPr>
              <a:t>The model achieves perfect scores across all metrics on the training set, demonstrating accurate churn prediction within that data. However, on the testing set, there's a slight drop in precision and recall, although the accuracy remains high at 87.1%. The F1 score indicates a balanced trade-off between precision and recall, while the ROC AUC score suggests effective discrimination between churn and non-churn instances. This performance gap suggests potential overfitting, prompting the implementation of hyperparameter tuning to enhance generalization.</a:t>
            </a:r>
          </a:p>
        </p:txBody>
      </p:sp>
    </p:spTree>
    <p:extLst>
      <p:ext uri="{BB962C8B-B14F-4D97-AF65-F5344CB8AC3E}">
        <p14:creationId xmlns:p14="http://schemas.microsoft.com/office/powerpoint/2010/main" val="415459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64135" y="1525472"/>
            <a:ext cx="6031865" cy="3158040"/>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model seems to be performing well in predicting True Negative and True Positive but higher number of False Negative.</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000960" y="383018"/>
            <a:ext cx="4537263" cy="382180"/>
          </a:xfrm>
        </p:spPr>
        <p:txBody>
          <a:bodyPr/>
          <a:lstStyle/>
          <a:p>
            <a:r>
              <a:rPr lang="en-US" dirty="0"/>
              <a:t>RANDOM FOREST CLASSIFIER</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082436" y="181091"/>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1514001" y="383018"/>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1013AFC0-C344-564A-5729-98299A1B2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05" y="1436762"/>
            <a:ext cx="5450279" cy="459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80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000960" y="244965"/>
            <a:ext cx="5624931" cy="520233"/>
          </a:xfrm>
        </p:spPr>
        <p:txBody>
          <a:bodyPr/>
          <a:lstStyle/>
          <a:p>
            <a:r>
              <a:rPr lang="en-US" dirty="0"/>
              <a:t>EXTREME GRADIENT BOOSTING XGBOOST</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082436" y="181091"/>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864870" y="294170"/>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1514001" y="383018"/>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a:extLst>
              <a:ext uri="{FF2B5EF4-FFF2-40B4-BE49-F238E27FC236}">
                <a16:creationId xmlns:a16="http://schemas.microsoft.com/office/drawing/2014/main" id="{94324181-C3F9-E385-2FBE-B734E99E0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93" y="1171200"/>
            <a:ext cx="5710842" cy="4449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0F0052-1F17-62A2-FD5D-A7D76777D6E9}"/>
              </a:ext>
            </a:extLst>
          </p:cNvPr>
          <p:cNvSpPr txBox="1"/>
          <p:nvPr/>
        </p:nvSpPr>
        <p:spPr>
          <a:xfrm>
            <a:off x="-64135" y="1257055"/>
            <a:ext cx="6266985" cy="452431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Following tuning, the model shows improved performance on both training and testing sets. On the training set, precision remains high at 0.9960, but recall drops to 0.6983. However, accuracy increases to 0.9564, and the F1 score improves to 0.8210, indicating a better precision-recall balance. On the testing set, precision improves to 0.9143, though recall remains at 0.5120. The accuracy is high at 0.9197, and the F1 score increases to 0.6564, showing a better precision-recall balance. Overall, tuning enhances the model's metrics on both sets.</a:t>
            </a:r>
          </a:p>
        </p:txBody>
      </p:sp>
    </p:spTree>
    <p:extLst>
      <p:ext uri="{BB962C8B-B14F-4D97-AF65-F5344CB8AC3E}">
        <p14:creationId xmlns:p14="http://schemas.microsoft.com/office/powerpoint/2010/main" val="240263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0" y="0"/>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0" y="830997"/>
            <a:ext cx="5541961" cy="5009917"/>
          </a:xfrm>
        </p:spPr>
        <p:txBody>
          <a:bodyPr/>
          <a:lstStyle/>
          <a:p>
            <a:r>
              <a:rPr lang="en-US" sz="1600" dirty="0">
                <a:solidFill>
                  <a:schemeClr val="tx1"/>
                </a:solidFill>
                <a:latin typeface="Times New Roman" panose="02020603050405020304" pitchFamily="18" charset="0"/>
                <a:cs typeface="Times New Roman" panose="02020603050405020304" pitchFamily="18" charset="0"/>
              </a:rPr>
              <a:t>The main contributors to customer churn are:</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 Having an international plan, which increases the likelihood of churn.</a:t>
            </a:r>
          </a:p>
          <a:p>
            <a:r>
              <a:rPr lang="en-US" sz="1600" dirty="0">
                <a:solidFill>
                  <a:schemeClr val="tx1"/>
                </a:solidFill>
                <a:latin typeface="Times New Roman" panose="02020603050405020304" pitchFamily="18" charset="0"/>
                <a:cs typeface="Times New Roman" panose="02020603050405020304" pitchFamily="18" charset="0"/>
              </a:rPr>
              <a:t>- High usage of daytime minutes, associated with higher churn.</a:t>
            </a:r>
          </a:p>
          <a:p>
            <a:r>
              <a:rPr lang="en-US" sz="1600" dirty="0">
                <a:solidFill>
                  <a:schemeClr val="tx1"/>
                </a:solidFill>
                <a:latin typeface="Times New Roman" panose="02020603050405020304" pitchFamily="18" charset="0"/>
                <a:cs typeface="Times New Roman" panose="02020603050405020304" pitchFamily="18" charset="0"/>
              </a:rPr>
              <a:t>- Frequent customer service calls, indicating a higher chance of churn.</a:t>
            </a:r>
          </a:p>
          <a:p>
            <a:r>
              <a:rPr lang="en-US" sz="1600" dirty="0">
                <a:solidFill>
                  <a:schemeClr val="tx1"/>
                </a:solidFill>
                <a:latin typeface="Times New Roman" panose="02020603050405020304" pitchFamily="18" charset="0"/>
                <a:cs typeface="Times New Roman" panose="02020603050405020304" pitchFamily="18" charset="0"/>
              </a:rPr>
              <a:t>- High usage of evening minutes, also correlated with higher churn.</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Lesser contributors include:</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 Number of voicemail messages</a:t>
            </a:r>
          </a:p>
          <a:p>
            <a:r>
              <a:rPr lang="en-US" sz="1600" dirty="0">
                <a:solidFill>
                  <a:schemeClr val="tx1"/>
                </a:solidFill>
                <a:latin typeface="Times New Roman" panose="02020603050405020304" pitchFamily="18" charset="0"/>
                <a:cs typeface="Times New Roman" panose="02020603050405020304" pitchFamily="18" charset="0"/>
              </a:rPr>
              <a:t>- Total international calls</a:t>
            </a:r>
          </a:p>
          <a:p>
            <a:r>
              <a:rPr lang="en-US" sz="1600" dirty="0">
                <a:solidFill>
                  <a:schemeClr val="tx1"/>
                </a:solidFill>
                <a:latin typeface="Times New Roman" panose="02020603050405020304" pitchFamily="18" charset="0"/>
                <a:cs typeface="Times New Roman" panose="02020603050405020304" pitchFamily="18" charset="0"/>
              </a:rPr>
              <a:t>- State</a:t>
            </a:r>
          </a:p>
          <a:p>
            <a:r>
              <a:rPr lang="en-US" sz="1600" dirty="0">
                <a:solidFill>
                  <a:schemeClr val="tx1"/>
                </a:solidFill>
                <a:latin typeface="Times New Roman" panose="02020603050405020304" pitchFamily="18" charset="0"/>
                <a:cs typeface="Times New Roman" panose="02020603050405020304" pitchFamily="18" charset="0"/>
              </a:rPr>
              <a:t>- Area code</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0" y="0"/>
            <a:ext cx="5888038" cy="830997"/>
          </a:xfrm>
        </p:spPr>
        <p:txBody>
          <a:bodyPr/>
          <a:lstStyle/>
          <a:p>
            <a:r>
              <a:rPr lang="en-US" sz="4400" dirty="0"/>
              <a:t>Recommendations</a:t>
            </a:r>
          </a:p>
          <a:p>
            <a:endParaRPr lang="en-US" sz="4400"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0" y="830997"/>
            <a:ext cx="6650038" cy="5496955"/>
          </a:xfrm>
        </p:spPr>
        <p:txBody>
          <a:bodyPr/>
          <a:lstStyle/>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Enhance Customer Service: Reduce wait times and boost overall satisfaction.</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Offer Personalized Call Plans: Provide cost-effective plans tailored for both daytime and nighttime usage.</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Prioritize Service Quality: Continuously monitor and improve network reliability, call quality, and data speed, investing in necessary upgrades.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Ensure Transparent Pricing: Implement clear pricing structures and billing processes to avoid disputes and enhance satisfaction.</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Engage Proactively with Customers: Regularly gather feedback, address concerns, and offer assistance to prevent churn.</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Strengthen Security Measures: Implement robust protocols to protect voicemail and ensure customer privacy and data security.</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Expand International Plans: Offer diverse international plan options to meet various customer needs.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Conduct Regular Churn Analysis: Regularly analyze churn patterns to inform proactive retention strategies.</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6650038" y="530048"/>
            <a:ext cx="5541962" cy="5611813"/>
          </a:xfrm>
        </p:spPr>
      </p:pic>
    </p:spTree>
    <p:extLst>
      <p:ext uri="{BB962C8B-B14F-4D97-AF65-F5344CB8AC3E}">
        <p14:creationId xmlns:p14="http://schemas.microsoft.com/office/powerpoint/2010/main" val="44539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14587" y="560621"/>
            <a:ext cx="3613560" cy="501182"/>
          </a:xfrm>
          <a:prstGeom prst="rect">
            <a:avLst/>
          </a:prstGeom>
        </p:spPr>
        <p:txBody>
          <a:bodyPr anchor="ctr"/>
          <a:lstStyle/>
          <a:p>
            <a:pPr algn="ctr"/>
            <a:r>
              <a:rPr lang="en-US" sz="4800" b="1" dirty="0">
                <a:solidFill>
                  <a:schemeClr val="accent4"/>
                </a:solidFill>
              </a:rPr>
              <a:t>NEXT STEPS</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721140" y="1940311"/>
            <a:ext cx="2506948" cy="385588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1940311"/>
            <a:ext cx="2487168" cy="385588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1940311"/>
            <a:ext cx="2487168" cy="385588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1940311"/>
            <a:ext cx="2487168" cy="385588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6EC7F18F-C6F8-25A0-14BD-A4CFF5774B21}"/>
              </a:ext>
            </a:extLst>
          </p:cNvPr>
          <p:cNvSpPr txBox="1"/>
          <p:nvPr/>
        </p:nvSpPr>
        <p:spPr>
          <a:xfrm>
            <a:off x="764977" y="2204437"/>
            <a:ext cx="2524540" cy="2308324"/>
          </a:xfrm>
          <a:prstGeom prst="rect">
            <a:avLst/>
          </a:prstGeom>
          <a:noFill/>
        </p:spPr>
        <p:txBody>
          <a:bodyPr wrap="square" rtlCol="0">
            <a:spAutoFit/>
          </a:bodyPr>
          <a:lstStyle/>
          <a:p>
            <a:r>
              <a:rPr lang="en-US" dirty="0"/>
              <a:t>Deploy the Model: Integrate the churn prediction model into the operational system to provide real-time predictions on customer churn, enabling proactive retention strategies.</a:t>
            </a:r>
          </a:p>
        </p:txBody>
      </p:sp>
      <p:sp>
        <p:nvSpPr>
          <p:cNvPr id="6" name="TextBox 5">
            <a:extLst>
              <a:ext uri="{FF2B5EF4-FFF2-40B4-BE49-F238E27FC236}">
                <a16:creationId xmlns:a16="http://schemas.microsoft.com/office/drawing/2014/main" id="{469D5751-73C4-553F-EE01-041E55CBD644}"/>
              </a:ext>
            </a:extLst>
          </p:cNvPr>
          <p:cNvSpPr txBox="1"/>
          <p:nvPr/>
        </p:nvSpPr>
        <p:spPr>
          <a:xfrm>
            <a:off x="3519990" y="2136338"/>
            <a:ext cx="2501377" cy="2585323"/>
          </a:xfrm>
          <a:prstGeom prst="rect">
            <a:avLst/>
          </a:prstGeom>
          <a:noFill/>
        </p:spPr>
        <p:txBody>
          <a:bodyPr wrap="square" rtlCol="0">
            <a:spAutoFit/>
          </a:bodyPr>
          <a:lstStyle/>
          <a:p>
            <a:r>
              <a:rPr lang="en-US"/>
              <a:t>Monitor and Update the Model: Continuously monitor the model's performance and accuracy, regularly updating it with new data to ensure it effectively predicts churn over time.</a:t>
            </a:r>
            <a:endParaRPr lang="en-US" dirty="0"/>
          </a:p>
        </p:txBody>
      </p:sp>
      <p:sp>
        <p:nvSpPr>
          <p:cNvPr id="8" name="TextBox 7">
            <a:extLst>
              <a:ext uri="{FF2B5EF4-FFF2-40B4-BE49-F238E27FC236}">
                <a16:creationId xmlns:a16="http://schemas.microsoft.com/office/drawing/2014/main" id="{2BA351B7-C8F2-E1E9-5512-6D00FAFA86AC}"/>
              </a:ext>
            </a:extLst>
          </p:cNvPr>
          <p:cNvSpPr txBox="1"/>
          <p:nvPr/>
        </p:nvSpPr>
        <p:spPr>
          <a:xfrm>
            <a:off x="6266050" y="2204437"/>
            <a:ext cx="2487168" cy="2862322"/>
          </a:xfrm>
          <a:prstGeom prst="rect">
            <a:avLst/>
          </a:prstGeom>
          <a:noFill/>
        </p:spPr>
        <p:txBody>
          <a:bodyPr wrap="square" rtlCol="0">
            <a:spAutoFit/>
          </a:bodyPr>
          <a:lstStyle/>
          <a:p>
            <a:r>
              <a:rPr lang="en-US"/>
              <a:t>Interpret Model Insights: Analyze the model's predictions to identify the main drivers of customer churn, providing valuable insights for targeted retention efforts and strategic decision-making.</a:t>
            </a:r>
            <a:endParaRPr lang="en-US" dirty="0"/>
          </a:p>
        </p:txBody>
      </p:sp>
      <p:sp>
        <p:nvSpPr>
          <p:cNvPr id="9" name="TextBox 8">
            <a:extLst>
              <a:ext uri="{FF2B5EF4-FFF2-40B4-BE49-F238E27FC236}">
                <a16:creationId xmlns:a16="http://schemas.microsoft.com/office/drawing/2014/main" id="{36000C04-320A-CF4B-C4A3-B1A006B8ABBF}"/>
              </a:ext>
            </a:extLst>
          </p:cNvPr>
          <p:cNvSpPr txBox="1"/>
          <p:nvPr/>
        </p:nvSpPr>
        <p:spPr>
          <a:xfrm>
            <a:off x="8997901" y="2204437"/>
            <a:ext cx="2487168" cy="2862322"/>
          </a:xfrm>
          <a:prstGeom prst="rect">
            <a:avLst/>
          </a:prstGeom>
          <a:noFill/>
        </p:spPr>
        <p:txBody>
          <a:bodyPr wrap="square" rtlCol="0">
            <a:spAutoFit/>
          </a:bodyPr>
          <a:lstStyle/>
          <a:p>
            <a:r>
              <a:rPr lang="en-US"/>
              <a:t>Diversify Data: Expand the dataset by collecting a wider range of customer attributes, behaviors, and interactions to enhance the model's predictive capabilities and capture more nuanced churn patterns.</a:t>
            </a:r>
            <a:endParaRPr lang="en-US" dirty="0"/>
          </a:p>
        </p:txBody>
      </p:sp>
    </p:spTree>
    <p:extLst>
      <p:ext uri="{BB962C8B-B14F-4D97-AF65-F5344CB8AC3E}">
        <p14:creationId xmlns:p14="http://schemas.microsoft.com/office/powerpoint/2010/main" val="185631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6" name="TextBox 5">
            <a:extLst>
              <a:ext uri="{FF2B5EF4-FFF2-40B4-BE49-F238E27FC236}">
                <a16:creationId xmlns:a16="http://schemas.microsoft.com/office/drawing/2014/main" id="{92C73BC5-9526-908D-5D4A-B39AC36883D4}"/>
              </a:ext>
            </a:extLst>
          </p:cNvPr>
          <p:cNvSpPr txBox="1"/>
          <p:nvPr/>
        </p:nvSpPr>
        <p:spPr>
          <a:xfrm>
            <a:off x="447738" y="2332028"/>
            <a:ext cx="5285678" cy="2123658"/>
          </a:xfrm>
          <a:prstGeom prst="rect">
            <a:avLst/>
          </a:prstGeom>
          <a:noFill/>
        </p:spPr>
        <p:txBody>
          <a:bodyPr wrap="square" rtlCol="0">
            <a:spAutoFit/>
          </a:bodyPr>
          <a:lstStyle/>
          <a:p>
            <a:r>
              <a:rPr lang="en-US" sz="6600" i="1" dirty="0">
                <a:solidFill>
                  <a:schemeClr val="accent4"/>
                </a:solidFill>
                <a:latin typeface="Snap ITC" panose="04040A07060A02020202" pitchFamily="82" charset="0"/>
                <a:cs typeface="Times New Roman" panose="02020603050405020304" pitchFamily="18" charset="0"/>
              </a:rPr>
              <a:t>THANK YOU</a:t>
            </a:r>
          </a:p>
        </p:txBody>
      </p:sp>
      <p:sp>
        <p:nvSpPr>
          <p:cNvPr id="7" name="TextBox 6">
            <a:extLst>
              <a:ext uri="{FF2B5EF4-FFF2-40B4-BE49-F238E27FC236}">
                <a16:creationId xmlns:a16="http://schemas.microsoft.com/office/drawing/2014/main" id="{CB802195-91B0-0C2D-B19A-E2405072313E}"/>
              </a:ext>
            </a:extLst>
          </p:cNvPr>
          <p:cNvSpPr txBox="1"/>
          <p:nvPr/>
        </p:nvSpPr>
        <p:spPr>
          <a:xfrm>
            <a:off x="-1" y="5932449"/>
            <a:ext cx="2207941" cy="369332"/>
          </a:xfrm>
          <a:prstGeom prst="rect">
            <a:avLst/>
          </a:prstGeom>
          <a:noFill/>
        </p:spPr>
        <p:txBody>
          <a:bodyPr wrap="square" rtlCol="0">
            <a:spAutoFit/>
          </a:bodyPr>
          <a:lstStyle/>
          <a:p>
            <a:r>
              <a:rPr lang="en-US" b="1" i="1" dirty="0">
                <a:solidFill>
                  <a:schemeClr val="accent4"/>
                </a:solidFill>
                <a:latin typeface="Times New Roman" panose="02020603050405020304" pitchFamily="18" charset="0"/>
                <a:cs typeface="Times New Roman" panose="02020603050405020304" pitchFamily="18" charset="0"/>
              </a:rPr>
              <a:t>BRIAN KARIITHI</a:t>
            </a:r>
          </a:p>
        </p:txBody>
      </p:sp>
    </p:spTree>
    <p:extLst>
      <p:ext uri="{BB962C8B-B14F-4D97-AF65-F5344CB8AC3E}">
        <p14:creationId xmlns:p14="http://schemas.microsoft.com/office/powerpoint/2010/main" val="13477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303561" y="208740"/>
            <a:ext cx="2774176" cy="830997"/>
          </a:xfrm>
        </p:spPr>
        <p:txBody>
          <a:bodyPr/>
          <a:lstStyle/>
          <a:p>
            <a:r>
              <a:rPr lang="en-US" sz="4800" b="1" spc="-175" dirty="0">
                <a:latin typeface="Verdana"/>
                <a:cs typeface="Verdana"/>
              </a:rPr>
              <a:t>Outline</a:t>
            </a: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5" name="TextBox 4">
            <a:extLst>
              <a:ext uri="{FF2B5EF4-FFF2-40B4-BE49-F238E27FC236}">
                <a16:creationId xmlns:a16="http://schemas.microsoft.com/office/drawing/2014/main" id="{7EACF47A-3596-B7DF-2B46-4398C5401DB9}"/>
              </a:ext>
            </a:extLst>
          </p:cNvPr>
          <p:cNvSpPr txBox="1"/>
          <p:nvPr/>
        </p:nvSpPr>
        <p:spPr>
          <a:xfrm>
            <a:off x="303561" y="1039737"/>
            <a:ext cx="6099716" cy="4932119"/>
          </a:xfrm>
          <a:prstGeom prst="rect">
            <a:avLst/>
          </a:prstGeom>
          <a:noFill/>
        </p:spPr>
        <p:txBody>
          <a:bodyPr wrap="square">
            <a:spAutoFit/>
          </a:bodyPr>
          <a:lstStyle/>
          <a:p>
            <a:pPr marL="41275">
              <a:spcBef>
                <a:spcPts val="2165"/>
              </a:spcBef>
            </a:pPr>
            <a:r>
              <a:rPr lang="en-US" sz="2400" spc="-484" dirty="0">
                <a:latin typeface="Times New Roman" panose="02020603050405020304" pitchFamily="18" charset="0"/>
                <a:cs typeface="Times New Roman" panose="02020603050405020304" pitchFamily="18" charset="0"/>
              </a:rPr>
              <a:t>01  	</a:t>
            </a:r>
            <a:r>
              <a:rPr lang="en-US" sz="2400" dirty="0">
                <a:latin typeface="Times New Roman" panose="02020603050405020304" pitchFamily="18" charset="0"/>
                <a:cs typeface="Times New Roman" panose="02020603050405020304" pitchFamily="18" charset="0"/>
              </a:rPr>
              <a:t>Project</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Overview</a:t>
            </a:r>
            <a:endParaRPr lang="en-US" sz="2400" dirty="0">
              <a:latin typeface="Times New Roman" panose="02020603050405020304" pitchFamily="18" charset="0"/>
              <a:cs typeface="Times New Roman" panose="02020603050405020304" pitchFamily="18" charset="0"/>
            </a:endParaRPr>
          </a:p>
          <a:p>
            <a:pPr marL="12700">
              <a:spcBef>
                <a:spcPts val="2060"/>
              </a:spcBef>
            </a:pPr>
            <a:r>
              <a:rPr lang="en-US" sz="2400" spc="-25" dirty="0">
                <a:latin typeface="Times New Roman" panose="02020603050405020304" pitchFamily="18" charset="0"/>
                <a:cs typeface="Times New Roman" panose="02020603050405020304" pitchFamily="18" charset="0"/>
              </a:rPr>
              <a:t>02 	</a:t>
            </a:r>
            <a:r>
              <a:rPr lang="en-US" sz="2400" dirty="0">
                <a:latin typeface="Times New Roman" panose="02020603050405020304" pitchFamily="18" charset="0"/>
                <a:cs typeface="Times New Roman" panose="02020603050405020304" pitchFamily="18" charset="0"/>
              </a:rPr>
              <a:t>Business</a:t>
            </a:r>
            <a:r>
              <a:rPr lang="en-US" sz="2400" spc="-12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Understanding</a:t>
            </a: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2065"/>
              </a:spcBef>
            </a:pPr>
            <a:r>
              <a:rPr lang="en-US" sz="2400" spc="-25" dirty="0">
                <a:latin typeface="Times New Roman" panose="02020603050405020304" pitchFamily="18" charset="0"/>
                <a:cs typeface="Times New Roman" panose="02020603050405020304" pitchFamily="18" charset="0"/>
              </a:rPr>
              <a:t>03	</a:t>
            </a:r>
            <a:r>
              <a:rPr lang="en-US" sz="2400" spc="-10"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pPr marL="22225">
              <a:spcBef>
                <a:spcPts val="2065"/>
              </a:spcBef>
            </a:pPr>
            <a:r>
              <a:rPr lang="en-US" sz="2400" spc="95" dirty="0">
                <a:latin typeface="Times New Roman" panose="02020603050405020304" pitchFamily="18" charset="0"/>
                <a:cs typeface="Times New Roman" panose="02020603050405020304" pitchFamily="18" charset="0"/>
              </a:rPr>
              <a:t>04	</a:t>
            </a:r>
            <a:r>
              <a:rPr lang="en-US" sz="2400" dirty="0">
                <a:latin typeface="Times New Roman" panose="02020603050405020304" pitchFamily="18" charset="0"/>
                <a:cs typeface="Times New Roman" panose="02020603050405020304" pitchFamily="18" charset="0"/>
              </a:rPr>
              <a:t>Data</a:t>
            </a:r>
            <a:r>
              <a:rPr lang="en-US" sz="2400" spc="-14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Understanding</a:t>
            </a:r>
            <a:endParaRPr lang="en-US" sz="2400" dirty="0">
              <a:latin typeface="Times New Roman" panose="02020603050405020304" pitchFamily="18" charset="0"/>
              <a:cs typeface="Times New Roman" panose="02020603050405020304" pitchFamily="18" charset="0"/>
            </a:endParaRPr>
          </a:p>
          <a:p>
            <a:pPr marL="22225">
              <a:spcBef>
                <a:spcPts val="2065"/>
              </a:spcBef>
            </a:pPr>
            <a:r>
              <a:rPr lang="en-US" sz="2400" spc="-25" dirty="0">
                <a:latin typeface="Times New Roman" panose="02020603050405020304" pitchFamily="18" charset="0"/>
                <a:cs typeface="Times New Roman" panose="02020603050405020304" pitchFamily="18" charset="0"/>
              </a:rPr>
              <a:t>05	</a:t>
            </a:r>
            <a:r>
              <a:rPr lang="en-US" sz="2400" dirty="0">
                <a:latin typeface="Times New Roman" panose="02020603050405020304" pitchFamily="18" charset="0"/>
                <a:cs typeface="Times New Roman" panose="02020603050405020304" pitchFamily="18" charset="0"/>
              </a:rPr>
              <a:t>Data</a:t>
            </a:r>
            <a:r>
              <a:rPr lang="en-US" sz="2400" spc="-1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22225">
              <a:spcBef>
                <a:spcPts val="2065"/>
              </a:spcBef>
            </a:pPr>
            <a:r>
              <a:rPr lang="en-US" sz="2400" spc="-25" dirty="0">
                <a:latin typeface="Times New Roman" panose="02020603050405020304" pitchFamily="18" charset="0"/>
                <a:cs typeface="Times New Roman" panose="02020603050405020304" pitchFamily="18" charset="0"/>
              </a:rPr>
              <a:t>06	</a:t>
            </a:r>
            <a:r>
              <a:rPr lang="en-US" sz="2400" dirty="0">
                <a:latin typeface="Times New Roman" panose="02020603050405020304" pitchFamily="18" charset="0"/>
                <a:cs typeface="Times New Roman" panose="02020603050405020304" pitchFamily="18" charset="0"/>
              </a:rPr>
              <a:t>Data</a:t>
            </a:r>
            <a:r>
              <a:rPr lang="en-US" sz="2400" spc="-140" dirty="0">
                <a:latin typeface="Times New Roman" panose="02020603050405020304" pitchFamily="18" charset="0"/>
                <a:cs typeface="Times New Roman" panose="02020603050405020304" pitchFamily="18" charset="0"/>
              </a:rPr>
              <a:t> </a:t>
            </a:r>
            <a:r>
              <a:rPr lang="en-US" sz="2400" spc="70" dirty="0">
                <a:latin typeface="Times New Roman" panose="02020603050405020304" pitchFamily="18" charset="0"/>
                <a:cs typeface="Times New Roman" panose="02020603050405020304" pitchFamily="18" charset="0"/>
              </a:rPr>
              <a:t>Modeling</a:t>
            </a:r>
            <a:endParaRPr lang="en-US" sz="2400" dirty="0">
              <a:latin typeface="Times New Roman" panose="02020603050405020304" pitchFamily="18" charset="0"/>
              <a:cs typeface="Times New Roman" panose="02020603050405020304" pitchFamily="18" charset="0"/>
            </a:endParaRPr>
          </a:p>
          <a:p>
            <a:pPr marL="22225">
              <a:lnSpc>
                <a:spcPct val="100000"/>
              </a:lnSpc>
              <a:spcBef>
                <a:spcPts val="2060"/>
              </a:spcBef>
            </a:pPr>
            <a:r>
              <a:rPr lang="en-US" sz="2400" spc="-25" dirty="0">
                <a:latin typeface="Times New Roman" panose="02020603050405020304" pitchFamily="18" charset="0"/>
                <a:cs typeface="Times New Roman" panose="02020603050405020304" pitchFamily="18" charset="0"/>
              </a:rPr>
              <a:t>07	</a:t>
            </a:r>
            <a:r>
              <a:rPr lang="en-US" sz="2400" spc="-10" dirty="0">
                <a:latin typeface="Times New Roman" panose="02020603050405020304" pitchFamily="18" charset="0"/>
                <a:cs typeface="Times New Roman" panose="02020603050405020304" pitchFamily="18" charset="0"/>
              </a:rPr>
              <a:t>Conclusions</a:t>
            </a:r>
            <a:endParaRPr lang="en-US" sz="2400" dirty="0">
              <a:latin typeface="Times New Roman" panose="02020603050405020304" pitchFamily="18" charset="0"/>
              <a:cs typeface="Times New Roman" panose="02020603050405020304" pitchFamily="18" charset="0"/>
            </a:endParaRPr>
          </a:p>
          <a:p>
            <a:pPr marL="41275">
              <a:lnSpc>
                <a:spcPct val="100000"/>
              </a:lnSpc>
              <a:spcBef>
                <a:spcPts val="2065"/>
              </a:spcBef>
            </a:pPr>
            <a:r>
              <a:rPr lang="en-US" sz="2400" spc="45" dirty="0">
                <a:latin typeface="Times New Roman" panose="02020603050405020304" pitchFamily="18" charset="0"/>
                <a:cs typeface="Times New Roman" panose="02020603050405020304" pitchFamily="18" charset="0"/>
              </a:rPr>
              <a:t>08	Recommendations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0" y="0"/>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11892023" y="6573628"/>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304801" y="515941"/>
            <a:ext cx="1978073" cy="403907"/>
          </a:xfrm>
        </p:spPr>
        <p:txBody>
          <a:bodyPr/>
          <a:lstStyle/>
          <a:p>
            <a:r>
              <a:rPr lang="en-US" dirty="0"/>
              <a:t>Let’s dive in</a:t>
            </a:r>
          </a:p>
        </p:txBody>
      </p:sp>
      <p:sp>
        <p:nvSpPr>
          <p:cNvPr id="4" name="TextBox 3">
            <a:extLst>
              <a:ext uri="{FF2B5EF4-FFF2-40B4-BE49-F238E27FC236}">
                <a16:creationId xmlns:a16="http://schemas.microsoft.com/office/drawing/2014/main" id="{B3BD8142-6102-0A73-84D6-426311D9687C}"/>
              </a:ext>
            </a:extLst>
          </p:cNvPr>
          <p:cNvSpPr txBox="1"/>
          <p:nvPr/>
        </p:nvSpPr>
        <p:spPr>
          <a:xfrm>
            <a:off x="15605" y="919848"/>
            <a:ext cx="12160790" cy="523220"/>
          </a:xfrm>
          <a:prstGeom prst="rect">
            <a:avLst/>
          </a:prstGeom>
          <a:noFill/>
        </p:spPr>
        <p:txBody>
          <a:bodyPr wrap="square" rtlCol="0">
            <a:spAutoFit/>
          </a:bodyPr>
          <a:lstStyle/>
          <a:p>
            <a:r>
              <a:rPr lang="en-US" sz="2800" spc="50" dirty="0">
                <a:solidFill>
                  <a:schemeClr val="bg1"/>
                </a:solidFill>
                <a:latin typeface="Times New Roman" panose="02020603050405020304" pitchFamily="18" charset="0"/>
                <a:cs typeface="Times New Roman" panose="02020603050405020304" pitchFamily="18" charset="0"/>
              </a:rPr>
              <a:t>Project</a:t>
            </a:r>
            <a:r>
              <a:rPr lang="en-US" sz="2800" spc="-365"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Overview</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90358E-36E5-9CE7-9A89-7CFAC3380079}"/>
              </a:ext>
            </a:extLst>
          </p:cNvPr>
          <p:cNvSpPr txBox="1"/>
          <p:nvPr/>
        </p:nvSpPr>
        <p:spPr>
          <a:xfrm>
            <a:off x="15604" y="1443068"/>
            <a:ext cx="8347811" cy="5706690"/>
          </a:xfrm>
          <a:prstGeom prst="rect">
            <a:avLst/>
          </a:prstGeom>
          <a:noFill/>
        </p:spPr>
        <p:txBody>
          <a:bodyPr wrap="square" rtlCol="0">
            <a:spAutoFit/>
          </a:bodyPr>
          <a:lstStyle/>
          <a:p>
            <a:pPr marL="355600" marR="5080" indent="-342900">
              <a:lnSpc>
                <a:spcPct val="150400"/>
              </a:lnSpc>
              <a:spcBef>
                <a:spcPts val="100"/>
              </a:spcBef>
              <a:buFont typeface="Arial" panose="020B0604020202020204" pitchFamily="34" charset="0"/>
              <a:buChar char="•"/>
            </a:pPr>
            <a:r>
              <a:rPr lang="en-US" sz="2800" spc="-80" dirty="0">
                <a:solidFill>
                  <a:schemeClr val="bg1"/>
                </a:solidFill>
                <a:latin typeface="Times New Roman" panose="02020603050405020304" pitchFamily="18" charset="0"/>
                <a:cs typeface="Times New Roman" panose="02020603050405020304" pitchFamily="18" charset="0"/>
              </a:rPr>
              <a:t>SyriaTel</a:t>
            </a:r>
            <a:r>
              <a:rPr lang="en-US" sz="2800" spc="-170"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faces</a:t>
            </a:r>
            <a:r>
              <a:rPr lang="en-US" sz="2800" spc="-16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customer</a:t>
            </a:r>
            <a:r>
              <a:rPr lang="en-US" sz="2800" spc="-170" dirty="0">
                <a:solidFill>
                  <a:schemeClr val="bg1"/>
                </a:solidFill>
                <a:latin typeface="Times New Roman" panose="02020603050405020304" pitchFamily="18" charset="0"/>
                <a:cs typeface="Times New Roman" panose="02020603050405020304" pitchFamily="18" charset="0"/>
              </a:rPr>
              <a:t> </a:t>
            </a:r>
            <a:r>
              <a:rPr lang="en-US" sz="2800" spc="-20" dirty="0">
                <a:solidFill>
                  <a:schemeClr val="bg1"/>
                </a:solidFill>
                <a:latin typeface="Times New Roman" panose="02020603050405020304" pitchFamily="18" charset="0"/>
                <a:cs typeface="Times New Roman" panose="02020603050405020304" pitchFamily="18" charset="0"/>
              </a:rPr>
              <a:t>churn,</a:t>
            </a:r>
            <a:r>
              <a:rPr lang="en-US" sz="2800" spc="-170" dirty="0">
                <a:solidFill>
                  <a:schemeClr val="bg1"/>
                </a:solidFill>
                <a:latin typeface="Times New Roman" panose="02020603050405020304" pitchFamily="18" charset="0"/>
                <a:cs typeface="Times New Roman" panose="02020603050405020304" pitchFamily="18" charset="0"/>
              </a:rPr>
              <a:t> </a:t>
            </a:r>
            <a:r>
              <a:rPr lang="en-US" sz="2800" spc="65" dirty="0">
                <a:solidFill>
                  <a:schemeClr val="bg1"/>
                </a:solidFill>
                <a:latin typeface="Times New Roman" panose="02020603050405020304" pitchFamily="18" charset="0"/>
                <a:cs typeface="Times New Roman" panose="02020603050405020304" pitchFamily="18" charset="0"/>
              </a:rPr>
              <a:t>impacting</a:t>
            </a:r>
            <a:r>
              <a:rPr lang="en-US" sz="2800" spc="-17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revenue</a:t>
            </a:r>
            <a:r>
              <a:rPr lang="en-US" sz="2800" spc="-165" dirty="0">
                <a:solidFill>
                  <a:schemeClr val="bg1"/>
                </a:solidFill>
                <a:latin typeface="Times New Roman" panose="02020603050405020304" pitchFamily="18" charset="0"/>
                <a:cs typeface="Times New Roman" panose="02020603050405020304" pitchFamily="18" charset="0"/>
              </a:rPr>
              <a:t> </a:t>
            </a:r>
            <a:r>
              <a:rPr lang="en-US" sz="2800" spc="60" dirty="0">
                <a:solidFill>
                  <a:schemeClr val="bg1"/>
                </a:solidFill>
                <a:latin typeface="Times New Roman" panose="02020603050405020304" pitchFamily="18" charset="0"/>
                <a:cs typeface="Times New Roman" panose="02020603050405020304" pitchFamily="18" charset="0"/>
              </a:rPr>
              <a:t>and</a:t>
            </a:r>
            <a:r>
              <a:rPr lang="en-US" sz="2800" spc="-160"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market standing.</a:t>
            </a:r>
            <a:endParaRPr lang="en-US" sz="2800" dirty="0">
              <a:solidFill>
                <a:schemeClr val="bg1"/>
              </a:solidFill>
              <a:latin typeface="Times New Roman" panose="02020603050405020304" pitchFamily="18" charset="0"/>
              <a:cs typeface="Times New Roman" panose="02020603050405020304" pitchFamily="18" charset="0"/>
            </a:endParaRPr>
          </a:p>
          <a:p>
            <a:pPr marL="355600" marR="5080" indent="-342900">
              <a:lnSpc>
                <a:spcPct val="150400"/>
              </a:lnSpc>
              <a:spcBef>
                <a:spcPts val="100"/>
              </a:spcBef>
              <a:buFont typeface="Arial" panose="020B0604020202020204" pitchFamily="34" charset="0"/>
              <a:buChar char="•"/>
            </a:pPr>
            <a:r>
              <a:rPr lang="en-US" sz="2800" spc="-40" dirty="0">
                <a:solidFill>
                  <a:schemeClr val="bg1"/>
                </a:solidFill>
                <a:latin typeface="Times New Roman" panose="02020603050405020304" pitchFamily="18" charset="0"/>
                <a:cs typeface="Times New Roman" panose="02020603050405020304" pitchFamily="18" charset="0"/>
              </a:rPr>
              <a:t>To</a:t>
            </a:r>
            <a:r>
              <a:rPr lang="en-US" sz="2800" spc="-150" dirty="0">
                <a:solidFill>
                  <a:schemeClr val="bg1"/>
                </a:solidFill>
                <a:latin typeface="Times New Roman" panose="02020603050405020304" pitchFamily="18" charset="0"/>
                <a:cs typeface="Times New Roman" panose="02020603050405020304" pitchFamily="18" charset="0"/>
              </a:rPr>
              <a:t> </a:t>
            </a:r>
            <a:r>
              <a:rPr lang="en-US" sz="2800" spc="-35" dirty="0">
                <a:solidFill>
                  <a:schemeClr val="bg1"/>
                </a:solidFill>
                <a:latin typeface="Times New Roman" panose="02020603050405020304" pitchFamily="18" charset="0"/>
                <a:cs typeface="Times New Roman" panose="02020603050405020304" pitchFamily="18" charset="0"/>
              </a:rPr>
              <a:t>adapt,</a:t>
            </a:r>
            <a:r>
              <a:rPr lang="en-US" sz="2800" spc="-14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the</a:t>
            </a:r>
            <a:r>
              <a:rPr lang="en-US" sz="2800" spc="-145" dirty="0">
                <a:solidFill>
                  <a:schemeClr val="bg1"/>
                </a:solidFill>
                <a:latin typeface="Times New Roman" panose="02020603050405020304" pitchFamily="18" charset="0"/>
                <a:cs typeface="Times New Roman" panose="02020603050405020304" pitchFamily="18" charset="0"/>
              </a:rPr>
              <a:t> </a:t>
            </a:r>
            <a:r>
              <a:rPr lang="en-US" sz="2800" spc="55" dirty="0">
                <a:solidFill>
                  <a:schemeClr val="bg1"/>
                </a:solidFill>
                <a:latin typeface="Times New Roman" panose="02020603050405020304" pitchFamily="18" charset="0"/>
                <a:cs typeface="Times New Roman" panose="02020603050405020304" pitchFamily="18" charset="0"/>
              </a:rPr>
              <a:t>company</a:t>
            </a:r>
            <a:r>
              <a:rPr lang="en-US" sz="2800" spc="-145" dirty="0">
                <a:solidFill>
                  <a:schemeClr val="bg1"/>
                </a:solidFill>
                <a:latin typeface="Times New Roman" panose="02020603050405020304" pitchFamily="18" charset="0"/>
                <a:cs typeface="Times New Roman" panose="02020603050405020304" pitchFamily="18" charset="0"/>
              </a:rPr>
              <a:t> </a:t>
            </a:r>
            <a:r>
              <a:rPr lang="en-US" sz="2800" spc="50" dirty="0">
                <a:solidFill>
                  <a:schemeClr val="bg1"/>
                </a:solidFill>
                <a:latin typeface="Times New Roman" panose="02020603050405020304" pitchFamily="18" charset="0"/>
                <a:cs typeface="Times New Roman" panose="02020603050405020304" pitchFamily="18" charset="0"/>
              </a:rPr>
              <a:t>must</a:t>
            </a:r>
            <a:r>
              <a:rPr lang="en-US" sz="2800" spc="-15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understand</a:t>
            </a:r>
            <a:r>
              <a:rPr lang="en-US" sz="2800" spc="-13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attrition</a:t>
            </a:r>
            <a:r>
              <a:rPr lang="en-US" sz="2800" spc="-145"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reasons, </a:t>
            </a:r>
            <a:r>
              <a:rPr lang="en-US" sz="2800" dirty="0">
                <a:solidFill>
                  <a:schemeClr val="bg1"/>
                </a:solidFill>
                <a:latin typeface="Times New Roman" panose="02020603050405020304" pitchFamily="18" charset="0"/>
                <a:cs typeface="Times New Roman" panose="02020603050405020304" pitchFamily="18" charset="0"/>
              </a:rPr>
              <a:t>differentiate</a:t>
            </a:r>
            <a:r>
              <a:rPr lang="en-US" sz="2800" spc="-185"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by</a:t>
            </a:r>
            <a:r>
              <a:rPr lang="en-US" sz="2800" spc="-18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offering</a:t>
            </a:r>
            <a:r>
              <a:rPr lang="en-US" sz="2800" spc="-18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superior</a:t>
            </a:r>
            <a:r>
              <a:rPr lang="en-US" sz="2800" spc="-185" dirty="0">
                <a:solidFill>
                  <a:schemeClr val="bg1"/>
                </a:solidFill>
                <a:latin typeface="Times New Roman" panose="02020603050405020304" pitchFamily="18" charset="0"/>
                <a:cs typeface="Times New Roman" panose="02020603050405020304" pitchFamily="18" charset="0"/>
              </a:rPr>
              <a:t> </a:t>
            </a:r>
            <a:r>
              <a:rPr lang="en-US" sz="2800" spc="-75" dirty="0">
                <a:solidFill>
                  <a:schemeClr val="bg1"/>
                </a:solidFill>
                <a:latin typeface="Times New Roman" panose="02020603050405020304" pitchFamily="18" charset="0"/>
                <a:cs typeface="Times New Roman" panose="02020603050405020304" pitchFamily="18" charset="0"/>
              </a:rPr>
              <a:t>services,</a:t>
            </a:r>
            <a:r>
              <a:rPr lang="en-US" sz="2800" spc="-185" dirty="0">
                <a:solidFill>
                  <a:schemeClr val="bg1"/>
                </a:solidFill>
                <a:latin typeface="Times New Roman" panose="02020603050405020304" pitchFamily="18" charset="0"/>
                <a:cs typeface="Times New Roman" panose="02020603050405020304" pitchFamily="18" charset="0"/>
              </a:rPr>
              <a:t> </a:t>
            </a:r>
            <a:r>
              <a:rPr lang="en-US" sz="2800" spc="60" dirty="0">
                <a:solidFill>
                  <a:schemeClr val="bg1"/>
                </a:solidFill>
                <a:latin typeface="Times New Roman" panose="02020603050405020304" pitchFamily="18" charset="0"/>
                <a:cs typeface="Times New Roman" panose="02020603050405020304" pitchFamily="18" charset="0"/>
              </a:rPr>
              <a:t>and</a:t>
            </a:r>
            <a:r>
              <a:rPr lang="en-US" sz="2800" spc="-17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use</a:t>
            </a:r>
            <a:r>
              <a:rPr lang="en-US" sz="2800" spc="-180"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predictive </a:t>
            </a:r>
            <a:r>
              <a:rPr lang="en-US" sz="2800" spc="60" dirty="0">
                <a:solidFill>
                  <a:schemeClr val="bg1"/>
                </a:solidFill>
                <a:latin typeface="Times New Roman" panose="02020603050405020304" pitchFamily="18" charset="0"/>
                <a:cs typeface="Times New Roman" panose="02020603050405020304" pitchFamily="18" charset="0"/>
              </a:rPr>
              <a:t>machine</a:t>
            </a:r>
            <a:r>
              <a:rPr lang="en-US" sz="2800" spc="-13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learning</a:t>
            </a:r>
            <a:r>
              <a:rPr lang="en-US" sz="2800" spc="-140"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models.</a:t>
            </a:r>
          </a:p>
          <a:p>
            <a:pPr marL="355600" marR="318135" indent="-3429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Build</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a</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classifier</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to</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predict</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whether</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a</a:t>
            </a:r>
            <a:r>
              <a:rPr lang="en-US" sz="2800" spc="-5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customer</a:t>
            </a:r>
            <a:r>
              <a:rPr lang="en-US" sz="2800" spc="-60" dirty="0">
                <a:solidFill>
                  <a:schemeClr val="bg1"/>
                </a:solidFill>
                <a:latin typeface="Times New Roman" panose="02020603050405020304" pitchFamily="18" charset="0"/>
                <a:cs typeface="Times New Roman" panose="02020603050405020304" pitchFamily="18" charset="0"/>
              </a:rPr>
              <a:t> </a:t>
            </a:r>
            <a:r>
              <a:rPr lang="en-US" sz="2800" spc="-20" dirty="0">
                <a:solidFill>
                  <a:schemeClr val="bg1"/>
                </a:solidFill>
                <a:latin typeface="Times New Roman" panose="02020603050405020304" pitchFamily="18" charset="0"/>
                <a:cs typeface="Times New Roman" panose="02020603050405020304" pitchFamily="18" charset="0"/>
              </a:rPr>
              <a:t>will ("soon")</a:t>
            </a:r>
            <a:r>
              <a:rPr lang="en-US" sz="2800" spc="-8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stop</a:t>
            </a:r>
            <a:r>
              <a:rPr lang="en-US" sz="2800" spc="-8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doing</a:t>
            </a:r>
            <a:r>
              <a:rPr lang="en-US" sz="2800" spc="-85"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business</a:t>
            </a:r>
            <a:r>
              <a:rPr lang="en-US" sz="2800" spc="-9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with</a:t>
            </a:r>
            <a:r>
              <a:rPr lang="en-US" sz="2800" spc="-85" dirty="0">
                <a:solidFill>
                  <a:schemeClr val="bg1"/>
                </a:solidFill>
                <a:latin typeface="Times New Roman" panose="02020603050405020304" pitchFamily="18" charset="0"/>
                <a:cs typeface="Times New Roman" panose="02020603050405020304" pitchFamily="18" charset="0"/>
              </a:rPr>
              <a:t> </a:t>
            </a:r>
            <a:r>
              <a:rPr lang="en-US" sz="2800" spc="-35" dirty="0">
                <a:solidFill>
                  <a:schemeClr val="bg1"/>
                </a:solidFill>
                <a:latin typeface="Times New Roman" panose="02020603050405020304" pitchFamily="18" charset="0"/>
                <a:cs typeface="Times New Roman" panose="02020603050405020304" pitchFamily="18" charset="0"/>
              </a:rPr>
              <a:t>SyriaTel,</a:t>
            </a:r>
            <a:r>
              <a:rPr lang="en-US" sz="2800" spc="-80" dirty="0">
                <a:solidFill>
                  <a:schemeClr val="bg1"/>
                </a:solidFill>
                <a:latin typeface="Times New Roman" panose="02020603050405020304" pitchFamily="18" charset="0"/>
                <a:cs typeface="Times New Roman" panose="02020603050405020304" pitchFamily="18" charset="0"/>
              </a:rPr>
              <a:t> </a:t>
            </a:r>
            <a:r>
              <a:rPr lang="en-US" sz="2800" spc="-50" dirty="0">
                <a:solidFill>
                  <a:schemeClr val="bg1"/>
                </a:solidFill>
                <a:latin typeface="Times New Roman" panose="02020603050405020304" pitchFamily="18" charset="0"/>
                <a:cs typeface="Times New Roman" panose="02020603050405020304" pitchFamily="18" charset="0"/>
              </a:rPr>
              <a:t>a </a:t>
            </a:r>
            <a:r>
              <a:rPr lang="en-US" sz="2800" spc="-10" dirty="0">
                <a:solidFill>
                  <a:schemeClr val="bg1"/>
                </a:solidFill>
                <a:latin typeface="Times New Roman" panose="02020603050405020304" pitchFamily="18" charset="0"/>
                <a:cs typeface="Times New Roman" panose="02020603050405020304" pitchFamily="18" charset="0"/>
              </a:rPr>
              <a:t>telecommunications</a:t>
            </a:r>
            <a:r>
              <a:rPr lang="en-US" sz="2800" spc="-25" dirty="0">
                <a:solidFill>
                  <a:schemeClr val="bg1"/>
                </a:solidFill>
                <a:latin typeface="Times New Roman" panose="02020603050405020304" pitchFamily="18" charset="0"/>
                <a:cs typeface="Times New Roman" panose="02020603050405020304" pitchFamily="18" charset="0"/>
              </a:rPr>
              <a:t> </a:t>
            </a:r>
            <a:r>
              <a:rPr lang="en-US" sz="2800" spc="-10" dirty="0">
                <a:solidFill>
                  <a:schemeClr val="bg1"/>
                </a:solidFill>
                <a:latin typeface="Times New Roman" panose="02020603050405020304" pitchFamily="18" charset="0"/>
                <a:cs typeface="Times New Roman" panose="02020603050405020304" pitchFamily="18" charset="0"/>
              </a:rPr>
              <a:t>company.</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2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90CB616-077B-C743-F3D1-1EBD9003F51A}"/>
              </a:ext>
            </a:extLst>
          </p:cNvPr>
          <p:cNvPicPr>
            <a:picLocks noGrp="1" noChangeAspect="1"/>
          </p:cNvPicPr>
          <p:nvPr>
            <p:ph type="pic" sz="quarter" idx="10"/>
          </p:nvPr>
        </p:nvPicPr>
        <p:blipFill>
          <a:blip r:embed="rId2"/>
          <a:srcRect t="7813" b="7813"/>
          <a:stretch>
            <a:fillRect/>
          </a:stretch>
        </p:blipFill>
        <p:spPr/>
      </p:pic>
      <p:sp>
        <p:nvSpPr>
          <p:cNvPr id="4" name="Title 3">
            <a:extLst>
              <a:ext uri="{FF2B5EF4-FFF2-40B4-BE49-F238E27FC236}">
                <a16:creationId xmlns:a16="http://schemas.microsoft.com/office/drawing/2014/main" id="{CDEB454D-28AC-5F16-D37B-FB9514F85A70}"/>
              </a:ext>
            </a:extLst>
          </p:cNvPr>
          <p:cNvSpPr>
            <a:spLocks noGrp="1"/>
          </p:cNvSpPr>
          <p:nvPr>
            <p:ph type="title"/>
          </p:nvPr>
        </p:nvSpPr>
        <p:spPr>
          <a:xfrm>
            <a:off x="0" y="0"/>
            <a:ext cx="4191973" cy="490539"/>
          </a:xfrm>
        </p:spPr>
        <p:txBody>
          <a:bodyPr/>
          <a:lstStyle/>
          <a:p>
            <a:r>
              <a:rPr lang="en-US" sz="2800" dirty="0">
                <a:latin typeface="Times New Roman" panose="02020603050405020304" pitchFamily="18" charset="0"/>
                <a:cs typeface="Times New Roman" panose="02020603050405020304" pitchFamily="18" charset="0"/>
              </a:rPr>
              <a:t>Business</a:t>
            </a:r>
            <a:r>
              <a:rPr lang="en-US" sz="2800" spc="-275" dirty="0">
                <a:latin typeface="Times New Roman" panose="02020603050405020304" pitchFamily="18" charset="0"/>
                <a:cs typeface="Times New Roman" panose="02020603050405020304" pitchFamily="18" charset="0"/>
              </a:rPr>
              <a:t> </a:t>
            </a:r>
            <a:r>
              <a:rPr lang="en-US" sz="2800" spc="75" dirty="0">
                <a:latin typeface="Times New Roman" panose="02020603050405020304" pitchFamily="18" charset="0"/>
                <a:cs typeface="Times New Roman" panose="02020603050405020304" pitchFamily="18" charset="0"/>
              </a:rPr>
              <a:t>Understanding</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B10B2A-7520-5433-37EC-6AD402DE6074}"/>
              </a:ext>
            </a:extLst>
          </p:cNvPr>
          <p:cNvSpPr txBox="1"/>
          <p:nvPr/>
        </p:nvSpPr>
        <p:spPr>
          <a:xfrm>
            <a:off x="0" y="490539"/>
            <a:ext cx="12191999" cy="5693866"/>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SyriaTel, a telecommunications firm headquartered in Damascus, Syria, faces a significant challenge in managing customer churn, which poses a threat to its revenue and overall profitability. Customer churn refers to the situation where customers end their subscriptions, often switching to competitors or discontinuing the service altogether. Key factors contributing to churn include poor service experience, inadequate customer service, and the ease with which customers can switch providers. Addressing these issues is crucial for SyriaTel to retain customers and sustain its business. The primary aim of this project is to analyze patterns and reasons behind customer churn, enabling SyriaTel to take proactive measures to improve service quality, enhance customer support, and offer personalized solutions. By leveraging data-driven insights, SyriaTel can make informed decisions, tailor services, and allocate resources effectively to reduce churn and improve customer satisfaction, leading to financial benefits.</a:t>
            </a:r>
          </a:p>
        </p:txBody>
      </p:sp>
    </p:spTree>
    <p:extLst>
      <p:ext uri="{BB962C8B-B14F-4D97-AF65-F5344CB8AC3E}">
        <p14:creationId xmlns:p14="http://schemas.microsoft.com/office/powerpoint/2010/main" val="233828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1176824" y="223024"/>
            <a:ext cx="9684464" cy="6452096"/>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11416619" y="617220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39170" y="685800"/>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806318" y="418364"/>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553165" y="544094"/>
            <a:ext cx="2931782" cy="692878"/>
          </a:xfrm>
        </p:spPr>
        <p:txBody>
          <a:bodyPr/>
          <a:lstStyle/>
          <a:p>
            <a:r>
              <a:rPr lang="en-US" sz="4400" dirty="0">
                <a:latin typeface="Times New Roman" panose="02020603050405020304" pitchFamily="18" charset="0"/>
                <a:cs typeface="Times New Roman" panose="02020603050405020304" pitchFamily="18" charset="0"/>
              </a:rPr>
              <a:t>Objectives</a:t>
            </a:r>
          </a:p>
        </p:txBody>
      </p:sp>
      <p:sp>
        <p:nvSpPr>
          <p:cNvPr id="9" name="Title 8">
            <a:extLst>
              <a:ext uri="{FF2B5EF4-FFF2-40B4-BE49-F238E27FC236}">
                <a16:creationId xmlns:a16="http://schemas.microsoft.com/office/drawing/2014/main" id="{DB426376-1C1F-1300-C7F6-5CCB676BB4EE}"/>
              </a:ext>
            </a:extLst>
          </p:cNvPr>
          <p:cNvSpPr>
            <a:spLocks noGrp="1"/>
          </p:cNvSpPr>
          <p:nvPr>
            <p:ph type="title"/>
          </p:nvPr>
        </p:nvSpPr>
        <p:spPr>
          <a:xfrm>
            <a:off x="2542478" y="1378679"/>
            <a:ext cx="7315200" cy="3171020"/>
          </a:xfrm>
        </p:spPr>
        <p:txBody>
          <a:bodyPr/>
          <a:lstStyle/>
          <a:p>
            <a:pPr marL="3175" marR="5080">
              <a:lnSpc>
                <a:spcPct val="150800"/>
              </a:lnSpc>
              <a:spcBef>
                <a:spcPts val="100"/>
              </a:spcBef>
              <a:tabLst>
                <a:tab pos="200025" algn="l"/>
              </a:tabLst>
            </a:pPr>
            <a:r>
              <a:rPr lang="en-US" spc="-10" dirty="0">
                <a:solidFill>
                  <a:srgbClr val="FFFFFF"/>
                </a:solidFill>
                <a:latin typeface="Times New Roman" panose="02020603050405020304" pitchFamily="18" charset="0"/>
                <a:cs typeface="Times New Roman" panose="02020603050405020304" pitchFamily="18" charset="0"/>
              </a:rPr>
              <a:t>1) Identifying</a:t>
            </a:r>
            <a:r>
              <a:rPr lang="en-US" spc="-190" dirty="0">
                <a:solidFill>
                  <a:srgbClr val="FFFFFF"/>
                </a:solidFill>
                <a:latin typeface="Times New Roman" panose="02020603050405020304" pitchFamily="18" charset="0"/>
                <a:cs typeface="Times New Roman" panose="02020603050405020304" pitchFamily="18" charset="0"/>
              </a:rPr>
              <a:t> </a:t>
            </a:r>
            <a:r>
              <a:rPr lang="en-US" spc="125" dirty="0">
                <a:solidFill>
                  <a:srgbClr val="FFFFFF"/>
                </a:solidFill>
                <a:latin typeface="Times New Roman" panose="02020603050405020304" pitchFamily="18" charset="0"/>
                <a:cs typeface="Times New Roman" panose="02020603050405020304" pitchFamily="18" charset="0"/>
              </a:rPr>
              <a:t>common</a:t>
            </a:r>
            <a:r>
              <a:rPr lang="en-US" spc="-185"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characteristics</a:t>
            </a:r>
            <a:r>
              <a:rPr lang="en-US" spc="-190" dirty="0">
                <a:solidFill>
                  <a:srgbClr val="FFFFFF"/>
                </a:solidFill>
                <a:latin typeface="Times New Roman" panose="02020603050405020304" pitchFamily="18" charset="0"/>
                <a:cs typeface="Times New Roman" panose="02020603050405020304" pitchFamily="18" charset="0"/>
              </a:rPr>
              <a:t> </a:t>
            </a:r>
            <a:r>
              <a:rPr lang="en-US" spc="65" dirty="0">
                <a:solidFill>
                  <a:srgbClr val="FFFFFF"/>
                </a:solidFill>
                <a:latin typeface="Times New Roman" panose="02020603050405020304" pitchFamily="18" charset="0"/>
                <a:cs typeface="Times New Roman" panose="02020603050405020304" pitchFamily="18" charset="0"/>
              </a:rPr>
              <a:t>and</a:t>
            </a:r>
            <a:r>
              <a:rPr lang="en-US" spc="-190" dirty="0">
                <a:solidFill>
                  <a:srgbClr val="FFFFFF"/>
                </a:solidFill>
                <a:latin typeface="Times New Roman" panose="02020603050405020304" pitchFamily="18" charset="0"/>
                <a:cs typeface="Times New Roman" panose="02020603050405020304" pitchFamily="18" charset="0"/>
              </a:rPr>
              <a:t> </a:t>
            </a:r>
            <a:r>
              <a:rPr lang="en-US" spc="-10" dirty="0">
                <a:solidFill>
                  <a:srgbClr val="FFFFFF"/>
                </a:solidFill>
                <a:latin typeface="Times New Roman" panose="02020603050405020304" pitchFamily="18" charset="0"/>
                <a:cs typeface="Times New Roman" panose="02020603050405020304" pitchFamily="18" charset="0"/>
              </a:rPr>
              <a:t>behaviors </a:t>
            </a:r>
            <a:r>
              <a:rPr lang="en-US" dirty="0">
                <a:solidFill>
                  <a:srgbClr val="FFFFFF"/>
                </a:solidFill>
                <a:latin typeface="Times New Roman" panose="02020603050405020304" pitchFamily="18" charset="0"/>
                <a:cs typeface="Times New Roman" panose="02020603050405020304" pitchFamily="18" charset="0"/>
              </a:rPr>
              <a:t>associated</a:t>
            </a:r>
            <a:r>
              <a:rPr lang="en-US" spc="-150" dirty="0">
                <a:solidFill>
                  <a:srgbClr val="FFFFFF"/>
                </a:solidFill>
                <a:latin typeface="Times New Roman" panose="02020603050405020304" pitchFamily="18" charset="0"/>
                <a:cs typeface="Times New Roman" panose="02020603050405020304" pitchFamily="18" charset="0"/>
              </a:rPr>
              <a:t> </a:t>
            </a:r>
            <a:r>
              <a:rPr lang="en-US" spc="60" dirty="0">
                <a:solidFill>
                  <a:srgbClr val="FFFFFF"/>
                </a:solidFill>
                <a:latin typeface="Times New Roman" panose="02020603050405020304" pitchFamily="18" charset="0"/>
                <a:cs typeface="Times New Roman" panose="02020603050405020304" pitchFamily="18" charset="0"/>
              </a:rPr>
              <a:t>with</a:t>
            </a:r>
            <a:r>
              <a:rPr lang="en-US" spc="-140"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customers</a:t>
            </a:r>
            <a:r>
              <a:rPr lang="en-US" spc="-145" dirty="0">
                <a:solidFill>
                  <a:srgbClr val="FFFFFF"/>
                </a:solidFill>
                <a:latin typeface="Times New Roman" panose="02020603050405020304" pitchFamily="18" charset="0"/>
                <a:cs typeface="Times New Roman" panose="02020603050405020304" pitchFamily="18" charset="0"/>
              </a:rPr>
              <a:t> </a:t>
            </a:r>
            <a:r>
              <a:rPr lang="en-US" spc="100" dirty="0">
                <a:solidFill>
                  <a:srgbClr val="FFFFFF"/>
                </a:solidFill>
                <a:latin typeface="Times New Roman" panose="02020603050405020304" pitchFamily="18" charset="0"/>
                <a:cs typeface="Times New Roman" panose="02020603050405020304" pitchFamily="18" charset="0"/>
              </a:rPr>
              <a:t>who</a:t>
            </a:r>
            <a:r>
              <a:rPr lang="en-US" spc="-140" dirty="0">
                <a:solidFill>
                  <a:srgbClr val="FFFFFF"/>
                </a:solidFill>
                <a:latin typeface="Times New Roman" panose="02020603050405020304" pitchFamily="18" charset="0"/>
                <a:cs typeface="Times New Roman" panose="02020603050405020304" pitchFamily="18" charset="0"/>
              </a:rPr>
              <a:t> </a:t>
            </a:r>
            <a:r>
              <a:rPr lang="en-US" spc="-25" dirty="0">
                <a:solidFill>
                  <a:srgbClr val="FFFFFF"/>
                </a:solidFill>
                <a:latin typeface="Times New Roman" panose="02020603050405020304" pitchFamily="18" charset="0"/>
                <a:cs typeface="Times New Roman" panose="02020603050405020304" pitchFamily="18" charset="0"/>
              </a:rPr>
              <a:t>have</a:t>
            </a:r>
            <a:r>
              <a:rPr lang="en-US" spc="-145" dirty="0">
                <a:solidFill>
                  <a:srgbClr val="FFFFFF"/>
                </a:solidFill>
                <a:latin typeface="Times New Roman" panose="02020603050405020304" pitchFamily="18" charset="0"/>
                <a:cs typeface="Times New Roman" panose="02020603050405020304" pitchFamily="18" charset="0"/>
              </a:rPr>
              <a:t> </a:t>
            </a:r>
            <a:r>
              <a:rPr lang="en-US" spc="55" dirty="0">
                <a:solidFill>
                  <a:srgbClr val="FFFFFF"/>
                </a:solidFill>
                <a:latin typeface="Times New Roman" panose="02020603050405020304" pitchFamily="18" charset="0"/>
                <a:cs typeface="Times New Roman" panose="02020603050405020304" pitchFamily="18" charset="0"/>
              </a:rPr>
              <a:t>churned</a:t>
            </a:r>
            <a:br>
              <a:rPr lang="en-US" spc="55" dirty="0">
                <a:solidFill>
                  <a:srgbClr val="FFFFFF"/>
                </a:solidFill>
                <a:latin typeface="Times New Roman" panose="02020603050405020304" pitchFamily="18" charset="0"/>
                <a:cs typeface="Times New Roman" panose="02020603050405020304" pitchFamily="18" charset="0"/>
              </a:rPr>
            </a:br>
            <a:r>
              <a:rPr lang="en-US" spc="55" dirty="0">
                <a:solidFill>
                  <a:srgbClr val="FFFFFF"/>
                </a:solidFill>
                <a:latin typeface="Times New Roman" panose="02020603050405020304" pitchFamily="18" charset="0"/>
                <a:cs typeface="Times New Roman" panose="02020603050405020304" pitchFamily="18" charset="0"/>
              </a:rPr>
              <a:t>2) </a:t>
            </a:r>
            <a:r>
              <a:rPr lang="en-US" dirty="0">
                <a:solidFill>
                  <a:srgbClr val="FFFFFF"/>
                </a:solidFill>
                <a:latin typeface="Times New Roman" panose="02020603050405020304" pitchFamily="18" charset="0"/>
                <a:cs typeface="Times New Roman" panose="02020603050405020304" pitchFamily="18" charset="0"/>
              </a:rPr>
              <a:t>Evaluate</a:t>
            </a:r>
            <a:r>
              <a:rPr lang="en-US" spc="-180"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the</a:t>
            </a:r>
            <a:r>
              <a:rPr lang="en-US" spc="-180" dirty="0">
                <a:solidFill>
                  <a:srgbClr val="FFFFFF"/>
                </a:solidFill>
                <a:latin typeface="Times New Roman" panose="02020603050405020304" pitchFamily="18" charset="0"/>
                <a:cs typeface="Times New Roman" panose="02020603050405020304" pitchFamily="18" charset="0"/>
              </a:rPr>
              <a:t> </a:t>
            </a:r>
            <a:r>
              <a:rPr lang="en-US" spc="45" dirty="0">
                <a:solidFill>
                  <a:srgbClr val="FFFFFF"/>
                </a:solidFill>
                <a:latin typeface="Times New Roman" panose="02020603050405020304" pitchFamily="18" charset="0"/>
                <a:cs typeface="Times New Roman" panose="02020603050405020304" pitchFamily="18" charset="0"/>
              </a:rPr>
              <a:t>importance</a:t>
            </a:r>
            <a:r>
              <a:rPr lang="en-US" spc="-175"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of</a:t>
            </a:r>
            <a:r>
              <a:rPr lang="en-US" spc="-180"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different</a:t>
            </a:r>
            <a:r>
              <a:rPr lang="en-US" spc="-185" dirty="0">
                <a:solidFill>
                  <a:srgbClr val="FFFFFF"/>
                </a:solidFill>
                <a:latin typeface="Times New Roman" panose="02020603050405020304" pitchFamily="18" charset="0"/>
                <a:cs typeface="Times New Roman" panose="02020603050405020304" pitchFamily="18" charset="0"/>
              </a:rPr>
              <a:t> </a:t>
            </a:r>
            <a:r>
              <a:rPr lang="en-US" spc="-10" dirty="0">
                <a:solidFill>
                  <a:srgbClr val="FFFFFF"/>
                </a:solidFill>
                <a:latin typeface="Times New Roman" panose="02020603050405020304" pitchFamily="18" charset="0"/>
                <a:cs typeface="Times New Roman" panose="02020603050405020304" pitchFamily="18" charset="0"/>
              </a:rPr>
              <a:t>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a:t>
            </a:r>
            <a:r>
              <a:rPr lang="en-US" dirty="0">
                <a:solidFill>
                  <a:srgbClr val="FFFFFF"/>
                </a:solidFill>
                <a:latin typeface="Times New Roman" panose="02020603050405020304" pitchFamily="18" charset="0"/>
                <a:cs typeface="Times New Roman" panose="02020603050405020304" pitchFamily="18" charset="0"/>
              </a:rPr>
              <a:t>Develop</a:t>
            </a:r>
            <a:r>
              <a:rPr lang="en-US" spc="-125"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models</a:t>
            </a:r>
            <a:r>
              <a:rPr lang="en-US" spc="-135" dirty="0">
                <a:solidFill>
                  <a:srgbClr val="FFFFFF"/>
                </a:solidFill>
                <a:latin typeface="Times New Roman" panose="02020603050405020304" pitchFamily="18" charset="0"/>
                <a:cs typeface="Times New Roman" panose="02020603050405020304" pitchFamily="18" charset="0"/>
              </a:rPr>
              <a:t> </a:t>
            </a:r>
            <a:r>
              <a:rPr lang="en-US" spc="60" dirty="0">
                <a:solidFill>
                  <a:srgbClr val="FFFFFF"/>
                </a:solidFill>
                <a:latin typeface="Times New Roman" panose="02020603050405020304" pitchFamily="18" charset="0"/>
                <a:cs typeface="Times New Roman" panose="02020603050405020304" pitchFamily="18" charset="0"/>
              </a:rPr>
              <a:t>and</a:t>
            </a:r>
            <a:r>
              <a:rPr lang="en-US" spc="-120" dirty="0">
                <a:solidFill>
                  <a:srgbClr val="FFFFFF"/>
                </a:solidFill>
                <a:latin typeface="Times New Roman" panose="02020603050405020304" pitchFamily="18" charset="0"/>
                <a:cs typeface="Times New Roman" panose="02020603050405020304" pitchFamily="18" charset="0"/>
              </a:rPr>
              <a:t> </a:t>
            </a:r>
            <a:r>
              <a:rPr lang="en-US" spc="-10" dirty="0">
                <a:solidFill>
                  <a:srgbClr val="FFFFFF"/>
                </a:solidFill>
                <a:latin typeface="Times New Roman" panose="02020603050405020304" pitchFamily="18" charset="0"/>
                <a:cs typeface="Times New Roman" panose="02020603050405020304" pitchFamily="18" charset="0"/>
              </a:rPr>
              <a:t>validate</a:t>
            </a:r>
            <a:r>
              <a:rPr lang="en-US" spc="-135" dirty="0">
                <a:solidFill>
                  <a:srgbClr val="FFFFFF"/>
                </a:solidFill>
                <a:latin typeface="Times New Roman" panose="02020603050405020304" pitchFamily="18" charset="0"/>
                <a:cs typeface="Times New Roman" panose="02020603050405020304" pitchFamily="18" charset="0"/>
              </a:rPr>
              <a:t> </a:t>
            </a:r>
            <a:r>
              <a:rPr lang="en-US" dirty="0">
                <a:solidFill>
                  <a:srgbClr val="FFFFFF"/>
                </a:solidFill>
                <a:latin typeface="Times New Roman" panose="02020603050405020304" pitchFamily="18" charset="0"/>
                <a:cs typeface="Times New Roman" panose="02020603050405020304" pitchFamily="18" charset="0"/>
              </a:rPr>
              <a:t>their</a:t>
            </a:r>
            <a:r>
              <a:rPr lang="en-US" spc="-135" dirty="0">
                <a:solidFill>
                  <a:srgbClr val="FFFFFF"/>
                </a:solidFill>
                <a:latin typeface="Times New Roman" panose="02020603050405020304" pitchFamily="18" charset="0"/>
                <a:cs typeface="Times New Roman" panose="02020603050405020304" pitchFamily="18" charset="0"/>
              </a:rPr>
              <a:t> </a:t>
            </a:r>
            <a:r>
              <a:rPr lang="en-US" spc="-10" dirty="0">
                <a:solidFill>
                  <a:srgbClr val="FFFFFF"/>
                </a:solidFill>
                <a:latin typeface="Times New Roman" panose="02020603050405020304" pitchFamily="18" charset="0"/>
                <a:cs typeface="Times New Roman" panose="02020603050405020304" pitchFamily="18" charset="0"/>
              </a:rPr>
              <a:t>predictive capabilities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9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579863" y="0"/>
            <a:ext cx="10995103" cy="6664005"/>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594565" y="144882"/>
            <a:ext cx="3564518" cy="475701"/>
          </a:xfrm>
        </p:spPr>
        <p:txBody>
          <a:bodyPr/>
          <a:lstStyle/>
          <a:p>
            <a:r>
              <a:rPr lang="en-US" dirty="0"/>
              <a:t>Data</a:t>
            </a:r>
            <a:r>
              <a:rPr lang="en-US" spc="-235" dirty="0"/>
              <a:t> </a:t>
            </a:r>
            <a:r>
              <a:rPr lang="en-US" spc="70" dirty="0"/>
              <a:t>Understanding</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11276275" y="6117872"/>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967852" y="175460"/>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11799226" y="21343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406387" y="607147"/>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11ACAD6-695F-6460-B394-E180F49D6819}"/>
              </a:ext>
            </a:extLst>
          </p:cNvPr>
          <p:cNvSpPr>
            <a:spLocks noGrp="1"/>
          </p:cNvSpPr>
          <p:nvPr>
            <p:ph type="title"/>
          </p:nvPr>
        </p:nvSpPr>
        <p:spPr>
          <a:xfrm>
            <a:off x="2127596" y="1403069"/>
            <a:ext cx="8265341" cy="4051861"/>
          </a:xfrm>
        </p:spPr>
        <p:txBody>
          <a:bodyPr/>
          <a:lstStyle/>
          <a:p>
            <a:r>
              <a:rPr lang="en-US" sz="3200" dirty="0">
                <a:latin typeface="Times New Roman" panose="02020603050405020304" pitchFamily="18" charset="0"/>
                <a:cs typeface="Times New Roman" panose="02020603050405020304" pitchFamily="18" charset="0"/>
              </a:rPr>
              <a:t>Data science encompasses the process of analyzing a dataset to uncover its patterns, content, and attributes. This particular dataset comprises 3333 entries and 21 features, each describing a customer with various characteristics. The 'churn' column serves as the target variable for predictive modeling.</a:t>
            </a:r>
          </a:p>
        </p:txBody>
      </p:sp>
    </p:spTree>
    <p:extLst>
      <p:ext uri="{BB962C8B-B14F-4D97-AF65-F5344CB8AC3E}">
        <p14:creationId xmlns:p14="http://schemas.microsoft.com/office/powerpoint/2010/main" val="126808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579863" y="0"/>
            <a:ext cx="10995103" cy="6664005"/>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594565" y="144882"/>
            <a:ext cx="3564518" cy="475701"/>
          </a:xfrm>
        </p:spPr>
        <p:txBody>
          <a:bodyPr/>
          <a:lstStyle/>
          <a:p>
            <a:r>
              <a:rPr lang="en-US" dirty="0"/>
              <a:t>Data</a:t>
            </a:r>
            <a:r>
              <a:rPr lang="en-US" spc="-235" dirty="0"/>
              <a:t> </a:t>
            </a:r>
            <a:r>
              <a:rPr lang="en-US" spc="70" dirty="0"/>
              <a:t>Understanding</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11276275" y="6117872"/>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967852" y="175460"/>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11799226" y="21343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flipV="1">
            <a:off x="406387" y="607147"/>
            <a:ext cx="585822" cy="49101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11ACAD6-695F-6460-B394-E180F49D6819}"/>
              </a:ext>
            </a:extLst>
          </p:cNvPr>
          <p:cNvSpPr>
            <a:spLocks noGrp="1"/>
          </p:cNvSpPr>
          <p:nvPr>
            <p:ph type="title"/>
          </p:nvPr>
        </p:nvSpPr>
        <p:spPr>
          <a:xfrm>
            <a:off x="2127596" y="620583"/>
            <a:ext cx="8265341" cy="6043422"/>
          </a:xfrm>
        </p:spPr>
        <p:txBody>
          <a:bodyPr/>
          <a:lstStyle/>
          <a:p>
            <a:pPr marL="12700">
              <a:lnSpc>
                <a:spcPct val="100000"/>
              </a:lnSpc>
              <a:spcBef>
                <a:spcPts val="1635"/>
              </a:spcBef>
            </a:pPr>
            <a:r>
              <a:rPr lang="en-US" sz="2400" spc="135" dirty="0">
                <a:solidFill>
                  <a:srgbClr val="FFFFFF"/>
                </a:solidFill>
                <a:latin typeface="Times New Roman" panose="02020603050405020304" pitchFamily="18" charset="0"/>
                <a:cs typeface="Times New Roman" panose="02020603050405020304" pitchFamily="18" charset="0"/>
              </a:rPr>
              <a:t>The</a:t>
            </a:r>
            <a:r>
              <a:rPr lang="en-US" sz="2400" spc="-125" dirty="0">
                <a:solidFill>
                  <a:srgbClr val="FFFFFF"/>
                </a:solidFill>
                <a:latin typeface="Times New Roman" panose="02020603050405020304" pitchFamily="18" charset="0"/>
                <a:cs typeface="Times New Roman" panose="02020603050405020304" pitchFamily="18" charset="0"/>
              </a:rPr>
              <a:t> </a:t>
            </a:r>
            <a:r>
              <a:rPr lang="en-US" sz="2400" spc="240" dirty="0">
                <a:solidFill>
                  <a:srgbClr val="FFFFFF"/>
                </a:solidFill>
                <a:latin typeface="Times New Roman" panose="02020603050405020304" pitchFamily="18" charset="0"/>
                <a:cs typeface="Times New Roman" panose="02020603050405020304" pitchFamily="18" charset="0"/>
              </a:rPr>
              <a:t>columns</a:t>
            </a:r>
            <a:r>
              <a:rPr lang="en-US" sz="2400" spc="-120" dirty="0">
                <a:solidFill>
                  <a:srgbClr val="FFFFFF"/>
                </a:solidFill>
                <a:latin typeface="Times New Roman" panose="02020603050405020304" pitchFamily="18" charset="0"/>
                <a:cs typeface="Times New Roman" panose="02020603050405020304" pitchFamily="18" charset="0"/>
              </a:rPr>
              <a:t> </a:t>
            </a:r>
            <a:r>
              <a:rPr lang="en-US" sz="2400" spc="120" dirty="0">
                <a:solidFill>
                  <a:srgbClr val="FFFFFF"/>
                </a:solidFill>
                <a:latin typeface="Times New Roman" panose="02020603050405020304" pitchFamily="18" charset="0"/>
                <a:cs typeface="Times New Roman" panose="02020603050405020304" pitchFamily="18" charset="0"/>
              </a:rPr>
              <a:t>include;</a:t>
            </a:r>
            <a:br>
              <a:rPr lang="en-US" sz="2400" spc="120" dirty="0">
                <a:solidFill>
                  <a:srgbClr val="FFFFFF"/>
                </a:solidFill>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40" dirty="0">
                <a:solidFill>
                  <a:srgbClr val="FFFFFF"/>
                </a:solidFill>
                <a:latin typeface="Times New Roman" panose="02020603050405020304" pitchFamily="18" charset="0"/>
                <a:cs typeface="Times New Roman" panose="02020603050405020304" pitchFamily="18" charset="0"/>
              </a:rPr>
              <a:t>state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215" dirty="0">
                <a:solidFill>
                  <a:srgbClr val="FFFFFF"/>
                </a:solidFill>
                <a:latin typeface="Times New Roman" panose="02020603050405020304" pitchFamily="18" charset="0"/>
                <a:cs typeface="Times New Roman" panose="02020603050405020304" pitchFamily="18" charset="0"/>
              </a:rPr>
              <a:t>account</a:t>
            </a:r>
            <a:r>
              <a:rPr lang="en-US" sz="2400" spc="-125" dirty="0">
                <a:solidFill>
                  <a:srgbClr val="FFFFFF"/>
                </a:solidFill>
                <a:latin typeface="Times New Roman" panose="02020603050405020304" pitchFamily="18" charset="0"/>
                <a:cs typeface="Times New Roman" panose="02020603050405020304" pitchFamily="18" charset="0"/>
              </a:rPr>
              <a:t> </a:t>
            </a:r>
            <a:r>
              <a:rPr lang="en-US" sz="2400" spc="204" dirty="0">
                <a:solidFill>
                  <a:srgbClr val="FFFFFF"/>
                </a:solidFill>
                <a:latin typeface="Times New Roman" panose="02020603050405020304" pitchFamily="18" charset="0"/>
                <a:cs typeface="Times New Roman" panose="02020603050405020304" pitchFamily="18" charset="0"/>
              </a:rPr>
              <a:t>length</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40" dirty="0">
                <a:solidFill>
                  <a:srgbClr val="FFFFFF"/>
                </a:solidFill>
                <a:latin typeface="Times New Roman" panose="02020603050405020304" pitchFamily="18" charset="0"/>
                <a:cs typeface="Times New Roman" panose="02020603050405020304" pitchFamily="18" charset="0"/>
              </a:rPr>
              <a:t>area</a:t>
            </a:r>
            <a:r>
              <a:rPr lang="en-US" sz="2400" spc="-120" dirty="0">
                <a:solidFill>
                  <a:srgbClr val="FFFFFF"/>
                </a:solidFill>
                <a:latin typeface="Times New Roman" panose="02020603050405020304" pitchFamily="18" charset="0"/>
                <a:cs typeface="Times New Roman" panose="02020603050405020304" pitchFamily="18" charset="0"/>
              </a:rPr>
              <a:t> </a:t>
            </a:r>
            <a:r>
              <a:rPr lang="en-US" sz="2400" spc="200" dirty="0">
                <a:solidFill>
                  <a:srgbClr val="FFFFFF"/>
                </a:solidFill>
                <a:latin typeface="Times New Roman" panose="02020603050405020304" pitchFamily="18" charset="0"/>
                <a:cs typeface="Times New Roman" panose="02020603050405020304" pitchFamily="18" charset="0"/>
              </a:rPr>
              <a:t>code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245" dirty="0">
                <a:solidFill>
                  <a:srgbClr val="FFFFFF"/>
                </a:solidFill>
                <a:latin typeface="Times New Roman" panose="02020603050405020304" pitchFamily="18" charset="0"/>
                <a:cs typeface="Times New Roman" panose="02020603050405020304" pitchFamily="18" charset="0"/>
              </a:rPr>
              <a:t>phone</a:t>
            </a:r>
            <a:r>
              <a:rPr lang="en-US" sz="2400" spc="-130" dirty="0">
                <a:solidFill>
                  <a:srgbClr val="FFFFFF"/>
                </a:solidFill>
                <a:latin typeface="Times New Roman" panose="02020603050405020304" pitchFamily="18" charset="0"/>
                <a:cs typeface="Times New Roman" panose="02020603050405020304" pitchFamily="18" charset="0"/>
              </a:rPr>
              <a:t> </a:t>
            </a:r>
            <a:r>
              <a:rPr lang="en-US" sz="2400" spc="260" dirty="0">
                <a:solidFill>
                  <a:srgbClr val="FFFFFF"/>
                </a:solidFill>
                <a:latin typeface="Times New Roman" panose="02020603050405020304" pitchFamily="18" charset="0"/>
                <a:cs typeface="Times New Roman" panose="02020603050405020304" pitchFamily="18" charset="0"/>
              </a:rPr>
              <a:t>number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international</a:t>
            </a:r>
            <a:r>
              <a:rPr lang="en-US" sz="2400" spc="-120" dirty="0">
                <a:solidFill>
                  <a:srgbClr val="FFFFFF"/>
                </a:solidFill>
                <a:latin typeface="Times New Roman" panose="02020603050405020304" pitchFamily="18" charset="0"/>
                <a:cs typeface="Times New Roman" panose="02020603050405020304" pitchFamily="18" charset="0"/>
              </a:rPr>
              <a:t> </a:t>
            </a:r>
            <a:r>
              <a:rPr lang="en-US" sz="2400" spc="200" dirty="0">
                <a:solidFill>
                  <a:srgbClr val="FFFFFF"/>
                </a:solidFill>
                <a:latin typeface="Times New Roman" panose="02020603050405020304" pitchFamily="18" charset="0"/>
                <a:cs typeface="Times New Roman" panose="02020603050405020304" pitchFamily="18" charset="0"/>
              </a:rPr>
              <a:t>plan</a:t>
            </a:r>
            <a:r>
              <a:rPr lang="en-US" sz="2400" spc="-120" dirty="0">
                <a:solidFill>
                  <a:srgbClr val="FFFFFF"/>
                </a:solidFill>
                <a:latin typeface="Times New Roman" panose="02020603050405020304" pitchFamily="18" charset="0"/>
                <a:cs typeface="Times New Roman" panose="02020603050405020304" pitchFamily="18" charset="0"/>
              </a:rPr>
              <a:t> </a:t>
            </a:r>
            <a:r>
              <a:rPr lang="en-US" sz="2400" spc="155" dirty="0">
                <a:solidFill>
                  <a:srgbClr val="FFFFFF"/>
                </a:solidFill>
                <a:latin typeface="Times New Roman" panose="02020603050405020304" pitchFamily="18" charset="0"/>
                <a:cs typeface="Times New Roman" panose="02020603050405020304" pitchFamily="18" charset="0"/>
              </a:rPr>
              <a:t>voice</a:t>
            </a:r>
            <a:r>
              <a:rPr lang="en-US" sz="2400" spc="-114" dirty="0">
                <a:solidFill>
                  <a:srgbClr val="FFFFFF"/>
                </a:solidFill>
                <a:latin typeface="Times New Roman" panose="02020603050405020304" pitchFamily="18" charset="0"/>
                <a:cs typeface="Times New Roman" panose="02020603050405020304" pitchFamily="18" charset="0"/>
              </a:rPr>
              <a:t> </a:t>
            </a:r>
            <a:r>
              <a:rPr lang="en-US" sz="2400" spc="210" dirty="0">
                <a:solidFill>
                  <a:srgbClr val="FFFFFF"/>
                </a:solidFill>
                <a:latin typeface="Times New Roman" panose="02020603050405020304" pitchFamily="18" charset="0"/>
                <a:cs typeface="Times New Roman" panose="02020603050405020304" pitchFamily="18" charset="0"/>
              </a:rPr>
              <a:t>mail</a:t>
            </a:r>
            <a:r>
              <a:rPr lang="en-US" sz="2400" spc="-120" dirty="0">
                <a:solidFill>
                  <a:srgbClr val="FFFFFF"/>
                </a:solidFill>
                <a:latin typeface="Times New Roman" panose="02020603050405020304" pitchFamily="18" charset="0"/>
                <a:cs typeface="Times New Roman" panose="02020603050405020304" pitchFamily="18" charset="0"/>
              </a:rPr>
              <a:t> </a:t>
            </a:r>
            <a:r>
              <a:rPr lang="en-US" sz="2400" spc="180" dirty="0">
                <a:solidFill>
                  <a:srgbClr val="FFFFFF"/>
                </a:solidFill>
                <a:latin typeface="Times New Roman" panose="02020603050405020304" pitchFamily="18" charset="0"/>
                <a:cs typeface="Times New Roman" panose="02020603050405020304" pitchFamily="18" charset="0"/>
              </a:rPr>
              <a:t>plan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270" dirty="0">
                <a:solidFill>
                  <a:srgbClr val="FFFFFF"/>
                </a:solidFill>
                <a:latin typeface="Times New Roman" panose="02020603050405020304" pitchFamily="18" charset="0"/>
                <a:cs typeface="Times New Roman" panose="02020603050405020304" pitchFamily="18" charset="0"/>
              </a:rPr>
              <a:t>number</a:t>
            </a:r>
            <a:r>
              <a:rPr lang="en-US" sz="2400" spc="-114" dirty="0">
                <a:solidFill>
                  <a:srgbClr val="FFFFFF"/>
                </a:solidFill>
                <a:latin typeface="Times New Roman" panose="02020603050405020304" pitchFamily="18" charset="0"/>
                <a:cs typeface="Times New Roman" panose="02020603050405020304" pitchFamily="18" charset="0"/>
              </a:rPr>
              <a:t> v</a:t>
            </a:r>
            <a:r>
              <a:rPr lang="en-US" sz="2400" spc="185" dirty="0">
                <a:solidFill>
                  <a:srgbClr val="FFFFFF"/>
                </a:solidFill>
                <a:latin typeface="Times New Roman" panose="02020603050405020304" pitchFamily="18" charset="0"/>
                <a:cs typeface="Times New Roman" panose="02020603050405020304" pitchFamily="18" charset="0"/>
              </a:rPr>
              <a:t>mail</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90" dirty="0">
                <a:solidFill>
                  <a:srgbClr val="FFFFFF"/>
                </a:solidFill>
                <a:latin typeface="Times New Roman" panose="02020603050405020304" pitchFamily="18" charset="0"/>
                <a:cs typeface="Times New Roman" panose="02020603050405020304" pitchFamily="18" charset="0"/>
              </a:rPr>
              <a:t>messages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50" dirty="0">
                <a:solidFill>
                  <a:srgbClr val="FFFFFF"/>
                </a:solidFill>
                <a:latin typeface="Times New Roman" panose="02020603050405020304" pitchFamily="18" charset="0"/>
                <a:cs typeface="Times New Roman" panose="02020603050405020304" pitchFamily="18" charset="0"/>
              </a:rPr>
              <a:t>total</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75" dirty="0">
                <a:solidFill>
                  <a:srgbClr val="FFFFFF"/>
                </a:solidFill>
                <a:latin typeface="Times New Roman" panose="02020603050405020304" pitchFamily="18" charset="0"/>
                <a:cs typeface="Times New Roman" panose="02020603050405020304" pitchFamily="18" charset="0"/>
              </a:rPr>
              <a:t>day</a:t>
            </a:r>
            <a:r>
              <a:rPr lang="en-US" sz="2400" spc="-114"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minutes,</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70" dirty="0">
                <a:solidFill>
                  <a:srgbClr val="FFFFFF"/>
                </a:solidFill>
                <a:latin typeface="Times New Roman" panose="02020603050405020304" pitchFamily="18" charset="0"/>
                <a:cs typeface="Times New Roman" panose="02020603050405020304" pitchFamily="18" charset="0"/>
              </a:rPr>
              <a:t>calls,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95" dirty="0">
                <a:solidFill>
                  <a:srgbClr val="FFFFFF"/>
                </a:solidFill>
                <a:latin typeface="Times New Roman" panose="02020603050405020304" pitchFamily="18" charset="0"/>
                <a:cs typeface="Times New Roman" panose="02020603050405020304" pitchFamily="18" charset="0"/>
              </a:rPr>
              <a:t>charge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50" dirty="0">
                <a:solidFill>
                  <a:srgbClr val="FFFFFF"/>
                </a:solidFill>
                <a:latin typeface="Times New Roman" panose="02020603050405020304" pitchFamily="18" charset="0"/>
                <a:cs typeface="Times New Roman" panose="02020603050405020304" pitchFamily="18" charset="0"/>
              </a:rPr>
              <a:t>total</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45" dirty="0">
                <a:solidFill>
                  <a:srgbClr val="FFFFFF"/>
                </a:solidFill>
                <a:latin typeface="Times New Roman" panose="02020603050405020304" pitchFamily="18" charset="0"/>
                <a:cs typeface="Times New Roman" panose="02020603050405020304" pitchFamily="18" charset="0"/>
              </a:rPr>
              <a:t>eve</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minutes,</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70" dirty="0">
                <a:solidFill>
                  <a:srgbClr val="FFFFFF"/>
                </a:solidFill>
                <a:latin typeface="Times New Roman" panose="02020603050405020304" pitchFamily="18" charset="0"/>
                <a:cs typeface="Times New Roman" panose="02020603050405020304" pitchFamily="18" charset="0"/>
              </a:rPr>
              <a:t>calls,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95" dirty="0">
                <a:solidFill>
                  <a:srgbClr val="FFFFFF"/>
                </a:solidFill>
                <a:latin typeface="Times New Roman" panose="02020603050405020304" pitchFamily="18" charset="0"/>
                <a:cs typeface="Times New Roman" panose="02020603050405020304" pitchFamily="18" charset="0"/>
              </a:rPr>
              <a:t>charge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50" dirty="0">
                <a:solidFill>
                  <a:srgbClr val="FFFFFF"/>
                </a:solidFill>
                <a:latin typeface="Times New Roman" panose="02020603050405020304" pitchFamily="18" charset="0"/>
                <a:cs typeface="Times New Roman" panose="02020603050405020304" pitchFamily="18" charset="0"/>
              </a:rPr>
              <a:t>total</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225" dirty="0">
                <a:solidFill>
                  <a:srgbClr val="FFFFFF"/>
                </a:solidFill>
                <a:latin typeface="Times New Roman" panose="02020603050405020304" pitchFamily="18" charset="0"/>
                <a:cs typeface="Times New Roman" panose="02020603050405020304" pitchFamily="18" charset="0"/>
              </a:rPr>
              <a:t>night</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minutes,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70" dirty="0">
                <a:solidFill>
                  <a:srgbClr val="FFFFFF"/>
                </a:solidFill>
                <a:latin typeface="Times New Roman" panose="02020603050405020304" pitchFamily="18" charset="0"/>
                <a:cs typeface="Times New Roman" panose="02020603050405020304" pitchFamily="18" charset="0"/>
              </a:rPr>
              <a:t>calls,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95" dirty="0">
                <a:solidFill>
                  <a:srgbClr val="FFFFFF"/>
                </a:solidFill>
                <a:latin typeface="Times New Roman" panose="02020603050405020304" pitchFamily="18" charset="0"/>
                <a:cs typeface="Times New Roman" panose="02020603050405020304" pitchFamily="18" charset="0"/>
              </a:rPr>
              <a:t>charge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150" dirty="0">
                <a:solidFill>
                  <a:srgbClr val="FFFFFF"/>
                </a:solidFill>
                <a:latin typeface="Times New Roman" panose="02020603050405020304" pitchFamily="18" charset="0"/>
                <a:cs typeface="Times New Roman" panose="02020603050405020304" pitchFamily="18" charset="0"/>
              </a:rPr>
              <a:t>total</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55" dirty="0">
                <a:solidFill>
                  <a:srgbClr val="FFFFFF"/>
                </a:solidFill>
                <a:latin typeface="Times New Roman" panose="02020603050405020304" pitchFamily="18" charset="0"/>
                <a:cs typeface="Times New Roman" panose="02020603050405020304" pitchFamily="18" charset="0"/>
              </a:rPr>
              <a:t>intl</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minutes,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70" dirty="0">
                <a:solidFill>
                  <a:srgbClr val="FFFFFF"/>
                </a:solidFill>
                <a:latin typeface="Times New Roman" panose="02020603050405020304" pitchFamily="18" charset="0"/>
                <a:cs typeface="Times New Roman" panose="02020603050405020304" pitchFamily="18" charset="0"/>
              </a:rPr>
              <a:t>calls,</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95" dirty="0">
                <a:solidFill>
                  <a:srgbClr val="FFFFFF"/>
                </a:solidFill>
                <a:latin typeface="Times New Roman" panose="02020603050405020304" pitchFamily="18" charset="0"/>
                <a:cs typeface="Times New Roman" panose="02020603050405020304" pitchFamily="18" charset="0"/>
              </a:rPr>
              <a:t>charge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215" dirty="0">
                <a:solidFill>
                  <a:srgbClr val="FFFFFF"/>
                </a:solidFill>
                <a:latin typeface="Times New Roman" panose="02020603050405020304" pitchFamily="18" charset="0"/>
                <a:cs typeface="Times New Roman" panose="02020603050405020304" pitchFamily="18" charset="0"/>
              </a:rPr>
              <a:t>customer</a:t>
            </a:r>
            <a:r>
              <a:rPr lang="en-US" sz="2400" spc="-114" dirty="0">
                <a:solidFill>
                  <a:srgbClr val="FFFFFF"/>
                </a:solidFill>
                <a:latin typeface="Times New Roman" panose="02020603050405020304" pitchFamily="18" charset="0"/>
                <a:cs typeface="Times New Roman" panose="02020603050405020304" pitchFamily="18" charset="0"/>
              </a:rPr>
              <a:t> </a:t>
            </a:r>
            <a:r>
              <a:rPr lang="en-US" sz="2400" spc="135" dirty="0">
                <a:solidFill>
                  <a:srgbClr val="FFFFFF"/>
                </a:solidFill>
                <a:latin typeface="Times New Roman" panose="02020603050405020304" pitchFamily="18" charset="0"/>
                <a:cs typeface="Times New Roman" panose="02020603050405020304" pitchFamily="18" charset="0"/>
              </a:rPr>
              <a:t>service</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20" dirty="0">
                <a:solidFill>
                  <a:srgbClr val="FFFFFF"/>
                </a:solidFill>
                <a:latin typeface="Times New Roman" panose="02020603050405020304" pitchFamily="18" charset="0"/>
                <a:cs typeface="Times New Roman" panose="02020603050405020304" pitchFamily="18" charset="0"/>
              </a:rPr>
              <a:t>calls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spc="225" dirty="0">
                <a:solidFill>
                  <a:srgbClr val="FFFFFF"/>
                </a:solidFill>
                <a:latin typeface="Times New Roman" panose="02020603050405020304" pitchFamily="18" charset="0"/>
                <a:cs typeface="Times New Roman" panose="02020603050405020304" pitchFamily="18" charset="0"/>
              </a:rPr>
              <a:t>churn</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a:t>
            </a:r>
            <a:r>
              <a:rPr lang="en-US" sz="2400" spc="-110" dirty="0">
                <a:solidFill>
                  <a:srgbClr val="FFFFFF"/>
                </a:solidFill>
                <a:latin typeface="Times New Roman" panose="02020603050405020304" pitchFamily="18" charset="0"/>
                <a:cs typeface="Times New Roman" panose="02020603050405020304" pitchFamily="18" charset="0"/>
              </a:rPr>
              <a:t> </a:t>
            </a:r>
            <a:r>
              <a:rPr lang="en-US" sz="2400" spc="180" dirty="0">
                <a:solidFill>
                  <a:srgbClr val="FFFFFF"/>
                </a:solidFill>
                <a:latin typeface="Times New Roman" panose="02020603050405020304" pitchFamily="18" charset="0"/>
                <a:cs typeface="Times New Roman" panose="02020603050405020304" pitchFamily="18" charset="0"/>
              </a:rPr>
              <a:t>our</a:t>
            </a:r>
            <a:r>
              <a:rPr lang="en-US" sz="2400" spc="-105" dirty="0">
                <a:solidFill>
                  <a:srgbClr val="FFFFFF"/>
                </a:solidFill>
                <a:latin typeface="Times New Roman" panose="02020603050405020304" pitchFamily="18" charset="0"/>
                <a:cs typeface="Times New Roman" panose="02020603050405020304" pitchFamily="18" charset="0"/>
              </a:rPr>
              <a:t> </a:t>
            </a:r>
            <a:r>
              <a:rPr lang="en-US" sz="2400" spc="165" dirty="0">
                <a:solidFill>
                  <a:srgbClr val="FFFFFF"/>
                </a:solidFill>
                <a:latin typeface="Times New Roman" panose="02020603050405020304" pitchFamily="18" charset="0"/>
                <a:cs typeface="Times New Roman" panose="02020603050405020304" pitchFamily="18" charset="0"/>
              </a:rPr>
              <a:t>target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95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0" y="113839"/>
            <a:ext cx="5257800" cy="700115"/>
          </a:xfrm>
        </p:spPr>
        <p:txBody>
          <a:bodyPr/>
          <a:lstStyle/>
          <a:p>
            <a:r>
              <a:rPr lang="en-US" sz="2400" dirty="0">
                <a:solidFill>
                  <a:schemeClr val="accent4"/>
                </a:solidFill>
                <a:latin typeface="Times New Roman" panose="02020603050405020304" pitchFamily="18" charset="0"/>
                <a:cs typeface="Times New Roman" panose="02020603050405020304" pitchFamily="18" charset="0"/>
              </a:rPr>
              <a:t>EXPLORATORY DATA  ANALYSIS:</a:t>
            </a:r>
          </a:p>
        </p:txBody>
      </p:sp>
      <p:pic>
        <p:nvPicPr>
          <p:cNvPr id="1026" name="Picture 2">
            <a:extLst>
              <a:ext uri="{FF2B5EF4-FFF2-40B4-BE49-F238E27FC236}">
                <a16:creationId xmlns:a16="http://schemas.microsoft.com/office/drawing/2014/main" id="{AC15D78D-CE1F-5A5C-1AB5-97F3AB584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068" y="767389"/>
            <a:ext cx="7909932" cy="51715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14E340-E6B0-20D3-C34E-BEE0B87E9D0A}"/>
              </a:ext>
            </a:extLst>
          </p:cNvPr>
          <p:cNvSpPr txBox="1"/>
          <p:nvPr/>
        </p:nvSpPr>
        <p:spPr>
          <a:xfrm>
            <a:off x="0" y="1092820"/>
            <a:ext cx="428206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top 5 states with the highest churn rate are:</a:t>
            </a:r>
          </a:p>
          <a:p>
            <a:r>
              <a:rPr lang="en-US" sz="2400" dirty="0">
                <a:latin typeface="Times New Roman" panose="02020603050405020304" pitchFamily="18" charset="0"/>
                <a:cs typeface="Times New Roman" panose="02020603050405020304" pitchFamily="18" charset="0"/>
              </a:rPr>
              <a:t>1) NJ: New Jersey </a:t>
            </a:r>
          </a:p>
          <a:p>
            <a:r>
              <a:rPr lang="en-US" sz="2400" dirty="0">
                <a:latin typeface="Times New Roman" panose="02020603050405020304" pitchFamily="18" charset="0"/>
                <a:cs typeface="Times New Roman" panose="02020603050405020304" pitchFamily="18" charset="0"/>
              </a:rPr>
              <a:t>2) CA: California</a:t>
            </a:r>
          </a:p>
          <a:p>
            <a:r>
              <a:rPr lang="en-US" sz="2400" dirty="0">
                <a:latin typeface="Times New Roman" panose="02020603050405020304" pitchFamily="18" charset="0"/>
                <a:cs typeface="Times New Roman" panose="02020603050405020304" pitchFamily="18" charset="0"/>
              </a:rPr>
              <a:t>3) TX: Texas</a:t>
            </a:r>
          </a:p>
          <a:p>
            <a:r>
              <a:rPr lang="en-US" sz="2400" dirty="0">
                <a:latin typeface="Times New Roman" panose="02020603050405020304" pitchFamily="18" charset="0"/>
                <a:cs typeface="Times New Roman" panose="02020603050405020304" pitchFamily="18" charset="0"/>
              </a:rPr>
              <a:t>4) MD: Maryland</a:t>
            </a:r>
          </a:p>
          <a:p>
            <a:r>
              <a:rPr lang="en-US" sz="2400" dirty="0">
                <a:latin typeface="Times New Roman" panose="02020603050405020304" pitchFamily="18" charset="0"/>
                <a:cs typeface="Times New Roman" panose="02020603050405020304" pitchFamily="18" charset="0"/>
              </a:rPr>
              <a:t>5)SC: South Carolina</a:t>
            </a:r>
          </a:p>
        </p:txBody>
      </p:sp>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0" y="113839"/>
            <a:ext cx="5257800" cy="700115"/>
          </a:xfrm>
        </p:spPr>
        <p:txBody>
          <a:bodyPr/>
          <a:lstStyle/>
          <a:p>
            <a:r>
              <a:rPr lang="en-US" sz="2400" dirty="0">
                <a:solidFill>
                  <a:schemeClr val="accent4"/>
                </a:solidFill>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B514E340-E6B0-20D3-C34E-BEE0B87E9D0A}"/>
              </a:ext>
            </a:extLst>
          </p:cNvPr>
          <p:cNvSpPr txBox="1"/>
          <p:nvPr/>
        </p:nvSpPr>
        <p:spPr>
          <a:xfrm>
            <a:off x="0" y="1092820"/>
            <a:ext cx="428206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top 5 states with the lowest churn rate are:</a:t>
            </a:r>
          </a:p>
          <a:p>
            <a:pPr marL="457200" indent="-457200">
              <a:buAutoNum type="arabicParenR"/>
            </a:pPr>
            <a:r>
              <a:rPr lang="en-US" sz="2400" dirty="0">
                <a:latin typeface="Times New Roman" panose="02020603050405020304" pitchFamily="18" charset="0"/>
                <a:cs typeface="Times New Roman" panose="02020603050405020304" pitchFamily="18" charset="0"/>
              </a:rPr>
              <a:t>HI: Hawaii</a:t>
            </a:r>
          </a:p>
          <a:p>
            <a:pPr marL="457200" indent="-457200">
              <a:buAutoNum type="arabicParenR"/>
            </a:pPr>
            <a:r>
              <a:rPr lang="en-US" sz="2400" dirty="0">
                <a:latin typeface="Times New Roman" panose="02020603050405020304" pitchFamily="18" charset="0"/>
                <a:cs typeface="Times New Roman" panose="02020603050405020304" pitchFamily="18" charset="0"/>
              </a:rPr>
              <a:t>AK: Alaska </a:t>
            </a:r>
          </a:p>
          <a:p>
            <a:pPr marL="457200" indent="-457200">
              <a:buAutoNum type="arabicParenR"/>
            </a:pPr>
            <a:r>
              <a:rPr lang="en-US" sz="2400" dirty="0">
                <a:latin typeface="Times New Roman" panose="02020603050405020304" pitchFamily="18" charset="0"/>
                <a:cs typeface="Times New Roman" panose="02020603050405020304" pitchFamily="18" charset="0"/>
              </a:rPr>
              <a:t>AZ: Arizona </a:t>
            </a:r>
          </a:p>
          <a:p>
            <a:pPr marL="457200" indent="-457200">
              <a:buAutoNum type="arabicParenR"/>
            </a:pPr>
            <a:r>
              <a:rPr lang="en-US" sz="2400" dirty="0">
                <a:latin typeface="Times New Roman" panose="02020603050405020304" pitchFamily="18" charset="0"/>
                <a:cs typeface="Times New Roman" panose="02020603050405020304" pitchFamily="18" charset="0"/>
              </a:rPr>
              <a:t>VA: Virginia </a:t>
            </a:r>
          </a:p>
          <a:p>
            <a:pPr marL="457200" indent="-457200">
              <a:buAutoNum type="arabicParenR"/>
            </a:pPr>
            <a:r>
              <a:rPr lang="en-US" sz="2400" dirty="0">
                <a:latin typeface="Times New Roman" panose="02020603050405020304" pitchFamily="18" charset="0"/>
                <a:cs typeface="Times New Roman" panose="02020603050405020304" pitchFamily="18" charset="0"/>
              </a:rPr>
              <a:t>LA: Louisiana</a:t>
            </a:r>
          </a:p>
        </p:txBody>
      </p:sp>
      <p:pic>
        <p:nvPicPr>
          <p:cNvPr id="2050" name="Picture 2">
            <a:extLst>
              <a:ext uri="{FF2B5EF4-FFF2-40B4-BE49-F238E27FC236}">
                <a16:creationId xmlns:a16="http://schemas.microsoft.com/office/drawing/2014/main" id="{F83841AC-F33E-C994-E0F2-A3B7EA7FD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068" y="813954"/>
            <a:ext cx="7909932"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67459"/>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120</TotalTime>
  <Words>1337</Words>
  <Application>Microsoft Office PowerPoint</Application>
  <PresentationFormat>Widescreen</PresentationFormat>
  <Paragraphs>94</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Snap ITC</vt:lpstr>
      <vt:lpstr>Times New Roman</vt:lpstr>
      <vt:lpstr>Verdana</vt:lpstr>
      <vt:lpstr>Wingdings</vt:lpstr>
      <vt:lpstr>Office Theme</vt:lpstr>
      <vt:lpstr>SYRIA TEL CUSTOMER CHURN</vt:lpstr>
      <vt:lpstr>Outline</vt:lpstr>
      <vt:lpstr>PowerPoint Presentation</vt:lpstr>
      <vt:lpstr>Business Understanding</vt:lpstr>
      <vt:lpstr>1) Identifying common characteristics and behaviors associated with customers who have churned 2) Evaluate the importance of different features 3) Develop models and validate their predictive capabilities </vt:lpstr>
      <vt:lpstr>Data science encompasses the process of analyzing a dataset to uncover its patterns, content, and attributes. This particular dataset comprises 3333 entries and 21 features, each describing a customer with various characteristics. The 'churn' column serves as the target variable for predictive modeling.</vt:lpstr>
      <vt:lpstr>The columns include;   state  account length  area code  phone number  international plan voice mail plan  number vmail messages  total day minutes, calls, charge  total eve minutes, calls, charge  total night minutes, calls, charge  total intl minutes, calls, charge  customer service calls  churn - our target </vt:lpstr>
      <vt:lpstr>EXPLORATORY DATA  ANALYSIS:</vt:lpstr>
      <vt:lpstr>EXPLORATORY DATA  ANALYSIS:</vt:lpstr>
      <vt:lpstr>RESULTS AND EVALUATION Among the various models tested, including Logistic Regression, K-Nearest Neighbors (KNN), Decision Trees, Random Forest Classifier, and XGBoost, the XGBoost model emerged as the top performer overall. It achieved the highest accuracy, with a test accuracy of 91.97% and training accuracy of 95.64%. Additionally, based on the Test ROC and AUC score, which assesses the model's ability to differentiate between positive and negative outcomes, XGBoost achieved a score of 90%, further confirming its effectiveness.</vt:lpstr>
      <vt:lpstr>PowerPoint Presentation</vt:lpstr>
      <vt:lpstr>PowerPoint Presentation</vt:lpstr>
      <vt:lpstr>PowerPoint Presentation</vt:lpstr>
      <vt:lpstr>PowerPoint Presentation</vt:lpstr>
      <vt:lpstr>PowerPoint Presentation</vt:lpstr>
      <vt:lpstr>Conclusion </vt:lpstr>
      <vt:lpstr>Recommendations </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 TEL CUSTOMER CHURN</dc:title>
  <dc:creator>Brian Kariithi</dc:creator>
  <cp:lastModifiedBy>Brian Kariithi</cp:lastModifiedBy>
  <cp:revision>17</cp:revision>
  <dcterms:created xsi:type="dcterms:W3CDTF">2024-05-22T14:53:18Z</dcterms:created>
  <dcterms:modified xsi:type="dcterms:W3CDTF">2024-05-22T16:53:54Z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