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egOYGSIHfyP8AakPLhzB9MZzi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772be537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772be53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772be537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772be5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a9327ea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ca9327ea0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772be5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ca772be53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9327ea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ca9327ea0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hyperlink" Target="mailto:ivan.wawire@student.moringaschool.com" TargetMode="External"/><Relationship Id="rId10" Type="http://schemas.openxmlformats.org/officeDocument/2006/relationships/hyperlink" Target="mailto:lynette.mwiti@student.moringaschool.com" TargetMode="External"/><Relationship Id="rId9" Type="http://schemas.openxmlformats.org/officeDocument/2006/relationships/hyperlink" Target="mailto:ruth.nyakio@student.moringaschool.com" TargetMode="External"/><Relationship Id="rId5" Type="http://schemas.openxmlformats.org/officeDocument/2006/relationships/image" Target="../media/image4.png"/><Relationship Id="rId6" Type="http://schemas.openxmlformats.org/officeDocument/2006/relationships/hyperlink" Target="mailto:steve.abonyo@student.moringaschool.com" TargetMode="External"/><Relationship Id="rId7" Type="http://schemas.openxmlformats.org/officeDocument/2006/relationships/hyperlink" Target="mailto:brian.kariithi@student.moringaschool.com" TargetMode="External"/><Relationship Id="rId8" Type="http://schemas.openxmlformats.org/officeDocument/2006/relationships/hyperlink" Target="mailto:rosaline.mungai@student.moringaschoo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public.tableau.com/views/KingCountySalesDashboard-Group8/KingCountySalesdashboard?:language=en-US&amp;publish=yes&amp;:sid=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"/>
          <p:cNvSpPr txBox="1"/>
          <p:nvPr/>
        </p:nvSpPr>
        <p:spPr>
          <a:xfrm>
            <a:off x="5026888" y="2541846"/>
            <a:ext cx="488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</a:t>
            </a:r>
            <a:endParaRPr b="1" i="0" sz="3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DSF Phase 2 Project</a:t>
            </a:r>
            <a:endParaRPr b="1" i="0" sz="3500" u="none" cap="none" strike="noStrike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682607" y="3924448"/>
            <a:ext cx="230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7th March 2024</a:t>
            </a:r>
            <a:endParaRPr b="1" i="0" sz="1500" u="none" cap="none" strike="noStrike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3899" y="2967191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772be537_1_20"/>
          <p:cNvSpPr txBox="1"/>
          <p:nvPr>
            <p:ph type="title"/>
          </p:nvPr>
        </p:nvSpPr>
        <p:spPr>
          <a:xfrm>
            <a:off x="1653725" y="0"/>
            <a:ext cx="5919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30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g2ca772be537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2202625"/>
            <a:ext cx="11798251" cy="44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a772be537_1_20"/>
          <p:cNvSpPr txBox="1"/>
          <p:nvPr/>
        </p:nvSpPr>
        <p:spPr>
          <a:xfrm>
            <a:off x="444700" y="1285450"/>
            <a:ext cx="11068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we have overall data visualization using a histogram for our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are in numerical value . (</a:t>
            </a:r>
            <a:r>
              <a:rPr b="1" i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i.e., how normal are our distributions?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2ca772be537_1_20"/>
          <p:cNvSpPr/>
          <p:nvPr/>
        </p:nvSpPr>
        <p:spPr>
          <a:xfrm>
            <a:off x="677439" y="329552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772be537_1_27"/>
          <p:cNvSpPr txBox="1"/>
          <p:nvPr>
            <p:ph type="title"/>
          </p:nvPr>
        </p:nvSpPr>
        <p:spPr>
          <a:xfrm>
            <a:off x="1278525" y="0"/>
            <a:ext cx="5919900" cy="9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30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2ca772be537_1_27"/>
          <p:cNvSpPr txBox="1"/>
          <p:nvPr/>
        </p:nvSpPr>
        <p:spPr>
          <a:xfrm>
            <a:off x="6697575" y="1985200"/>
            <a:ext cx="5354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Living room size, bathrooms and bedrooms have the highest effect on the value of the homes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g2ca772be537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" y="993600"/>
            <a:ext cx="6795325" cy="5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102750" y="1118675"/>
            <a:ext cx="118359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61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analysis and model summary,it  can be concluded that the proposed multiple linear regression model can effectively analyze and predict the housing price. 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•"/>
            </a:pPr>
            <a:r>
              <a:rPr lang="en-US" sz="20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Overall house improvements will have a better impact on the value of the property than just renovating part of the house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2"/>
          <p:cNvSpPr txBox="1"/>
          <p:nvPr>
            <p:ph type="title"/>
          </p:nvPr>
        </p:nvSpPr>
        <p:spPr>
          <a:xfrm>
            <a:off x="1493975" y="109955"/>
            <a:ext cx="306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453118" y="195753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36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i="0" sz="36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04" y="3686498"/>
            <a:ext cx="3435922" cy="290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4525157" y="4206071"/>
            <a:ext cx="2989800" cy="2266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8D08C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3573" y="3429000"/>
            <a:ext cx="3603907" cy="32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Increase the size of the living room (sqfit_living)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Bigger living spaces attract high prices.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Upgrading bedrooms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Investing in bedroom renovations, will  increase the value of the property.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Good house maintenance will improve the value of the homes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Home owners should ensure their homes rated average and above to improve the home value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Bathroom is a minimum requirement and significant item in determining the home value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Assumption is that “advanced” / “more’ bathrooms 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attract higher prices</a:t>
            </a:r>
            <a:endParaRPr sz="2100">
              <a:solidFill>
                <a:srgbClr val="55555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802100" y="132125"/>
            <a:ext cx="8604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393050" y="1085050"/>
            <a:ext cx="64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Finsco Limited advise to its client:</a:t>
            </a:r>
            <a:endParaRPr b="1" i="1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9327ea0d_0_2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Feedback gathering: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Hepta team will gather feedback from the Finsco team for additional requirements and feedback.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Market Research: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We will conduct market research to identify trends in the real estate market such as renovations and, property features demands.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Enrichment: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Gather additional data on other features that affect property values. This may include users' preferences and more sales and renovations data.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Model improvement:</a:t>
            </a:r>
            <a:r>
              <a:rPr lang="en-U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Our Data scientists will try other regression algorithms for comparisons and model improvements</a:t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2ca9327ea0d_0_2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2ca9327ea0d_0_23"/>
          <p:cNvSpPr/>
          <p:nvPr/>
        </p:nvSpPr>
        <p:spPr>
          <a:xfrm>
            <a:off x="822151" y="132126"/>
            <a:ext cx="8400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688" y="22479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3563" y="4250775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14"/>
          <p:cNvSpPr txBox="1"/>
          <p:nvPr/>
        </p:nvSpPr>
        <p:spPr>
          <a:xfrm>
            <a:off x="5614438" y="2704300"/>
            <a:ext cx="4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113" y="2911350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 txBox="1"/>
          <p:nvPr/>
        </p:nvSpPr>
        <p:spPr>
          <a:xfrm>
            <a:off x="5614450" y="3346525"/>
            <a:ext cx="51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 Phase 2 Final Project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0" y="1466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850" y="4121403"/>
            <a:ext cx="8191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376" y="3084075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4932075" y="690775"/>
            <a:ext cx="58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EBEBEB"/>
                </a:solidFill>
                <a:latin typeface="Montserrat"/>
                <a:ea typeface="Montserrat"/>
                <a:cs typeface="Montserrat"/>
                <a:sym typeface="Montserrat"/>
              </a:rPr>
              <a:t>GROUP MEMBERS</a:t>
            </a:r>
            <a:endParaRPr b="1" i="0" sz="3500" u="none" cap="none" strike="noStrike">
              <a:solidFill>
                <a:srgbClr val="EBEB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440777" y="1681144"/>
            <a:ext cx="5520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steve.abonyo@student.moringaschool.com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brian.kariithi@student.moringaschool.com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rosaline.mungai@student.moringaschool.com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ruth.nyakio@student.moringaschool.com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lynette.mwiti@student.moringaschool.com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ivan.wawire@student.moringaschool.com</a:t>
            </a:r>
            <a:endParaRPr b="0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6859918" y="1207772"/>
            <a:ext cx="3679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 u="sng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sz="36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4583725" y="2259000"/>
            <a:ext cx="76083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b="0" i="0" lang="en-US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Finsco Limited, a real estate group investing in USA real </a:t>
            </a:r>
            <a:r>
              <a:rPr lang="en-US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estates</a:t>
            </a:r>
            <a:r>
              <a:rPr lang="en-US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is  trying get an understanding of how home renovations is impacting the value of homes and to what extent(whether </a:t>
            </a:r>
            <a:r>
              <a:rPr lang="en-US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</a:t>
            </a:r>
            <a:r>
              <a:rPr lang="en-US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price or decrease ).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entury Gothic"/>
              <a:buChar char="●"/>
            </a:pPr>
            <a: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  <a:t>They are using </a:t>
            </a:r>
            <a: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  <a:t> housing sales data in the northwestern county  dated between the year 2014 and 2015 to form this decision.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</a:pPr>
            <a:r>
              <a:t/>
            </a:r>
            <a:endParaRPr b="0" i="0"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095114" y="16657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92" y="1417834"/>
            <a:ext cx="4525179" cy="43665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862150" y="176625"/>
            <a:ext cx="76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Understanding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579085" y="173477"/>
            <a:ext cx="4933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41875" y="934250"/>
            <a:ext cx="115071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876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attempt to get to know the impact of the renovations in house </a:t>
            </a:r>
            <a:r>
              <a:rPr lang="en-US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r>
              <a:rPr lang="en-US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,they have provided Hepta group with the sales data  to come up with an analysis to support this business proposal.</a:t>
            </a:r>
            <a:endParaRPr b="0" i="0"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876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Hepta Group will conduct a multiple linear regression model  to analyse  the house sales in the northwestern county 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876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goal is to get insights to provide advice to homeowners, real estate investors and clients who do house-flipping.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1675" y="4937800"/>
            <a:ext cx="3687300" cy="19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772be537_1_1"/>
          <p:cNvSpPr txBox="1"/>
          <p:nvPr>
            <p:ph type="title"/>
          </p:nvPr>
        </p:nvSpPr>
        <p:spPr>
          <a:xfrm>
            <a:off x="2579070" y="173475"/>
            <a:ext cx="753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Implications of the Analysis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2ca772be537_1_1"/>
          <p:cNvSpPr txBox="1"/>
          <p:nvPr>
            <p:ph idx="1" type="body"/>
          </p:nvPr>
        </p:nvSpPr>
        <p:spPr>
          <a:xfrm>
            <a:off x="3779900" y="934250"/>
            <a:ext cx="8169000" cy="55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With the insights provided, Finsco Limited and its clients can strategically invest in real estate by choosing renovations that significantly increase home values.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Homeowners working with Finsco's consultancy learn which renovations offer the best returns, helping them wisely enhance their properties.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House flippers working with FINSCO consultancy can tailor their strategies to target high-ROI renovations.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consultancy's success not only benefits Finsco and its clients but also stimulates economic growth through increased renovation and property transaction activities.</a:t>
            </a:r>
            <a:endParaRPr sz="22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2ca772be537_1_1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2" name="Google Shape;112;g2ca772be53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1498325"/>
            <a:ext cx="2592975" cy="4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2620369" y="0"/>
            <a:ext cx="533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&amp; Methodology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483414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62625" y="1512050"/>
            <a:ext cx="5795100" cy="507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-US" sz="19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data we are using to perform the analysis is </a:t>
            </a:r>
            <a:r>
              <a:rPr lang="en-US" sz="19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>
                <a:solidFill>
                  <a:srgbClr val="2D3B45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King County House Sales</a:t>
            </a:r>
            <a:r>
              <a:rPr lang="en-US" sz="19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data collected from 2014 and 2015.</a:t>
            </a:r>
            <a:endParaRPr sz="31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b="0" i="0" lang="en-US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target variable from this dataset is the price</a:t>
            </a:r>
            <a:r>
              <a:rPr lang="en-US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-US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0" i="0" lang="en-US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redictor/independent variables</a:t>
            </a:r>
            <a:r>
              <a:rPr lang="en-US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the following sqft_living, bathrooms, bedrooms, condition, sqft_lot, floors and year_blt</a:t>
            </a:r>
            <a:endParaRPr sz="19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013969" y="715706"/>
            <a:ext cx="25652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6216325" y="1512050"/>
            <a:ext cx="5795100" cy="29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Dealing with m</a:t>
            </a:r>
            <a:r>
              <a:rPr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issing values in some of the predictor variables like waterfront and view.</a:t>
            </a:r>
            <a:endParaRPr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Non-numerical variables. which have to be encoded before  in building our model</a:t>
            </a:r>
            <a:endParaRPr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961577" y="838200"/>
            <a:ext cx="334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932" y="104519"/>
            <a:ext cx="4006858" cy="21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type="title"/>
          </p:nvPr>
        </p:nvSpPr>
        <p:spPr>
          <a:xfrm>
            <a:off x="1894283" y="199929"/>
            <a:ext cx="322224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117100" y="932400"/>
            <a:ext cx="11352900" cy="5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Font typeface="Montserrat Medium"/>
              <a:buChar char="●"/>
            </a:pPr>
            <a:r>
              <a:rPr b="1" lang="en-US" sz="2000">
                <a:solidFill>
                  <a:srgbClr val="2D3B45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r>
              <a:rPr lang="en-US" sz="2000">
                <a:solidFill>
                  <a:srgbClr val="2D3B45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-Ensuring the data does not have duplicate  values ,missing/null values  and encoding categorical variables into numeric for accurate plotting  etc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Font typeface="Montserrat Medium"/>
              <a:buChar char="●"/>
            </a:pPr>
            <a:r>
              <a:rPr b="1" lang="en-US" sz="2000">
                <a:solidFill>
                  <a:srgbClr val="2D3B45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visualization-</a:t>
            </a:r>
            <a:r>
              <a:rPr lang="en-US" sz="2000">
                <a:solidFill>
                  <a:srgbClr val="2D3B45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We are using 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heatmap to render correlation, Tablaeau dashboards,histograms, scatter plots and linear regression models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Char char="●"/>
            </a:pPr>
            <a:r>
              <a:rPr b="1" lang="en-US" sz="2000">
                <a:solidFill>
                  <a:srgbClr val="0E16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Regression-</a:t>
            </a:r>
            <a:r>
              <a:rPr b="1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 here for predicting price variable using one independent variable e.g. sqft_living, bathrooms ,bedrooms </a:t>
            </a: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.(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 Model</a:t>
            </a: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000">
              <a:solidFill>
                <a:srgbClr val="0E16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Font typeface="Montserrat Medium"/>
              <a:buChar char="●"/>
            </a:pPr>
            <a:r>
              <a:rPr b="1" lang="en-US" sz="2000">
                <a:solidFill>
                  <a:srgbClr val="2D3B45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Multiple Regression-</a:t>
            </a:r>
            <a:r>
              <a:rPr b="1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to predict our price using two or more independent variables e.g. sqft_living, bathrooms, bedrooms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96593" y="305667"/>
            <a:ext cx="661383" cy="626723"/>
          </a:xfrm>
          <a:prstGeom prst="flowChartConnector">
            <a:avLst/>
          </a:prstGeom>
          <a:solidFill>
            <a:srgbClr val="FF0000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371627" y="0"/>
            <a:ext cx="364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416739" y="85802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354590" y="1714731"/>
            <a:ext cx="114828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Increase in living area size increases property price.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Properties with more bedrooms, have a higher price.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More bathrooms increase the value of the homes.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 well maintained house is more valuable.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a9327ea0d_0_5"/>
          <p:cNvSpPr txBox="1"/>
          <p:nvPr>
            <p:ph type="title"/>
          </p:nvPr>
        </p:nvSpPr>
        <p:spPr>
          <a:xfrm>
            <a:off x="1371625" y="0"/>
            <a:ext cx="749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Descriptive Statistics</a:t>
            </a: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 Results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2ca9327ea0d_0_5"/>
          <p:cNvSpPr/>
          <p:nvPr/>
        </p:nvSpPr>
        <p:spPr>
          <a:xfrm>
            <a:off x="416739" y="85802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g2ca9327ea0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0" y="1949158"/>
            <a:ext cx="8702325" cy="49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ca9327ea0d_0_5"/>
          <p:cNvSpPr txBox="1"/>
          <p:nvPr/>
        </p:nvSpPr>
        <p:spPr>
          <a:xfrm>
            <a:off x="8863225" y="3429000"/>
            <a:ext cx="34770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Houses built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around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1930 and in the 21’st century have a high sale value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2ca9327ea0d_0_5"/>
          <p:cNvSpPr txBox="1"/>
          <p:nvPr/>
        </p:nvSpPr>
        <p:spPr>
          <a:xfrm>
            <a:off x="416750" y="752400"/>
            <a:ext cx="113943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Dashboard Link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https://public.tableau.com/views/KingCountySalesDashboard-Group8/KingCountySalesdashboard?:language=en-US&amp;publish=yes&amp;:sid=&amp;:display_count=n&amp;:origin=viz_share_link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Rosaline</dc:creator>
</cp:coreProperties>
</file>