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22"/>
  </p:notesMasterIdLst>
  <p:sldIdLst>
    <p:sldId id="360" r:id="rId5"/>
    <p:sldId id="419" r:id="rId6"/>
    <p:sldId id="420" r:id="rId7"/>
    <p:sldId id="421" r:id="rId8"/>
    <p:sldId id="422" r:id="rId9"/>
    <p:sldId id="423" r:id="rId10"/>
    <p:sldId id="424" r:id="rId11"/>
    <p:sldId id="372" r:id="rId12"/>
    <p:sldId id="366" r:id="rId13"/>
    <p:sldId id="367" r:id="rId14"/>
    <p:sldId id="365" r:id="rId15"/>
    <p:sldId id="370" r:id="rId16"/>
    <p:sldId id="425" r:id="rId17"/>
    <p:sldId id="426" r:id="rId18"/>
    <p:sldId id="427" r:id="rId19"/>
    <p:sldId id="373" r:id="rId20"/>
    <p:sldId id="355" r:id="rId21"/>
  </p:sldIdLst>
  <p:sldSz cx="9144000" cy="5715000" type="screen16x1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07F36BC-C70B-4ACC-BCA9-A5728FD32CD6}">
          <p14:sldIdLst>
            <p14:sldId id="360"/>
            <p14:sldId id="419"/>
            <p14:sldId id="420"/>
            <p14:sldId id="421"/>
            <p14:sldId id="422"/>
            <p14:sldId id="423"/>
            <p14:sldId id="424"/>
            <p14:sldId id="372"/>
            <p14:sldId id="366"/>
            <p14:sldId id="367"/>
            <p14:sldId id="365"/>
            <p14:sldId id="370"/>
            <p14:sldId id="425"/>
            <p14:sldId id="426"/>
            <p14:sldId id="427"/>
            <p14:sldId id="373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16" userDrawn="1">
          <p15:clr>
            <a:srgbClr val="A4A3A4"/>
          </p15:clr>
        </p15:guide>
        <p15:guide id="2" orient="horz" pos="3220" userDrawn="1">
          <p15:clr>
            <a:srgbClr val="A4A3A4"/>
          </p15:clr>
        </p15:guide>
        <p15:guide id="3" orient="horz" pos="2680" userDrawn="1">
          <p15:clr>
            <a:srgbClr val="A4A3A4"/>
          </p15:clr>
        </p15:guide>
        <p15:guide id="4" orient="horz" pos="3551" userDrawn="1">
          <p15:clr>
            <a:srgbClr val="A4A3A4"/>
          </p15:clr>
        </p15:guide>
        <p15:guide id="5" orient="horz" pos="1500" userDrawn="1">
          <p15:clr>
            <a:srgbClr val="A4A3A4"/>
          </p15:clr>
        </p15:guide>
        <p15:guide id="6" orient="horz" pos="1531" userDrawn="1">
          <p15:clr>
            <a:srgbClr val="A4A3A4"/>
          </p15:clr>
        </p15:guide>
        <p15:guide id="7" orient="horz" pos="2309" userDrawn="1">
          <p15:clr>
            <a:srgbClr val="A4A3A4"/>
          </p15:clr>
        </p15:guide>
        <p15:guide id="8" orient="horz" pos="139" userDrawn="1">
          <p15:clr>
            <a:srgbClr val="A4A3A4"/>
          </p15:clr>
        </p15:guide>
        <p15:guide id="9" orient="horz" pos="2340" userDrawn="1">
          <p15:clr>
            <a:srgbClr val="A4A3A4"/>
          </p15:clr>
        </p15:guide>
        <p15:guide id="10" orient="horz" pos="3177" userDrawn="1">
          <p15:clr>
            <a:srgbClr val="A4A3A4"/>
          </p15:clr>
        </p15:guide>
        <p15:guide id="11" pos="960" userDrawn="1">
          <p15:clr>
            <a:srgbClr val="A4A3A4"/>
          </p15:clr>
        </p15:guide>
        <p15:guide id="12" pos="1755" userDrawn="1">
          <p15:clr>
            <a:srgbClr val="A4A3A4"/>
          </p15:clr>
        </p15:guide>
        <p15:guide id="13" pos="2883" userDrawn="1">
          <p15:clr>
            <a:srgbClr val="A4A3A4"/>
          </p15:clr>
        </p15:guide>
        <p15:guide id="14" pos="2519" userDrawn="1">
          <p15:clr>
            <a:srgbClr val="A4A3A4"/>
          </p15:clr>
        </p15:guide>
        <p15:guide id="15" pos="4790" userDrawn="1">
          <p15:clr>
            <a:srgbClr val="A4A3A4"/>
          </p15:clr>
        </p15:guide>
        <p15:guide id="16" pos="2487" userDrawn="1">
          <p15:clr>
            <a:srgbClr val="A4A3A4"/>
          </p15:clr>
        </p15:guide>
        <p15:guide id="17" pos="1722" userDrawn="1">
          <p15:clr>
            <a:srgbClr val="A4A3A4"/>
          </p15:clr>
        </p15:guide>
        <p15:guide id="18" pos="987" userDrawn="1">
          <p15:clr>
            <a:srgbClr val="A4A3A4"/>
          </p15:clr>
        </p15:guide>
        <p15:guide id="19" pos="4818" userDrawn="1">
          <p15:clr>
            <a:srgbClr val="A4A3A4"/>
          </p15:clr>
        </p15:guide>
        <p15:guide id="20" pos="3257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3285" userDrawn="1">
          <p15:clr>
            <a:srgbClr val="A4A3A4"/>
          </p15:clr>
        </p15:guide>
        <p15:guide id="23" pos="4022" userDrawn="1">
          <p15:clr>
            <a:srgbClr val="A4A3A4"/>
          </p15:clr>
        </p15:guide>
        <p15:guide id="24" pos="4053" userDrawn="1">
          <p15:clr>
            <a:srgbClr val="A4A3A4"/>
          </p15:clr>
        </p15:guide>
        <p15:guide id="25" pos="5544" userDrawn="1">
          <p15:clr>
            <a:srgbClr val="A4A3A4"/>
          </p15:clr>
        </p15:guide>
        <p15:guide id="26" pos="220" userDrawn="1">
          <p15:clr>
            <a:srgbClr val="A4A3A4"/>
          </p15:clr>
        </p15:guide>
        <p15:guide id="27" pos="3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Microsoft Office User" initials="MOU" lastIdx="1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70AD47"/>
    <a:srgbClr val="DDECF8"/>
    <a:srgbClr val="595A5D"/>
    <a:srgbClr val="FF9300"/>
    <a:srgbClr val="232F3E"/>
    <a:srgbClr val="0000FF"/>
    <a:srgbClr val="FCAF10"/>
    <a:srgbClr val="FFB100"/>
    <a:srgbClr val="FA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6" autoAdjust="0"/>
    <p:restoredTop sz="83702" autoAdjust="0"/>
  </p:normalViewPr>
  <p:slideViewPr>
    <p:cSldViewPr snapToGrid="0" showGuides="1">
      <p:cViewPr varScale="1">
        <p:scale>
          <a:sx n="111" d="100"/>
          <a:sy n="111" d="100"/>
        </p:scale>
        <p:origin x="1064" y="192"/>
      </p:cViewPr>
      <p:guideLst>
        <p:guide orient="horz" pos="716"/>
        <p:guide orient="horz" pos="3220"/>
        <p:guide orient="horz" pos="2680"/>
        <p:guide orient="horz" pos="3551"/>
        <p:guide orient="horz" pos="1500"/>
        <p:guide orient="horz" pos="1531"/>
        <p:guide orient="horz" pos="2309"/>
        <p:guide orient="horz" pos="139"/>
        <p:guide orient="horz" pos="2340"/>
        <p:guide orient="horz" pos="3177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418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6/28/23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900" kern="1200" baseline="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900" kern="1200" baseline="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900" kern="1200" baseline="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3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5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9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3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2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0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3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4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8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1 w/Device Fami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757767" y="4561181"/>
            <a:ext cx="1649988" cy="247756"/>
          </a:xfrm>
        </p:spPr>
        <p:txBody>
          <a:bodyPr>
            <a:spAutoFit/>
          </a:bodyPr>
          <a:lstStyle>
            <a:lvl1pPr marL="0" indent="0">
              <a:buNone/>
              <a:defRPr sz="810">
                <a:solidFill>
                  <a:schemeClr val="bg1"/>
                </a:solidFill>
              </a:defRPr>
            </a:lvl1pPr>
            <a:lvl2pPr marL="411428" indent="0">
              <a:buNone/>
              <a:defRPr sz="810"/>
            </a:lvl2pPr>
            <a:lvl3pPr marL="822860" indent="0">
              <a:buNone/>
              <a:defRPr sz="810"/>
            </a:lvl3pPr>
            <a:lvl4pPr marL="1234287" indent="0">
              <a:buNone/>
              <a:defRPr sz="810"/>
            </a:lvl4pPr>
            <a:lvl5pPr marL="1645717" indent="0">
              <a:buNone/>
              <a:defRPr sz="81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6"/>
            <a:ext cx="9144000" cy="2998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42" y="1145563"/>
            <a:ext cx="3774857" cy="871004"/>
          </a:xfrm>
        </p:spPr>
        <p:txBody>
          <a:bodyPr>
            <a:spAutoFit/>
          </a:bodyPr>
          <a:lstStyle>
            <a:lvl1pPr>
              <a:defRPr sz="2430" b="1" i="0"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Isosceles Triangle 10"/>
          <p:cNvSpPr/>
          <p:nvPr/>
        </p:nvSpPr>
        <p:spPr>
          <a:xfrm rot="10800000">
            <a:off x="595071" y="2992734"/>
            <a:ext cx="344424" cy="192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840" y="2332341"/>
            <a:ext cx="1833980" cy="33515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334167" y="1345299"/>
            <a:ext cx="5800520" cy="3815083"/>
            <a:chOff x="5778887" y="1614358"/>
            <a:chExt cx="7734027" cy="4578098"/>
          </a:xfrm>
        </p:grpSpPr>
        <p:grpSp>
          <p:nvGrpSpPr>
            <p:cNvPr id="9" name="Group 8"/>
            <p:cNvGrpSpPr/>
            <p:nvPr/>
          </p:nvGrpSpPr>
          <p:grpSpPr>
            <a:xfrm>
              <a:off x="6440061" y="1614358"/>
              <a:ext cx="5479194" cy="4234961"/>
              <a:chOff x="7829024" y="1533335"/>
              <a:chExt cx="5479194" cy="42349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385470" y="1998474"/>
                <a:ext cx="4353790" cy="255616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1789"/>
                <a:endParaRPr lang="en-US" sz="948" dirty="0">
                  <a:solidFill>
                    <a:srgbClr val="C8C8C8"/>
                  </a:solidFill>
                  <a:latin typeface="Arial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7829024" y="1533335"/>
                <a:ext cx="5479194" cy="4234961"/>
                <a:chOff x="-2343679" y="1103887"/>
                <a:chExt cx="5479194" cy="4234961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-2343679" y="1103887"/>
                  <a:ext cx="5479194" cy="4234961"/>
                  <a:chOff x="368348" y="1820860"/>
                  <a:chExt cx="5479194" cy="4234961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68348" y="1820860"/>
                    <a:ext cx="5479194" cy="4234961"/>
                    <a:chOff x="368348" y="1820860"/>
                    <a:chExt cx="5479194" cy="4234961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68348" y="1820860"/>
                      <a:ext cx="5479194" cy="4234961"/>
                      <a:chOff x="368348" y="1820860"/>
                      <a:chExt cx="5479194" cy="4234961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368348" y="1820860"/>
                        <a:ext cx="5479194" cy="4234961"/>
                        <a:chOff x="3776566" y="2413142"/>
                        <a:chExt cx="5479194" cy="4234961"/>
                      </a:xfrm>
                    </p:grpSpPr>
                    <p:pic>
                      <p:nvPicPr>
                        <p:cNvPr id="33" name="Picture 32" descr="Amazon.com: Online Shopping for Electronics, Apparel, Computers, Books, DVDs &amp; more 2015-08-19 16-53-47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grayscl/>
                          <a:alphaModFix amt="23000"/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05628" y="2949631"/>
                          <a:ext cx="4220212" cy="24795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4" name="Picture 3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6566" y="2413142"/>
                          <a:ext cx="5479194" cy="4234961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4069840" y="3242235"/>
                        <a:ext cx="702235" cy="63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641789"/>
                        <a:endParaRPr lang="en-US" sz="948" dirty="0">
                          <a:solidFill>
                            <a:srgbClr val="C8C8C8"/>
                          </a:solidFill>
                          <a:latin typeface="Arial" charset="0"/>
                        </a:endParaRPr>
                      </a:p>
                    </p:txBody>
                  </p:sp>
                </p:grpSp>
                <p:pic>
                  <p:nvPicPr>
                    <p:cNvPr id="30" name="Picture 29" descr="47518_GIBSON_FidelioNC1_IAB_300x250.jpg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grayscl/>
                      <a:alphaModFix amt="24000"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99424" y="3257176"/>
                      <a:ext cx="683110" cy="56925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8" name="Freeform 27"/>
                  <p:cNvSpPr/>
                  <p:nvPr/>
                </p:nvSpPr>
                <p:spPr>
                  <a:xfrm>
                    <a:off x="4114800" y="2634712"/>
                    <a:ext cx="1381932" cy="1192508"/>
                  </a:xfrm>
                  <a:custGeom>
                    <a:avLst/>
                    <a:gdLst>
                      <a:gd name="connsiteX0" fmla="*/ 137763 w 1381932"/>
                      <a:gd name="connsiteY0" fmla="*/ 0 h 1192508"/>
                      <a:gd name="connsiteX1" fmla="*/ 0 w 1381932"/>
                      <a:gd name="connsiteY1" fmla="*/ 619932 h 1192508"/>
                      <a:gd name="connsiteX2" fmla="*/ 0 w 1381932"/>
                      <a:gd name="connsiteY2" fmla="*/ 1188203 h 1192508"/>
                      <a:gd name="connsiteX3" fmla="*/ 680203 w 1381932"/>
                      <a:gd name="connsiteY3" fmla="*/ 1192508 h 1192508"/>
                      <a:gd name="connsiteX4" fmla="*/ 1381932 w 1381932"/>
                      <a:gd name="connsiteY4" fmla="*/ 1037525 h 1192508"/>
                      <a:gd name="connsiteX5" fmla="*/ 137763 w 1381932"/>
                      <a:gd name="connsiteY5" fmla="*/ 0 h 1192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1932" h="1192508">
                        <a:moveTo>
                          <a:pt x="137763" y="0"/>
                        </a:moveTo>
                        <a:lnTo>
                          <a:pt x="0" y="619932"/>
                        </a:lnTo>
                        <a:lnTo>
                          <a:pt x="0" y="1188203"/>
                        </a:lnTo>
                        <a:lnTo>
                          <a:pt x="680203" y="1192508"/>
                        </a:lnTo>
                        <a:lnTo>
                          <a:pt x="1381932" y="1037525"/>
                        </a:lnTo>
                        <a:lnTo>
                          <a:pt x="137763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41789"/>
                    <a:endParaRPr lang="en-US" sz="948" dirty="0">
                      <a:solidFill>
                        <a:srgbClr val="C8C8C8"/>
                      </a:solidFill>
                      <a:latin typeface="Arial" charset="0"/>
                    </a:endParaRPr>
                  </a:p>
                </p:txBody>
              </p:sp>
            </p:grpSp>
            <p:pic>
              <p:nvPicPr>
                <p:cNvPr id="26" name="Picture 25" descr="47518_GIBSON_FidelioNC1_IAB_300x250.jpg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4668" y="1735283"/>
                  <a:ext cx="1451791" cy="1209826"/>
                </a:xfrm>
                <a:prstGeom prst="rect">
                  <a:avLst/>
                </a:prstGeom>
                <a:ln w="12700">
                  <a:solidFill>
                    <a:srgbClr val="E57E23"/>
                  </a:solidFill>
                </a:ln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8750460" y="3090441"/>
              <a:ext cx="4762454" cy="3102015"/>
              <a:chOff x="872258" y="1916726"/>
              <a:chExt cx="5432582" cy="353850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901536" y="2524991"/>
                <a:ext cx="3325091" cy="2130136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1789"/>
                <a:endParaRPr lang="en-US" sz="948" dirty="0">
                  <a:solidFill>
                    <a:srgbClr val="C8C8C8"/>
                  </a:solidFill>
                  <a:latin typeface="Arial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872258" y="1916726"/>
                <a:ext cx="5432582" cy="3538501"/>
                <a:chOff x="-1434524" y="1116626"/>
                <a:chExt cx="7514167" cy="4894337"/>
              </a:xfrm>
            </p:grpSpPr>
            <p:pic>
              <p:nvPicPr>
                <p:cNvPr id="17" name="Picture 16" descr="Amazon.com: Online Shopping for Electronics, Apparel, Computers, Books, DVDs &amp; more 2015-08-19 16-53-47.png"/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alphaModFix amt="23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011756"/>
                  <a:ext cx="4615543" cy="2711875"/>
                </a:xfrm>
                <a:prstGeom prst="rect">
                  <a:avLst/>
                </a:prstGeom>
              </p:spPr>
            </p:pic>
            <p:grpSp>
              <p:nvGrpSpPr>
                <p:cNvPr id="18" name="Group 17"/>
                <p:cNvGrpSpPr/>
                <p:nvPr/>
              </p:nvGrpSpPr>
              <p:grpSpPr>
                <a:xfrm>
                  <a:off x="-1434524" y="1116626"/>
                  <a:ext cx="7514167" cy="4894337"/>
                  <a:chOff x="-1434524" y="1116626"/>
                  <a:chExt cx="7514167" cy="4894337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0" y="1971387"/>
                    <a:ext cx="4639733" cy="2910417"/>
                  </a:xfrm>
                  <a:prstGeom prst="rect">
                    <a:avLst/>
                  </a:prstGeom>
                  <a:solidFill>
                    <a:srgbClr val="000000">
                      <a:alpha val="47000"/>
                    </a:srgb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41789"/>
                    <a:endParaRPr lang="en-US" sz="948" dirty="0">
                      <a:solidFill>
                        <a:srgbClr val="C8C8C8"/>
                      </a:solidFill>
                      <a:latin typeface="Arial" charset="0"/>
                    </a:endParaRPr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-1434524" y="1116626"/>
                    <a:ext cx="7514167" cy="4894337"/>
                    <a:chOff x="-1434524" y="1116626"/>
                    <a:chExt cx="7514167" cy="4894337"/>
                  </a:xfrm>
                </p:grpSpPr>
                <p:pic>
                  <p:nvPicPr>
                    <p:cNvPr id="21" name="Picture 20" descr="be030e1c-9959-42bf-a236-7745a123d1e3.png"/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434524" y="1116626"/>
                      <a:ext cx="7514167" cy="489433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Picture 21" descr="up3.png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1628" y="2394718"/>
                      <a:ext cx="3614564" cy="2307168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1" name="Group 10"/>
            <p:cNvGrpSpPr/>
            <p:nvPr/>
          </p:nvGrpSpPr>
          <p:grpSpPr>
            <a:xfrm>
              <a:off x="5778887" y="2858820"/>
              <a:ext cx="2240256" cy="3003024"/>
              <a:chOff x="5778887" y="2846725"/>
              <a:chExt cx="2240256" cy="3003024"/>
            </a:xfrm>
          </p:grpSpPr>
          <p:pic>
            <p:nvPicPr>
              <p:cNvPr id="13" name="Picture 12" descr="roku-ad-kindle.p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80282" y="3256119"/>
                <a:ext cx="1263665" cy="2021864"/>
              </a:xfrm>
              <a:prstGeom prst="rect">
                <a:avLst/>
              </a:prstGeom>
            </p:spPr>
          </p:pic>
          <p:pic>
            <p:nvPicPr>
              <p:cNvPr id="14" name="Picture 13" descr="FireHD8-P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78887" y="2846725"/>
                <a:ext cx="2240256" cy="3003024"/>
              </a:xfrm>
              <a:prstGeom prst="rect">
                <a:avLst/>
              </a:prstGeom>
            </p:spPr>
          </p:pic>
        </p:grpSp>
        <p:pic>
          <p:nvPicPr>
            <p:cNvPr id="12" name="Picture 11" descr="sponsoship-IMDB-mobile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5044" y="3565523"/>
              <a:ext cx="1342591" cy="1907893"/>
            </a:xfrm>
            <a:prstGeom prst="rect">
              <a:avLst/>
            </a:prstGeom>
          </p:spPr>
        </p:pic>
      </p:grpSp>
      <p:sp>
        <p:nvSpPr>
          <p:cNvPr id="44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757767" y="3565958"/>
            <a:ext cx="3498928" cy="379588"/>
          </a:xfrm>
        </p:spPr>
        <p:txBody>
          <a:bodyPr>
            <a:spAutoFit/>
          </a:bodyPr>
          <a:lstStyle>
            <a:lvl1pPr marL="0" indent="0">
              <a:buNone/>
              <a:defRPr sz="1620">
                <a:solidFill>
                  <a:schemeClr val="bg1">
                    <a:lumMod val="50000"/>
                  </a:schemeClr>
                </a:solidFill>
              </a:defRPr>
            </a:lvl1pPr>
            <a:lvl2pPr marL="411428" indent="0">
              <a:buNone/>
              <a:defRPr sz="810"/>
            </a:lvl2pPr>
            <a:lvl3pPr marL="822860" indent="0">
              <a:buNone/>
              <a:defRPr sz="810"/>
            </a:lvl3pPr>
            <a:lvl4pPr marL="1234287" indent="0">
              <a:buNone/>
              <a:defRPr sz="810"/>
            </a:lvl4pPr>
            <a:lvl5pPr marL="1645717" indent="0">
              <a:buNone/>
              <a:defRPr sz="81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5314716"/>
            <a:ext cx="9144000" cy="400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/photo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1275292"/>
            <a:ext cx="3096816" cy="306917"/>
          </a:xfrm>
        </p:spPr>
        <p:txBody>
          <a:bodyPr>
            <a:noAutofit/>
          </a:bodyPr>
          <a:lstStyle>
            <a:lvl1pPr marL="0" indent="0">
              <a:buNone/>
              <a:defRPr sz="1215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532" y="1645584"/>
            <a:ext cx="3096555" cy="2470003"/>
          </a:xfrm>
        </p:spPr>
        <p:txBody>
          <a:bodyPr>
            <a:normAutofit/>
          </a:bodyPr>
          <a:lstStyle>
            <a:lvl1pPr marL="0" indent="0">
              <a:buNone/>
              <a:defRPr sz="945" b="0" i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  <a:lvl2pPr algn="l">
              <a:defRPr sz="945">
                <a:solidFill>
                  <a:schemeClr val="accent1"/>
                </a:solidFill>
              </a:defRPr>
            </a:lvl2pPr>
            <a:lvl3pPr>
              <a:defRPr sz="945">
                <a:solidFill>
                  <a:schemeClr val="accent1"/>
                </a:solidFill>
              </a:defRPr>
            </a:lvl3pPr>
            <a:lvl4pPr>
              <a:defRPr sz="945">
                <a:solidFill>
                  <a:schemeClr val="accent1"/>
                </a:solidFill>
              </a:defRPr>
            </a:lvl4pPr>
            <a:lvl5pPr>
              <a:defRPr sz="945">
                <a:solidFill>
                  <a:schemeClr val="accent1"/>
                </a:solidFill>
              </a:defRPr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15" name="Rectangle 14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432867" y="836669"/>
            <a:ext cx="1711139" cy="45238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957197" y="1645584"/>
            <a:ext cx="3096555" cy="2470003"/>
          </a:xfrm>
        </p:spPr>
        <p:txBody>
          <a:bodyPr>
            <a:normAutofit/>
          </a:bodyPr>
          <a:lstStyle>
            <a:lvl1pPr marL="0" indent="0">
              <a:buNone/>
              <a:defRPr sz="945" b="0" i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  <a:lvl2pPr algn="l">
              <a:defRPr sz="945">
                <a:solidFill>
                  <a:schemeClr val="accent1"/>
                </a:solidFill>
              </a:defRPr>
            </a:lvl2pPr>
            <a:lvl3pPr>
              <a:defRPr sz="945">
                <a:solidFill>
                  <a:schemeClr val="accent1"/>
                </a:solidFill>
              </a:defRPr>
            </a:lvl3pPr>
            <a:lvl4pPr>
              <a:defRPr sz="945">
                <a:solidFill>
                  <a:schemeClr val="accent1"/>
                </a:solidFill>
              </a:defRPr>
            </a:lvl4pPr>
            <a:lvl5pPr>
              <a:defRPr sz="945">
                <a:solidFill>
                  <a:schemeClr val="accent1"/>
                </a:solidFill>
              </a:defRPr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3085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5" name="Rectangle 4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6" name="Isosceles Triangle 10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429500" y="836085"/>
            <a:ext cx="1714500" cy="45243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01816" y="1286044"/>
            <a:ext cx="6298462" cy="1179253"/>
          </a:xfrm>
        </p:spPr>
        <p:txBody>
          <a:bodyPr/>
          <a:lstStyle>
            <a:lvl1pPr marL="0" indent="0">
              <a:buFont typeface="+mj-lt"/>
              <a:buNone/>
              <a:defRPr sz="148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01816" y="2612133"/>
            <a:ext cx="6298462" cy="1179253"/>
          </a:xfrm>
        </p:spPr>
        <p:txBody>
          <a:bodyPr/>
          <a:lstStyle>
            <a:lvl1pPr marL="0" indent="0">
              <a:buFont typeface="+mj-lt"/>
              <a:buNone/>
              <a:defRPr sz="148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01816" y="3938220"/>
            <a:ext cx="6298462" cy="1179253"/>
          </a:xfrm>
        </p:spPr>
        <p:txBody>
          <a:bodyPr/>
          <a:lstStyle>
            <a:lvl1pPr marL="0" indent="0">
              <a:buFont typeface="+mj-lt"/>
              <a:buNone/>
              <a:defRPr sz="148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0495025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6" y="1279261"/>
            <a:ext cx="3978509" cy="533136"/>
          </a:xfrm>
        </p:spPr>
        <p:txBody>
          <a:bodyPr anchor="b">
            <a:normAutofit/>
          </a:bodyPr>
          <a:lstStyle>
            <a:lvl1pPr marL="0" indent="0">
              <a:buNone/>
              <a:defRPr sz="1620" b="1" i="0">
                <a:solidFill>
                  <a:schemeClr val="accent2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>
              <a:buNone/>
              <a:defRPr sz="1823" b="1"/>
            </a:lvl2pPr>
            <a:lvl3pPr marL="822860" indent="0">
              <a:buNone/>
              <a:defRPr sz="1620" b="1"/>
            </a:lvl3pPr>
            <a:lvl4pPr marL="1234287" indent="0">
              <a:buNone/>
              <a:defRPr sz="1418" b="1"/>
            </a:lvl4pPr>
            <a:lvl5pPr marL="1645717" indent="0">
              <a:buNone/>
              <a:defRPr sz="1418" b="1"/>
            </a:lvl5pPr>
            <a:lvl6pPr marL="2057144" indent="0">
              <a:buNone/>
              <a:defRPr sz="1418" b="1"/>
            </a:lvl6pPr>
            <a:lvl7pPr marL="2468571" indent="0">
              <a:buNone/>
              <a:defRPr sz="1418" b="1"/>
            </a:lvl7pPr>
            <a:lvl8pPr marL="2880000" indent="0">
              <a:buNone/>
              <a:defRPr sz="1418" b="1"/>
            </a:lvl8pPr>
            <a:lvl9pPr marL="3291429" indent="0">
              <a:buNone/>
              <a:defRPr sz="14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6" y="1812396"/>
            <a:ext cx="3978509" cy="329274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5"/>
            </a:lvl2pPr>
            <a:lvl3pPr>
              <a:defRPr sz="1080"/>
            </a:lvl3pPr>
            <a:lvl4pPr>
              <a:defRPr sz="1080"/>
            </a:lvl4pPr>
            <a:lvl5pPr>
              <a:defRPr sz="1080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3980072" cy="533136"/>
          </a:xfrm>
        </p:spPr>
        <p:txBody>
          <a:bodyPr anchor="b">
            <a:normAutofit/>
          </a:bodyPr>
          <a:lstStyle>
            <a:lvl1pPr marL="0" indent="0">
              <a:buNone/>
              <a:defRPr sz="1620" b="1" i="0">
                <a:solidFill>
                  <a:schemeClr val="accent2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>
              <a:buNone/>
              <a:defRPr sz="1823" b="1"/>
            </a:lvl2pPr>
            <a:lvl3pPr marL="822860" indent="0">
              <a:buNone/>
              <a:defRPr sz="1620" b="1"/>
            </a:lvl3pPr>
            <a:lvl4pPr marL="1234287" indent="0">
              <a:buNone/>
              <a:defRPr sz="1418" b="1"/>
            </a:lvl4pPr>
            <a:lvl5pPr marL="1645717" indent="0">
              <a:buNone/>
              <a:defRPr sz="1418" b="1"/>
            </a:lvl5pPr>
            <a:lvl6pPr marL="2057144" indent="0">
              <a:buNone/>
              <a:defRPr sz="1418" b="1"/>
            </a:lvl6pPr>
            <a:lvl7pPr marL="2468571" indent="0">
              <a:buNone/>
              <a:defRPr sz="1418" b="1"/>
            </a:lvl7pPr>
            <a:lvl8pPr marL="2880000" indent="0">
              <a:buNone/>
              <a:defRPr sz="1418" b="1"/>
            </a:lvl8pPr>
            <a:lvl9pPr marL="3291429" indent="0">
              <a:buNone/>
              <a:defRPr sz="14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3980072" cy="329274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5"/>
            </a:lvl2pPr>
            <a:lvl3pPr>
              <a:defRPr sz="1080"/>
            </a:lvl3pPr>
            <a:lvl4pPr>
              <a:defRPr sz="1080"/>
            </a:lvl4pPr>
            <a:lvl5pPr>
              <a:defRPr sz="1080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9611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ut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1138857" y="1448597"/>
            <a:ext cx="6866286" cy="379588"/>
          </a:xfrm>
        </p:spPr>
        <p:txBody>
          <a:bodyPr wrap="square">
            <a:spAutoFit/>
          </a:bodyPr>
          <a:lstStyle>
            <a:lvl1pPr marL="0" indent="0" algn="ctr">
              <a:buNone/>
              <a:defRPr sz="1620">
                <a:solidFill>
                  <a:schemeClr val="accent2"/>
                </a:solidFill>
              </a:defRPr>
            </a:lvl1pPr>
            <a:lvl2pPr marL="411428" indent="0">
              <a:buNone/>
              <a:defRPr>
                <a:solidFill>
                  <a:schemeClr val="accent2"/>
                </a:solidFill>
              </a:defRPr>
            </a:lvl2pPr>
            <a:lvl3pPr marL="822860" indent="0">
              <a:buNone/>
              <a:defRPr>
                <a:solidFill>
                  <a:schemeClr val="accent2"/>
                </a:solidFill>
              </a:defRPr>
            </a:lvl3pPr>
            <a:lvl4pPr marL="1234287" indent="0">
              <a:buNone/>
              <a:defRPr>
                <a:solidFill>
                  <a:schemeClr val="accent2"/>
                </a:solidFill>
              </a:defRPr>
            </a:lvl4pPr>
            <a:lvl5pPr marL="1645717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5" name="Rectangle 4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6" name="Isosceles Triangle 10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2959" y="2359581"/>
            <a:ext cx="1110529" cy="12339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1080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95748" y="3705490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>
                <a:solidFill>
                  <a:schemeClr val="accent5"/>
                </a:solidFill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Oval 34"/>
          <p:cNvSpPr/>
          <p:nvPr/>
        </p:nvSpPr>
        <p:spPr>
          <a:xfrm>
            <a:off x="3946776" y="2359581"/>
            <a:ext cx="1110529" cy="12339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1080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864765" y="2359581"/>
            <a:ext cx="1110529" cy="12339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1080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47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495748" y="3987618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3"/>
          <p:cNvSpPr>
            <a:spLocks noGrp="1"/>
          </p:cNvSpPr>
          <p:nvPr>
            <p:ph type="body" sz="quarter" idx="16" hasCustomPrompt="1"/>
          </p:nvPr>
        </p:nvSpPr>
        <p:spPr>
          <a:xfrm>
            <a:off x="3379531" y="3705490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>
                <a:solidFill>
                  <a:schemeClr val="accent5"/>
                </a:solidFill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3379531" y="3987618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6263314" y="3705490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>
                <a:solidFill>
                  <a:schemeClr val="accent5"/>
                </a:solidFill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6263314" y="3987618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84104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ut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1138857" y="1448597"/>
            <a:ext cx="6866286" cy="379588"/>
          </a:xfrm>
        </p:spPr>
        <p:txBody>
          <a:bodyPr wrap="square">
            <a:spAutoFit/>
          </a:bodyPr>
          <a:lstStyle>
            <a:lvl1pPr marL="0" indent="0" algn="ctr">
              <a:buNone/>
              <a:defRPr sz="1620">
                <a:solidFill>
                  <a:schemeClr val="accent2"/>
                </a:solidFill>
              </a:defRPr>
            </a:lvl1pPr>
            <a:lvl2pPr marL="411428" indent="0">
              <a:buNone/>
              <a:defRPr>
                <a:solidFill>
                  <a:schemeClr val="accent2"/>
                </a:solidFill>
              </a:defRPr>
            </a:lvl2pPr>
            <a:lvl3pPr marL="822860" indent="0">
              <a:buNone/>
              <a:defRPr>
                <a:solidFill>
                  <a:schemeClr val="accent2"/>
                </a:solidFill>
              </a:defRPr>
            </a:lvl3pPr>
            <a:lvl4pPr marL="1234287" indent="0">
              <a:buNone/>
              <a:defRPr>
                <a:solidFill>
                  <a:schemeClr val="accent2"/>
                </a:solidFill>
              </a:defRPr>
            </a:lvl4pPr>
            <a:lvl5pPr marL="1645717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6" name="Rectangle 5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7" name="Isosceles Triangle 10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95748" y="3705490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>
                <a:solidFill>
                  <a:schemeClr val="accent5"/>
                </a:solidFill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495748" y="3987618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6" hasCustomPrompt="1"/>
          </p:nvPr>
        </p:nvSpPr>
        <p:spPr>
          <a:xfrm>
            <a:off x="3379531" y="3705490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>
                <a:solidFill>
                  <a:schemeClr val="accent5"/>
                </a:solidFill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3379531" y="3987618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6263314" y="3705490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>
                <a:solidFill>
                  <a:schemeClr val="accent5"/>
                </a:solidFill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6263314" y="3987618"/>
            <a:ext cx="2384951" cy="268531"/>
          </a:xfrm>
        </p:spPr>
        <p:txBody>
          <a:bodyPr rIns="0">
            <a:spAutoFit/>
          </a:bodyPr>
          <a:lstStyle>
            <a:lvl1pPr marL="0" indent="0" algn="ctr">
              <a:buNone/>
              <a:defRPr sz="945" b="1" i="0">
                <a:solidFill>
                  <a:schemeClr val="accent1"/>
                </a:solidFill>
                <a:latin typeface="Arial Bold" charset="0"/>
                <a:ea typeface="Arial Bold" charset="0"/>
                <a:cs typeface="Arial Bold" charset="0"/>
              </a:defRPr>
            </a:lvl1pPr>
            <a:lvl2pPr marL="411428" indent="0" algn="ctr">
              <a:buNone/>
              <a:defRPr sz="945" b="0" i="0">
                <a:solidFill>
                  <a:schemeClr val="accent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0624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8" name="Rectangle 7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4951" y="5361099"/>
            <a:ext cx="431800" cy="353903"/>
          </a:xfrm>
        </p:spPr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779052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</p:spTree>
    <p:extLst>
      <p:ext uri="{BB962C8B-B14F-4D97-AF65-F5344CB8AC3E}">
        <p14:creationId xmlns:p14="http://schemas.microsoft.com/office/powerpoint/2010/main" val="119410366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19692"/>
            <a:ext cx="9144000" cy="607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233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33475"/>
            <a:ext cx="9144000" cy="1781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68616"/>
            <a:ext cx="7607300" cy="493891"/>
          </a:xfrm>
        </p:spPr>
        <p:txBody>
          <a:bodyPr tIns="0" anchor="t">
            <a:noAutofit/>
          </a:bodyPr>
          <a:lstStyle>
            <a:lvl1pPr>
              <a:defRPr sz="2700" b="0" i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6198" y="4868114"/>
            <a:ext cx="7620000" cy="459053"/>
          </a:xfrm>
        </p:spPr>
        <p:txBody>
          <a:bodyPr tIns="0">
            <a:noAutofit/>
          </a:bodyPr>
          <a:lstStyle>
            <a:lvl1pPr marL="0" indent="0">
              <a:buNone/>
              <a:defRPr sz="1350">
                <a:solidFill>
                  <a:schemeClr val="accent5"/>
                </a:solidFill>
              </a:defRPr>
            </a:lvl1pPr>
            <a:lvl2pPr marL="411428" indent="0">
              <a:buNone/>
              <a:defRPr sz="1215">
                <a:solidFill>
                  <a:schemeClr val="accent5"/>
                </a:solidFill>
              </a:defRPr>
            </a:lvl2pPr>
            <a:lvl3pPr marL="822860" indent="0">
              <a:buNone/>
              <a:defRPr sz="1080">
                <a:solidFill>
                  <a:schemeClr val="accent5"/>
                </a:solidFill>
              </a:defRPr>
            </a:lvl3pPr>
            <a:lvl4pPr marL="1234287" indent="0">
              <a:buNone/>
              <a:defRPr sz="1080">
                <a:solidFill>
                  <a:schemeClr val="accent5"/>
                </a:solidFill>
              </a:defRPr>
            </a:lvl4pPr>
            <a:lvl5pPr marL="1645717" indent="0">
              <a:buNone/>
              <a:defRPr sz="108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620939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0">
                <a:srgbClr val="1C2632"/>
              </a:gs>
              <a:gs pos="5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00" y="1466055"/>
            <a:ext cx="4779751" cy="497055"/>
          </a:xfrm>
        </p:spPr>
        <p:txBody>
          <a:bodyPr anchor="t">
            <a:spAutoFit/>
          </a:bodyPr>
          <a:lstStyle>
            <a:lvl1pPr>
              <a:defRPr sz="2430" b="1" i="0"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6757" y="1474973"/>
            <a:ext cx="471026" cy="52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216" y="5445849"/>
            <a:ext cx="964727" cy="176303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362194" y="3451496"/>
            <a:ext cx="3157047" cy="310338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11428" indent="0">
              <a:buNone/>
              <a:defRPr>
                <a:solidFill>
                  <a:schemeClr val="bg2"/>
                </a:solidFill>
              </a:defRPr>
            </a:lvl2pPr>
            <a:lvl3pPr marL="822860" indent="0">
              <a:buNone/>
              <a:defRPr>
                <a:solidFill>
                  <a:schemeClr val="bg2"/>
                </a:solidFill>
              </a:defRPr>
            </a:lvl3pPr>
            <a:lvl4pPr marL="1234287" indent="0">
              <a:buNone/>
              <a:defRPr>
                <a:solidFill>
                  <a:schemeClr val="bg2"/>
                </a:solidFill>
              </a:defRPr>
            </a:lvl4pPr>
            <a:lvl5pPr marL="164571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5023" y="1581147"/>
            <a:ext cx="534532" cy="1057978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11428" indent="0">
              <a:buNone/>
              <a:defRPr>
                <a:solidFill>
                  <a:schemeClr val="bg2"/>
                </a:solidFill>
              </a:defRPr>
            </a:lvl2pPr>
            <a:lvl3pPr marL="822860" indent="0">
              <a:buNone/>
              <a:defRPr>
                <a:solidFill>
                  <a:schemeClr val="bg2"/>
                </a:solidFill>
              </a:defRPr>
            </a:lvl3pPr>
            <a:lvl4pPr marL="1234287" indent="0">
              <a:buNone/>
              <a:defRPr>
                <a:solidFill>
                  <a:schemeClr val="bg2"/>
                </a:solidFill>
              </a:defRPr>
            </a:lvl4pPr>
            <a:lvl5pPr marL="164571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9073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757767" y="4561181"/>
            <a:ext cx="1649988" cy="247756"/>
          </a:xfrm>
        </p:spPr>
        <p:txBody>
          <a:bodyPr>
            <a:spAutoFit/>
          </a:bodyPr>
          <a:lstStyle>
            <a:lvl1pPr marL="0" indent="0">
              <a:buNone/>
              <a:defRPr sz="810">
                <a:solidFill>
                  <a:schemeClr val="bg1"/>
                </a:solidFill>
              </a:defRPr>
            </a:lvl1pPr>
            <a:lvl2pPr marL="411428" indent="0">
              <a:buNone/>
              <a:defRPr sz="810"/>
            </a:lvl2pPr>
            <a:lvl3pPr marL="822860" indent="0">
              <a:buNone/>
              <a:defRPr sz="810"/>
            </a:lvl3pPr>
            <a:lvl4pPr marL="1234287" indent="0">
              <a:buNone/>
              <a:defRPr sz="810"/>
            </a:lvl4pPr>
            <a:lvl5pPr marL="1645717" indent="0">
              <a:buNone/>
              <a:defRPr sz="81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6"/>
            <a:ext cx="9144000" cy="2998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42" y="1145563"/>
            <a:ext cx="3774857" cy="871004"/>
          </a:xfrm>
        </p:spPr>
        <p:txBody>
          <a:bodyPr>
            <a:spAutoFit/>
          </a:bodyPr>
          <a:lstStyle>
            <a:lvl1pPr>
              <a:defRPr sz="2430" b="1" i="0"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Isosceles Triangle 10"/>
          <p:cNvSpPr/>
          <p:nvPr/>
        </p:nvSpPr>
        <p:spPr>
          <a:xfrm rot="10800000">
            <a:off x="595071" y="2992734"/>
            <a:ext cx="344424" cy="192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840" y="2332341"/>
            <a:ext cx="1833980" cy="335159"/>
          </a:xfrm>
          <a:prstGeom prst="rect">
            <a:avLst/>
          </a:prstGeom>
        </p:spPr>
      </p:pic>
      <p:sp>
        <p:nvSpPr>
          <p:cNvPr id="44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757767" y="3565958"/>
            <a:ext cx="3498928" cy="379588"/>
          </a:xfrm>
        </p:spPr>
        <p:txBody>
          <a:bodyPr>
            <a:spAutoFit/>
          </a:bodyPr>
          <a:lstStyle>
            <a:lvl1pPr marL="0" indent="0">
              <a:buNone/>
              <a:defRPr sz="1620">
                <a:solidFill>
                  <a:schemeClr val="bg1">
                    <a:lumMod val="50000"/>
                  </a:schemeClr>
                </a:solidFill>
              </a:defRPr>
            </a:lvl1pPr>
            <a:lvl2pPr marL="411428" indent="0">
              <a:buNone/>
              <a:defRPr sz="810"/>
            </a:lvl2pPr>
            <a:lvl3pPr marL="822860" indent="0">
              <a:buNone/>
              <a:defRPr sz="810"/>
            </a:lvl3pPr>
            <a:lvl4pPr marL="1234287" indent="0">
              <a:buNone/>
              <a:defRPr sz="810"/>
            </a:lvl4pPr>
            <a:lvl5pPr marL="1645717" indent="0">
              <a:buNone/>
              <a:defRPr sz="81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5314716"/>
            <a:ext cx="9144000" cy="400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3989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0">
                <a:srgbClr val="1C2632"/>
              </a:gs>
              <a:gs pos="5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267" y="2114333"/>
            <a:ext cx="3727913" cy="871004"/>
          </a:xfrm>
        </p:spPr>
        <p:txBody>
          <a:bodyPr wrap="square" anchor="t">
            <a:spAutoFit/>
          </a:bodyPr>
          <a:lstStyle>
            <a:lvl1pPr>
              <a:defRPr sz="2430" b="1" i="0"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216" y="5445849"/>
            <a:ext cx="964727" cy="176303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022261" y="3321108"/>
            <a:ext cx="3157047" cy="310338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11428" indent="0">
              <a:buNone/>
              <a:defRPr>
                <a:solidFill>
                  <a:schemeClr val="bg2"/>
                </a:solidFill>
              </a:defRPr>
            </a:lvl2pPr>
            <a:lvl3pPr marL="822860" indent="0">
              <a:buNone/>
              <a:defRPr>
                <a:solidFill>
                  <a:schemeClr val="bg2"/>
                </a:solidFill>
              </a:defRPr>
            </a:lvl3pPr>
            <a:lvl4pPr marL="1234287" indent="0">
              <a:buNone/>
              <a:defRPr>
                <a:solidFill>
                  <a:schemeClr val="bg2"/>
                </a:solidFill>
              </a:defRPr>
            </a:lvl4pPr>
            <a:lvl5pPr marL="164571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Oval 13"/>
          <p:cNvSpPr/>
          <p:nvPr/>
        </p:nvSpPr>
        <p:spPr>
          <a:xfrm>
            <a:off x="5637920" y="1080740"/>
            <a:ext cx="3183311" cy="353701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8552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0">
                <a:srgbClr val="1C2632"/>
              </a:gs>
              <a:gs pos="5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216" y="5445849"/>
            <a:ext cx="964727" cy="17630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63224" y="2071386"/>
            <a:ext cx="3180759" cy="4624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2800" b="0" i="0" kern="1200" spc="0">
                <a:solidFill>
                  <a:schemeClr val="accent5"/>
                </a:solidFill>
                <a:latin typeface="Helvetica Neue Light"/>
                <a:ea typeface="+mj-ea"/>
                <a:cs typeface="Helvetica Neue Light"/>
              </a:defRPr>
            </a:lvl1pPr>
          </a:lstStyle>
          <a:p>
            <a:r>
              <a:rPr lang="en-US" sz="2430" b="1" spc="75" dirty="0">
                <a:solidFill>
                  <a:srgbClr val="FF9900"/>
                </a:solidFill>
                <a:latin typeface="Arial Bold" charset="0"/>
                <a:ea typeface="Arial Bold" charset="0"/>
                <a:cs typeface="Arial Bold" charset="0"/>
              </a:rPr>
              <a:t>Appendix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13" y="2032003"/>
            <a:ext cx="518541" cy="6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7402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0">
                <a:srgbClr val="1C2632"/>
              </a:gs>
              <a:gs pos="5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8959" y="3140192"/>
            <a:ext cx="1992571" cy="4624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2800" b="0" i="0" kern="1200" spc="0">
                <a:solidFill>
                  <a:schemeClr val="accent5"/>
                </a:solidFill>
                <a:latin typeface="Helvetica Neue Light"/>
                <a:ea typeface="+mj-ea"/>
                <a:cs typeface="Helvetica Neue Light"/>
              </a:defRPr>
            </a:lvl1pPr>
          </a:lstStyle>
          <a:p>
            <a:r>
              <a:rPr lang="en-US" sz="2430" spc="75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88960" y="3725208"/>
            <a:ext cx="3348215" cy="895029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9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5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9900"/>
              </a:buClr>
              <a:buFont typeface="Wingdings" charset="2"/>
              <a:buNone/>
            </a:pPr>
            <a:r>
              <a:rPr lang="en-US" sz="1215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for more information please visit </a:t>
            </a:r>
            <a:r>
              <a:rPr lang="en-US" sz="1215" b="1" dirty="0" err="1">
                <a:solidFill>
                  <a:srgbClr val="FFFFFF"/>
                </a:solidFill>
                <a:latin typeface="Arial Bold" charset="0"/>
                <a:ea typeface="Arial Bold" charset="0"/>
                <a:cs typeface="Arial Bold" charset="0"/>
              </a:rPr>
              <a:t>advertising.amazon.com</a:t>
            </a:r>
            <a:endParaRPr lang="en-US" sz="1215" b="1" dirty="0">
              <a:solidFill>
                <a:srgbClr val="FFFFFF"/>
              </a:solidFill>
              <a:latin typeface="Arial Bold" charset="0"/>
              <a:ea typeface="Arial Bold" charset="0"/>
              <a:cs typeface="Arial Bold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344" y="1709420"/>
            <a:ext cx="397764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602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0">
                <a:srgbClr val="1C2632"/>
              </a:gs>
              <a:gs pos="5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344" y="1709420"/>
            <a:ext cx="3977640" cy="8839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39963" y="3200667"/>
            <a:ext cx="4779751" cy="497055"/>
          </a:xfrm>
        </p:spPr>
        <p:txBody>
          <a:bodyPr anchor="t">
            <a:spAutoFit/>
          </a:bodyPr>
          <a:lstStyle>
            <a:lvl1pPr>
              <a:defRPr sz="243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39958" y="3720754"/>
            <a:ext cx="3297212" cy="310338"/>
          </a:xfrm>
        </p:spPr>
        <p:txBody>
          <a:bodyPr wrap="square" anchor="t">
            <a:sp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11428" indent="0">
              <a:buNone/>
              <a:defRPr>
                <a:solidFill>
                  <a:schemeClr val="bg2"/>
                </a:solidFill>
              </a:defRPr>
            </a:lvl2pPr>
            <a:lvl3pPr marL="822860" indent="0">
              <a:buNone/>
              <a:defRPr>
                <a:solidFill>
                  <a:schemeClr val="bg2"/>
                </a:solidFill>
              </a:defRPr>
            </a:lvl3pPr>
            <a:lvl4pPr marL="1234287" indent="0">
              <a:buNone/>
              <a:defRPr>
                <a:solidFill>
                  <a:schemeClr val="bg2"/>
                </a:solidFill>
              </a:defRPr>
            </a:lvl4pPr>
            <a:lvl5pPr marL="164571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13794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0">
                <a:srgbClr val="1C2632"/>
              </a:gs>
              <a:gs pos="51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707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09036" y="5361099"/>
            <a:ext cx="786734" cy="353903"/>
          </a:xfrm>
        </p:spPr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3592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r>
              <a:rPr lang="en-US" sz="2430" dirty="0">
                <a:solidFill>
                  <a:srgbClr val="000000"/>
                </a:solidFill>
                <a:latin typeface="Arial" charset="0"/>
              </a:rPr>
              <a:t>INSTRUCTIONAL SLIDE</a:t>
            </a:r>
          </a:p>
          <a:p>
            <a:pPr algn="ctr" defTabSz="641789"/>
            <a:r>
              <a:rPr lang="en-US" sz="1755" dirty="0">
                <a:solidFill>
                  <a:srgbClr val="000000"/>
                </a:solidFill>
                <a:latin typeface="Arial" charset="0"/>
              </a:rPr>
              <a:t>REMOVE FROM FINAL PRESENTATION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976" y="301940"/>
            <a:ext cx="741784" cy="692498"/>
            <a:chOff x="186612" y="1433522"/>
            <a:chExt cx="989045" cy="830997"/>
          </a:xfrm>
        </p:grpSpPr>
        <p:sp>
          <p:nvSpPr>
            <p:cNvPr id="8" name="Isosceles Triangle 7"/>
            <p:cNvSpPr/>
            <p:nvPr/>
          </p:nvSpPr>
          <p:spPr>
            <a:xfrm>
              <a:off x="242595" y="1433522"/>
              <a:ext cx="839755" cy="830997"/>
            </a:xfrm>
            <a:prstGeom prst="triangl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612" y="1511559"/>
              <a:ext cx="989045" cy="70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1789"/>
              <a:r>
                <a:rPr lang="en-US" sz="3240" dirty="0">
                  <a:solidFill>
                    <a:srgbClr val="FFFF00"/>
                  </a:solidFill>
                  <a:latin typeface="Arial" charset="0"/>
                </a:rPr>
                <a:t>!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220219" y="352720"/>
            <a:ext cx="741784" cy="706747"/>
            <a:chOff x="186612" y="1433522"/>
            <a:chExt cx="989045" cy="848096"/>
          </a:xfrm>
        </p:grpSpPr>
        <p:sp>
          <p:nvSpPr>
            <p:cNvPr id="11" name="Isosceles Triangle 10"/>
            <p:cNvSpPr/>
            <p:nvPr/>
          </p:nvSpPr>
          <p:spPr>
            <a:xfrm>
              <a:off x="242595" y="1433522"/>
              <a:ext cx="839755" cy="830997"/>
            </a:xfrm>
            <a:prstGeom prst="triangl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6612" y="1572501"/>
              <a:ext cx="989045" cy="70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1789"/>
              <a:r>
                <a:rPr lang="en-US" sz="3240" dirty="0">
                  <a:solidFill>
                    <a:srgbClr val="FFFF00"/>
                  </a:solidFill>
                  <a:latin typeface="Arial" charset="0"/>
                </a:rPr>
                <a:t>!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4945177"/>
            <a:ext cx="9144000" cy="769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r>
              <a:rPr lang="en-US" sz="189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90" dirty="0">
                <a:solidFill>
                  <a:srgbClr val="000000"/>
                </a:solidFill>
                <a:latin typeface="Arial" charset="0"/>
                <a:sym typeface="Symbol"/>
              </a:rPr>
              <a:t>  </a:t>
            </a:r>
            <a:r>
              <a:rPr lang="en-US" sz="1890" dirty="0">
                <a:solidFill>
                  <a:srgbClr val="000000"/>
                </a:solidFill>
                <a:latin typeface="Arial" charset="0"/>
              </a:rPr>
              <a:t>DELETE ME! </a:t>
            </a:r>
            <a:r>
              <a:rPr lang="en-US" sz="1890" dirty="0">
                <a:solidFill>
                  <a:srgbClr val="000000"/>
                </a:solidFill>
                <a:latin typeface="Arial" charset="0"/>
                <a:sym typeface="Symbol"/>
              </a:rPr>
              <a:t>  </a:t>
            </a:r>
            <a:r>
              <a:rPr lang="en-US" sz="1890" dirty="0">
                <a:solidFill>
                  <a:srgbClr val="000000"/>
                </a:solidFill>
                <a:latin typeface="Arial" charset="0"/>
              </a:rPr>
              <a:t>DELETE ME! </a:t>
            </a:r>
            <a:r>
              <a:rPr lang="en-US" sz="1890" dirty="0">
                <a:solidFill>
                  <a:srgbClr val="000000"/>
                </a:solidFill>
                <a:latin typeface="Arial" charset="0"/>
                <a:sym typeface="Symbol"/>
              </a:rPr>
              <a:t>  </a:t>
            </a:r>
            <a:r>
              <a:rPr lang="en-US" sz="1890" dirty="0">
                <a:solidFill>
                  <a:srgbClr val="000000"/>
                </a:solidFill>
                <a:latin typeface="Arial" charset="0"/>
              </a:rPr>
              <a:t>DELETE ME!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619131" y="1640419"/>
            <a:ext cx="7921229" cy="29990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32702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al 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709614" y="3797565"/>
            <a:ext cx="57247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200901" y="5296958"/>
            <a:ext cx="1341193" cy="305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BC7DA2-75A1-0647-BEE6-12C28516636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16134"/>
          <a:stretch/>
        </p:blipFill>
        <p:spPr>
          <a:xfrm>
            <a:off x="2596635" y="211668"/>
            <a:ext cx="395072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28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122676"/>
            <a:ext cx="8207742" cy="40465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lang="en-US" sz="1100">
                <a:solidFill>
                  <a:srgbClr val="0000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00901" y="5296958"/>
            <a:ext cx="1341193" cy="305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BC7DA2-75A1-0647-BEE6-12C28516636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120059"/>
            <a:ext cx="4040188" cy="533136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653193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70" y="1120059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70" y="1653193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00901" y="5296958"/>
            <a:ext cx="1341193" cy="305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BC7DA2-75A1-0647-BEE6-12C28516636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28950" y="5296960"/>
            <a:ext cx="30861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9" y="1123935"/>
            <a:ext cx="2442633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2" y="1123935"/>
            <a:ext cx="2442633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6" y="1123935"/>
            <a:ext cx="2442633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00901" y="5296958"/>
            <a:ext cx="1341193" cy="305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BC7DA2-75A1-0647-BEE6-12C28516636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5314716"/>
            <a:ext cx="9144000" cy="400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>
            <a:off x="1" y="-1"/>
            <a:ext cx="3819746" cy="5715000"/>
          </a:xfrm>
          <a:prstGeom prst="rect">
            <a:avLst/>
          </a:prstGeom>
          <a:gradFill flip="none" rotWithShape="1">
            <a:gsLst>
              <a:gs pos="0">
                <a:srgbClr val="1C2632"/>
              </a:gs>
              <a:gs pos="46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72696" y="1216248"/>
            <a:ext cx="3173738" cy="787904"/>
          </a:xfrm>
        </p:spPr>
        <p:txBody>
          <a:bodyPr anchor="ctr">
            <a:spAutoFit/>
          </a:bodyPr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Isosceles Triangle 10"/>
          <p:cNvSpPr/>
          <p:nvPr/>
        </p:nvSpPr>
        <p:spPr>
          <a:xfrm rot="5400000">
            <a:off x="3707076" y="1443172"/>
            <a:ext cx="382693" cy="1733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96" y="4648410"/>
            <a:ext cx="1833980" cy="335159"/>
          </a:xfrm>
          <a:prstGeom prst="rect">
            <a:avLst/>
          </a:prstGeom>
        </p:spPr>
      </p:pic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2696" y="2370362"/>
            <a:ext cx="3173738" cy="310338"/>
          </a:xfrm>
        </p:spPr>
        <p:txBody>
          <a:bodyPr wrap="square">
            <a:spAutoFit/>
          </a:bodyPr>
          <a:lstStyle>
            <a:lvl1pPr marL="0" indent="0">
              <a:buNone/>
              <a:defRPr sz="1215">
                <a:solidFill>
                  <a:schemeClr val="bg2"/>
                </a:solidFill>
              </a:defRPr>
            </a:lvl1pPr>
            <a:lvl2pPr marL="411428" indent="0">
              <a:buNone/>
              <a:defRPr/>
            </a:lvl2pPr>
            <a:lvl3pPr marL="822860" indent="0">
              <a:buNone/>
              <a:defRPr/>
            </a:lvl3pPr>
            <a:lvl4pPr marL="1234287" indent="0">
              <a:buNone/>
              <a:defRPr/>
            </a:lvl4pPr>
            <a:lvl5pPr marL="164571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72694" y="3868169"/>
            <a:ext cx="1649988" cy="247756"/>
          </a:xfrm>
        </p:spPr>
        <p:txBody>
          <a:bodyPr>
            <a:spAutoFit/>
          </a:bodyPr>
          <a:lstStyle>
            <a:lvl1pPr marL="0" indent="0">
              <a:buNone/>
              <a:defRPr sz="810">
                <a:solidFill>
                  <a:schemeClr val="bg2"/>
                </a:solidFill>
              </a:defRPr>
            </a:lvl1pPr>
            <a:lvl2pPr marL="411428" indent="0">
              <a:buNone/>
              <a:defRPr sz="810"/>
            </a:lvl2pPr>
            <a:lvl3pPr marL="822860" indent="0">
              <a:buNone/>
              <a:defRPr sz="810"/>
            </a:lvl3pPr>
            <a:lvl4pPr marL="1234287" indent="0">
              <a:buNone/>
              <a:defRPr sz="810"/>
            </a:lvl4pPr>
            <a:lvl5pPr marL="1645717" indent="0">
              <a:buNone/>
              <a:defRPr sz="81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589952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5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7200901" y="5296958"/>
            <a:ext cx="1341193" cy="305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BC7DA2-75A1-0647-BEE6-12C28516636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57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390997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390997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390997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4404045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4404045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4404045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031443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031443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031443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3091525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3091525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3091525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7200901" y="5296958"/>
            <a:ext cx="1341193" cy="305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BC7DA2-75A1-0647-BEE6-12C28516636C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7893" y="3595512"/>
            <a:ext cx="7728214" cy="1135062"/>
          </a:xfrm>
        </p:spPr>
        <p:txBody>
          <a:bodyPr anchor="ctr">
            <a:noAutofit/>
          </a:bodyPr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complete the survey!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97" y="112890"/>
            <a:ext cx="2969006" cy="32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9" y="1239186"/>
            <a:ext cx="4075289" cy="871004"/>
          </a:xfrm>
        </p:spPr>
        <p:txBody>
          <a:bodyPr>
            <a:spAutoFit/>
          </a:bodyPr>
          <a:lstStyle>
            <a:lvl1pPr>
              <a:defRPr sz="2430" b="1" i="0"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669470"/>
            <a:ext cx="9144000" cy="1045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14" name="Isosceles Triangle 10"/>
          <p:cNvSpPr/>
          <p:nvPr/>
        </p:nvSpPr>
        <p:spPr>
          <a:xfrm>
            <a:off x="456699" y="4516983"/>
            <a:ext cx="344424" cy="192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4" y="5038270"/>
            <a:ext cx="1833980" cy="335159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86968" y="2291259"/>
            <a:ext cx="4075509" cy="310338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  <a:lvl2pPr marL="411428" indent="0">
              <a:buNone/>
              <a:defRPr>
                <a:solidFill>
                  <a:schemeClr val="accent2"/>
                </a:solidFill>
              </a:defRPr>
            </a:lvl2pPr>
            <a:lvl3pPr marL="822860" indent="0">
              <a:buNone/>
              <a:defRPr>
                <a:solidFill>
                  <a:schemeClr val="accent2"/>
                </a:solidFill>
              </a:defRPr>
            </a:lvl3pPr>
            <a:lvl4pPr marL="1234287" indent="0">
              <a:buNone/>
              <a:defRPr>
                <a:solidFill>
                  <a:schemeClr val="accent2"/>
                </a:solidFill>
              </a:defRPr>
            </a:lvl4pPr>
            <a:lvl5pPr marL="1645717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486966" y="3597381"/>
            <a:ext cx="1649988" cy="247756"/>
          </a:xfrm>
        </p:spPr>
        <p:txBody>
          <a:bodyPr>
            <a:spAutoFit/>
          </a:bodyPr>
          <a:lstStyle>
            <a:lvl1pPr marL="0" indent="0">
              <a:buNone/>
              <a:defRPr sz="810">
                <a:solidFill>
                  <a:schemeClr val="bg1"/>
                </a:solidFill>
              </a:defRPr>
            </a:lvl1pPr>
            <a:lvl2pPr marL="411428" indent="0">
              <a:buNone/>
              <a:defRPr sz="810"/>
            </a:lvl2pPr>
            <a:lvl3pPr marL="822860" indent="0">
              <a:buNone/>
              <a:defRPr sz="810"/>
            </a:lvl3pPr>
            <a:lvl4pPr marL="1234287" indent="0">
              <a:buNone/>
              <a:defRPr sz="810"/>
            </a:lvl4pPr>
            <a:lvl5pPr marL="1645717" indent="0">
              <a:buNone/>
              <a:defRPr sz="81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3242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"/>
            <a:ext cx="9144000" cy="2998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595071" y="2992734"/>
            <a:ext cx="344424" cy="19257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550" y="1775361"/>
            <a:ext cx="7772400" cy="1225021"/>
          </a:xfrm>
        </p:spPr>
        <p:txBody>
          <a:bodyPr>
            <a:normAutofit/>
          </a:bodyPr>
          <a:lstStyle>
            <a:lvl1pPr>
              <a:defRPr sz="297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766" y="3403129"/>
            <a:ext cx="6400800" cy="1460500"/>
          </a:xfrm>
        </p:spPr>
        <p:txBody>
          <a:bodyPr lIns="0">
            <a:normAutofit/>
          </a:bodyPr>
          <a:lstStyle>
            <a:lvl1pPr marL="0" indent="0" algn="l">
              <a:buNone/>
              <a:defRPr sz="1620">
                <a:solidFill>
                  <a:schemeClr val="bg1">
                    <a:lumMod val="50000"/>
                  </a:schemeClr>
                </a:solidFill>
              </a:defRPr>
            </a:lvl1pPr>
            <a:lvl2pPr marL="41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FF55-6BA3-2549-810D-37FAAD38ECA7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119692"/>
            <a:ext cx="9144000" cy="6072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789"/>
            <a:endParaRPr lang="en-US" sz="948" dirty="0">
              <a:solidFill>
                <a:srgbClr val="C8C8C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9920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6" y="1286041"/>
            <a:ext cx="8142499" cy="3819096"/>
          </a:xfrm>
        </p:spPr>
        <p:txBody>
          <a:bodyPr lIns="0"/>
          <a:lstStyle>
            <a:lvl1pPr marL="0" indent="0">
              <a:buNone/>
              <a:defRPr sz="1620" b="0" i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035" y="5361099"/>
            <a:ext cx="356616" cy="353903"/>
          </a:xfrm>
        </p:spPr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5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6" y="1287276"/>
            <a:ext cx="3951499" cy="2828396"/>
          </a:xfrm>
        </p:spPr>
        <p:txBody>
          <a:bodyPr>
            <a:normAutofit/>
          </a:bodyPr>
          <a:lstStyle>
            <a:lvl1pPr marL="0" indent="0">
              <a:buNone/>
              <a:defRPr sz="1620" b="0" i="0">
                <a:latin typeface="Arial" charset="0"/>
                <a:cs typeface="Arial" charset="0"/>
              </a:defRPr>
            </a:lvl1pPr>
            <a:lvl2pPr algn="l"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6" y="1287276"/>
            <a:ext cx="3951499" cy="2828396"/>
          </a:xfrm>
        </p:spPr>
        <p:txBody>
          <a:bodyPr>
            <a:normAutofit/>
          </a:bodyPr>
          <a:lstStyle>
            <a:lvl1pPr marL="0" indent="0">
              <a:buNone/>
              <a:defRPr sz="1620" b="0" i="0">
                <a:latin typeface="Arial" charset="0"/>
                <a:cs typeface="Arial" charset="0"/>
              </a:defRPr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15" name="Rectangle 14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6535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532" y="1287191"/>
            <a:ext cx="6343650" cy="2828396"/>
          </a:xfrm>
        </p:spPr>
        <p:txBody>
          <a:bodyPr>
            <a:normAutofit/>
          </a:bodyPr>
          <a:lstStyle>
            <a:lvl1pPr marL="0" indent="0">
              <a:buNone/>
              <a:defRPr sz="1620" b="0" i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  <a:lvl2pPr algn="l">
              <a:defRPr sz="1350">
                <a:solidFill>
                  <a:schemeClr val="accent1"/>
                </a:solidFill>
              </a:defRPr>
            </a:lvl2pPr>
            <a:lvl3pPr>
              <a:defRPr sz="1215">
                <a:solidFill>
                  <a:schemeClr val="accent1"/>
                </a:solidFill>
              </a:defRPr>
            </a:lvl3pPr>
            <a:lvl4pPr>
              <a:defRPr sz="1080">
                <a:solidFill>
                  <a:schemeClr val="accent1"/>
                </a:solidFill>
              </a:defRPr>
            </a:lvl4pPr>
            <a:lvl5pPr>
              <a:defRPr sz="1080">
                <a:solidFill>
                  <a:schemeClr val="accent1"/>
                </a:solidFill>
              </a:defRPr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15" name="Rectangle 14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432867" y="836669"/>
            <a:ext cx="1711139" cy="45238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36968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532" y="1926173"/>
            <a:ext cx="6343650" cy="2189419"/>
          </a:xfrm>
        </p:spPr>
        <p:txBody>
          <a:bodyPr>
            <a:normAutofit/>
          </a:bodyPr>
          <a:lstStyle>
            <a:lvl1pPr marL="0" indent="0">
              <a:buNone/>
              <a:defRPr sz="1890" b="0" i="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algn="l"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3812" y="5361099"/>
            <a:ext cx="494628" cy="353903"/>
          </a:xfrm>
        </p:spPr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2505" y="5483896"/>
            <a:ext cx="6938419" cy="116271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270"/>
              </a:spcBef>
              <a:buNone/>
              <a:defRPr sz="743" i="0">
                <a:solidFill>
                  <a:schemeClr val="bg1">
                    <a:lumMod val="50000"/>
                  </a:schemeClr>
                </a:solidFill>
              </a:defRPr>
            </a:lvl1pPr>
            <a:lvl2pPr marL="257144" indent="0">
              <a:lnSpc>
                <a:spcPct val="85000"/>
              </a:lnSpc>
              <a:spcBef>
                <a:spcPts val="270"/>
              </a:spcBef>
              <a:buNone/>
              <a:defRPr sz="743" i="1"/>
            </a:lvl2pPr>
            <a:lvl3pPr marL="514287" indent="0">
              <a:lnSpc>
                <a:spcPct val="85000"/>
              </a:lnSpc>
              <a:spcBef>
                <a:spcPts val="270"/>
              </a:spcBef>
              <a:buNone/>
              <a:defRPr sz="743" i="1"/>
            </a:lvl3pPr>
            <a:lvl4pPr marL="771430" indent="0">
              <a:lnSpc>
                <a:spcPct val="85000"/>
              </a:lnSpc>
              <a:spcBef>
                <a:spcPts val="270"/>
              </a:spcBef>
              <a:buNone/>
              <a:defRPr sz="743" i="1"/>
            </a:lvl4pPr>
            <a:lvl5pPr marL="1028573" indent="0">
              <a:lnSpc>
                <a:spcPct val="85000"/>
              </a:lnSpc>
              <a:spcBef>
                <a:spcPts val="270"/>
              </a:spcBef>
              <a:buNone/>
              <a:defRPr sz="743" i="1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"/>
            <a:ext cx="9144000" cy="1023291"/>
            <a:chOff x="0" y="-87955"/>
            <a:chExt cx="12192000" cy="1116318"/>
          </a:xfrm>
          <a:solidFill>
            <a:schemeClr val="accent1"/>
          </a:solidFill>
        </p:grpSpPr>
        <p:sp>
          <p:nvSpPr>
            <p:cNvPr id="15" name="Rectangle 14"/>
            <p:cNvSpPr/>
            <p:nvPr/>
          </p:nvSpPr>
          <p:spPr>
            <a:xfrm>
              <a:off x="0" y="-87955"/>
              <a:ext cx="12192000" cy="912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12428" y="797277"/>
              <a:ext cx="459232" cy="2310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1789"/>
              <a:endParaRPr lang="en-US" sz="948" dirty="0">
                <a:solidFill>
                  <a:srgbClr val="C8C8C8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432867" y="836669"/>
            <a:ext cx="1711139" cy="45238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7571310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5369448"/>
            <a:ext cx="9144000" cy="345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295" tIns="41147" rIns="82295" bIns="41147" rtlCol="0" anchor="ctr"/>
          <a:lstStyle/>
          <a:p>
            <a:pPr algn="ctr" defTabSz="641789"/>
            <a:endParaRPr lang="en-US" sz="948" dirty="0">
              <a:solidFill>
                <a:srgbClr val="231F20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950" y="-70557"/>
            <a:ext cx="8229600" cy="952500"/>
          </a:xfrm>
          <a:prstGeom prst="rect">
            <a:avLst/>
          </a:prstGeom>
        </p:spPr>
        <p:txBody>
          <a:bodyPr vert="horz" lIns="0" tIns="60958" rIns="121917" bIns="6095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0" tIns="60958" rIns="121917" bIns="6095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951" y="5361099"/>
            <a:ext cx="433490" cy="35390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743" b="1" i="0">
                <a:solidFill>
                  <a:schemeClr val="tx1">
                    <a:lumMod val="90000"/>
                    <a:lumOff val="10000"/>
                  </a:schemeClr>
                </a:solidFill>
                <a:latin typeface="Arial Bold" charset="0"/>
                <a:cs typeface="Arial Bold" charset="0"/>
              </a:defRPr>
            </a:lvl1pPr>
          </a:lstStyle>
          <a:p>
            <a:pPr defTabSz="641789"/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 defTabSz="641789"/>
              <a:t>‹#›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2502" y="5447219"/>
            <a:ext cx="965438" cy="1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3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2" r:id="rId26"/>
    <p:sldLayoutId id="2147483692" r:id="rId27"/>
    <p:sldLayoutId id="2147483679" r:id="rId28"/>
    <p:sldLayoutId id="2147483689" r:id="rId29"/>
    <p:sldLayoutId id="2147483690" r:id="rId30"/>
    <p:sldLayoutId id="2147483691" r:id="rId31"/>
    <p:sldLayoutId id="2147483687" r:id="rId32"/>
  </p:sldLayoutIdLst>
  <p:hf hdr="0" dt="0"/>
  <p:txStyles>
    <p:titleStyle>
      <a:lvl1pPr algn="l" defTabSz="411428" rtl="0" eaLnBrk="1" latinLnBrk="0" hangingPunct="1">
        <a:spcBef>
          <a:spcPct val="0"/>
        </a:spcBef>
        <a:buNone/>
        <a:defRPr sz="1890" b="0" i="0" kern="1200" spc="0">
          <a:solidFill>
            <a:schemeClr val="accent5"/>
          </a:solidFill>
          <a:latin typeface="Arial" charset="0"/>
          <a:ea typeface="+mj-ea"/>
          <a:cs typeface="Arial" charset="0"/>
        </a:defRPr>
      </a:lvl1pPr>
    </p:titleStyle>
    <p:bodyStyle>
      <a:lvl1pPr marL="308571" indent="-308571" algn="l" defTabSz="411428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215" b="0" i="0" kern="1200">
          <a:solidFill>
            <a:schemeClr val="tx1"/>
          </a:solidFill>
          <a:latin typeface="Arial" charset="0"/>
          <a:ea typeface="+mn-ea"/>
          <a:cs typeface="Arial" charset="0"/>
        </a:defRPr>
      </a:lvl1pPr>
      <a:lvl2pPr marL="668573" indent="-257144" algn="l" defTabSz="411428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08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1028573" indent="-205713" algn="l" defTabSz="411428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013" b="0" i="0" kern="12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1440000" indent="-205713" algn="l" defTabSz="411428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945" b="0" i="0" kern="12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851430" indent="-205713" algn="l" defTabSz="411428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945" b="0" i="0" kern="12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262857" indent="-205713" algn="l" defTabSz="411428" rtl="0" eaLnBrk="1" latinLnBrk="0" hangingPunct="1">
        <a:spcBef>
          <a:spcPct val="20000"/>
        </a:spcBef>
        <a:buFont typeface="Arial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674287" indent="-205713" algn="l" defTabSz="411428" rtl="0" eaLnBrk="1" latinLnBrk="0" hangingPunct="1">
        <a:spcBef>
          <a:spcPct val="20000"/>
        </a:spcBef>
        <a:buFont typeface="Arial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085716" indent="-205713" algn="l" defTabSz="411428" rtl="0" eaLnBrk="1" latinLnBrk="0" hangingPunct="1">
        <a:spcBef>
          <a:spcPct val="20000"/>
        </a:spcBef>
        <a:buFont typeface="Arial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497144" indent="-205713" algn="l" defTabSz="411428" rtl="0" eaLnBrk="1" latinLnBrk="0" hangingPunct="1">
        <a:spcBef>
          <a:spcPct val="20000"/>
        </a:spcBef>
        <a:buFont typeface="Arial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28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60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287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17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144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571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0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429" algn="l" defTabSz="41142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ip-amazon.com/qcQ6AGZHPtVm/PRFAQ-Semantic-Keyword-Targe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lab.amazon.com/wl/SB_SPARKLE_EXACT_PHRASE_EXPANSION_62395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DCF45-C107-FD4D-ABF7-AB59EDC0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41" y="1088624"/>
            <a:ext cx="8011919" cy="984881"/>
          </a:xfrm>
        </p:spPr>
        <p:txBody>
          <a:bodyPr/>
          <a:lstStyle/>
          <a:p>
            <a:r>
              <a:rPr lang="en-US" altLang="zh-CN" sz="2800" dirty="0"/>
              <a:t>STAR: </a:t>
            </a:r>
            <a:r>
              <a:rPr lang="en-US" sz="2800" dirty="0"/>
              <a:t>Semantic Targeting Matching Model for Exact/Phrase Expansion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9A3F2-1EEE-CA4F-8231-B7DA2869C6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841" y="3986421"/>
            <a:ext cx="6505478" cy="590927"/>
          </a:xfrm>
        </p:spPr>
        <p:txBody>
          <a:bodyPr/>
          <a:lstStyle/>
          <a:p>
            <a:r>
              <a:rPr lang="en-US" sz="1600" dirty="0">
                <a:latin typeface="Helvetica" pitchFamily="2" charset="0"/>
              </a:rPr>
              <a:t>SB Retrieval team</a:t>
            </a:r>
          </a:p>
          <a:p>
            <a:r>
              <a:rPr lang="en-US" sz="1100" dirty="0">
                <a:solidFill>
                  <a:schemeClr val="bg2"/>
                </a:solidFill>
                <a:latin typeface="Helvetica" pitchFamily="2" charset="0"/>
              </a:rPr>
              <a:t>Presenter: Hao Wei, Bingyin Hu</a:t>
            </a:r>
          </a:p>
        </p:txBody>
      </p:sp>
    </p:spTree>
    <p:extLst>
      <p:ext uri="{BB962C8B-B14F-4D97-AF65-F5344CB8AC3E}">
        <p14:creationId xmlns:p14="http://schemas.microsoft.com/office/powerpoint/2010/main" val="18087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9"/>
    </mc:Choice>
    <mc:Fallback xmlns="">
      <p:transition spd="slow" advTm="46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98D1C-EA15-3FDE-0480-AB4F8A2D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10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1B8137-8B15-53AE-7318-E7403473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49" y="-70557"/>
            <a:ext cx="8585493" cy="952500"/>
          </a:xfrm>
        </p:spPr>
        <p:txBody>
          <a:bodyPr>
            <a:normAutofit/>
          </a:bodyPr>
          <a:lstStyle/>
          <a:p>
            <a:r>
              <a:rPr lang="en-US" sz="2000" b="1" dirty="0"/>
              <a:t>Offline Evaluation – Effectiveness of Pre-training and Pre-finetuning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76CF15C-AAC2-FFA5-B68B-3658BD8C6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505" y="5483896"/>
            <a:ext cx="6938419" cy="11627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F8A4ABC-223D-6953-4411-53F0C4248516}"/>
              </a:ext>
            </a:extLst>
          </p:cNvPr>
          <p:cNvSpPr txBox="1">
            <a:spLocks/>
          </p:cNvSpPr>
          <p:nvPr/>
        </p:nvSpPr>
        <p:spPr>
          <a:xfrm>
            <a:off x="110258" y="1091199"/>
            <a:ext cx="8585493" cy="1609798"/>
          </a:xfrm>
          <a:prstGeom prst="rect">
            <a:avLst/>
          </a:prstGeom>
        </p:spPr>
        <p:txBody>
          <a:bodyPr vert="horz" lIns="0" tIns="60958" rIns="121917" bIns="60958" rtlCol="0">
            <a:normAutofit/>
          </a:bodyPr>
          <a:lstStyle>
            <a:lvl1pPr marL="0" indent="0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None/>
              <a:defRPr sz="162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668573" indent="-257144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8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28573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13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44000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185143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6285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28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5716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144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149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Out-of-box model without any pre-training and pre-finetuning doesn’t work well.</a:t>
            </a:r>
          </a:p>
          <a:p>
            <a:pPr marL="49149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Pre-training brings language understanding capability to the model and significantly boosts the performance.</a:t>
            </a:r>
          </a:p>
          <a:p>
            <a:pPr marL="49149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Pre-finetuning further improves the performance by incorporating task knowledge into the model.</a:t>
            </a:r>
          </a:p>
          <a:p>
            <a:pPr marL="234950" lvl="1" indent="0">
              <a:buNone/>
            </a:pPr>
            <a:endParaRPr lang="en-US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57E510-0B1E-385F-680E-6B71B194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90394"/>
              </p:ext>
            </p:extLst>
          </p:nvPr>
        </p:nvGraphicFramePr>
        <p:xfrm>
          <a:off x="309035" y="2850994"/>
          <a:ext cx="8511408" cy="1603291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000556">
                  <a:extLst>
                    <a:ext uri="{9D8B030D-6E8A-4147-A177-3AD203B41FA5}">
                      <a16:colId xmlns:a16="http://schemas.microsoft.com/office/drawing/2014/main" val="1304861644"/>
                    </a:ext>
                  </a:extLst>
                </a:gridCol>
                <a:gridCol w="1162874">
                  <a:extLst>
                    <a:ext uri="{9D8B030D-6E8A-4147-A177-3AD203B41FA5}">
                      <a16:colId xmlns:a16="http://schemas.microsoft.com/office/drawing/2014/main" val="2020673636"/>
                    </a:ext>
                  </a:extLst>
                </a:gridCol>
                <a:gridCol w="937802">
                  <a:extLst>
                    <a:ext uri="{9D8B030D-6E8A-4147-A177-3AD203B41FA5}">
                      <a16:colId xmlns:a16="http://schemas.microsoft.com/office/drawing/2014/main" val="3900142482"/>
                    </a:ext>
                  </a:extLst>
                </a:gridCol>
                <a:gridCol w="1105462">
                  <a:extLst>
                    <a:ext uri="{9D8B030D-6E8A-4147-A177-3AD203B41FA5}">
                      <a16:colId xmlns:a16="http://schemas.microsoft.com/office/drawing/2014/main" val="3797414271"/>
                    </a:ext>
                  </a:extLst>
                </a:gridCol>
                <a:gridCol w="1104314">
                  <a:extLst>
                    <a:ext uri="{9D8B030D-6E8A-4147-A177-3AD203B41FA5}">
                      <a16:colId xmlns:a16="http://schemas.microsoft.com/office/drawing/2014/main" val="3944606606"/>
                    </a:ext>
                  </a:extLst>
                </a:gridCol>
                <a:gridCol w="1575582">
                  <a:extLst>
                    <a:ext uri="{9D8B030D-6E8A-4147-A177-3AD203B41FA5}">
                      <a16:colId xmlns:a16="http://schemas.microsoft.com/office/drawing/2014/main" val="4213581248"/>
                    </a:ext>
                  </a:extLst>
                </a:gridCol>
                <a:gridCol w="1624818">
                  <a:extLst>
                    <a:ext uri="{9D8B030D-6E8A-4147-A177-3AD203B41FA5}">
                      <a16:colId xmlns:a16="http://schemas.microsoft.com/office/drawing/2014/main" val="2573140019"/>
                    </a:ext>
                  </a:extLst>
                </a:gridCol>
              </a:tblGrid>
              <a:tr h="5575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Pre-training?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Pre-finetuning?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Finetuning?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 Weighted AUC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 Weighted AUC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 Recall@90% Precision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411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 Recall@90% Precision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40933676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0.702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0.744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0.104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0.196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41637112"/>
                  </a:ext>
                </a:extLst>
              </a:tr>
              <a:tr h="33852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0.876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(+0.174)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0.886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(+0.142)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0.597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(+0.493)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0.756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 (+0.560)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999719"/>
                  </a:ext>
                </a:extLst>
              </a:tr>
              <a:tr h="33852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0.921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(+0.045)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0.916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(+0.030)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 </a:t>
                      </a:r>
                      <a:r>
                        <a:rPr lang="en-US" sz="12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(+0.123)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0.839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(+0.083)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59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2B89F3-673B-05B9-F3E6-106B12DF22EC}"/>
              </a:ext>
            </a:extLst>
          </p:cNvPr>
          <p:cNvSpPr txBox="1"/>
          <p:nvPr/>
        </p:nvSpPr>
        <p:spPr>
          <a:xfrm>
            <a:off x="-461727" y="504278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bg2"/>
              </a:buClr>
              <a:buSzPct val="80000"/>
            </a:pP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93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98D1C-EA15-3FDE-0480-AB4F8A2D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11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B462-DF12-C294-CF8C-B804673B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1B8137-8B15-53AE-7318-E7403473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STAR Model – TPS Challenges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DD00688-9925-62B1-C28A-0342F4DFF1B2}"/>
              </a:ext>
            </a:extLst>
          </p:cNvPr>
          <p:cNvSpPr txBox="1">
            <a:spLocks/>
          </p:cNvSpPr>
          <p:nvPr/>
        </p:nvSpPr>
        <p:spPr>
          <a:xfrm>
            <a:off x="278500" y="1150575"/>
            <a:ext cx="8142499" cy="3819096"/>
          </a:xfrm>
          <a:prstGeom prst="rect">
            <a:avLst/>
          </a:prstGeom>
        </p:spPr>
        <p:txBody>
          <a:bodyPr vert="horz" lIns="0" tIns="60958" rIns="121917" bIns="60958" rtlCol="0">
            <a:normAutofit/>
          </a:bodyPr>
          <a:lstStyle>
            <a:lvl1pPr marL="0" indent="0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None/>
              <a:defRPr sz="162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668573" indent="-257144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8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28573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13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44000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185143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6285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28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5716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144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To increase the TPS of STAR model, we</a:t>
            </a:r>
          </a:p>
          <a:p>
            <a:pPr marL="563245" lvl="1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the first 3 layers of pre-finetuned model for finetuning.</a:t>
            </a:r>
          </a:p>
          <a:p>
            <a:pPr marL="563245" lvl="1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FP16 throughout the training process.</a:t>
            </a:r>
          </a:p>
          <a:p>
            <a:pPr marL="563245" lvl="1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convert </a:t>
            </a:r>
            <a:r>
              <a:rPr lang="en-US" sz="1400" dirty="0" err="1"/>
              <a:t>pytorch</a:t>
            </a:r>
            <a:r>
              <a:rPr lang="en-US" sz="1400" dirty="0"/>
              <a:t> model to ONNX and use ONNX optimizer.</a:t>
            </a:r>
          </a:p>
          <a:p>
            <a:pPr marL="563245" lvl="1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8862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STAR achieves 76k TPS on one p3.2xlarge instance with comparable performance to complex public pretrained models like </a:t>
            </a:r>
            <a:r>
              <a:rPr lang="en-US" dirty="0" err="1"/>
              <a:t>DeBERTa</a:t>
            </a:r>
            <a:r>
              <a:rPr lang="en-US" dirty="0"/>
              <a:t>-base but 15x faster.</a:t>
            </a:r>
          </a:p>
        </p:txBody>
      </p:sp>
    </p:spTree>
    <p:extLst>
      <p:ext uri="{BB962C8B-B14F-4D97-AF65-F5344CB8AC3E}">
        <p14:creationId xmlns:p14="http://schemas.microsoft.com/office/powerpoint/2010/main" val="127794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D167AC-2B47-422D-8577-BCF2D56F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12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F7F72-C0FC-C2EC-99A0-CABD36AF8A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BEAA8D-43C7-E43D-3801-F40FEA17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Case Study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AE69E0-DF0B-C6FD-0145-A4E247F8B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79862"/>
              </p:ext>
            </p:extLst>
          </p:nvPr>
        </p:nvGraphicFramePr>
        <p:xfrm>
          <a:off x="665651" y="1836411"/>
          <a:ext cx="7739682" cy="2297735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880488">
                  <a:extLst>
                    <a:ext uri="{9D8B030D-6E8A-4147-A177-3AD203B41FA5}">
                      <a16:colId xmlns:a16="http://schemas.microsoft.com/office/drawing/2014/main" val="1304861644"/>
                    </a:ext>
                  </a:extLst>
                </a:gridCol>
                <a:gridCol w="1786597">
                  <a:extLst>
                    <a:ext uri="{9D8B030D-6E8A-4147-A177-3AD203B41FA5}">
                      <a16:colId xmlns:a16="http://schemas.microsoft.com/office/drawing/2014/main" val="2020673636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90014248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797414271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3944606606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378618578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Ground Truth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STAR Model Prediction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String Match Prediction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Embedding Prediction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1340933676"/>
                  </a:ext>
                </a:extLst>
              </a:tr>
              <a:tr h="29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barbeque grill brushes</a:t>
                      </a:r>
                      <a:endParaRPr lang="en-US" sz="1200" dirty="0">
                        <a:effectLst/>
                      </a:endParaRP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barbeque grill brush</a:t>
                      </a:r>
                      <a:endParaRPr lang="en-US" sz="1200" dirty="0">
                        <a:effectLst/>
                      </a:endParaRP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3341637112"/>
                  </a:ext>
                </a:extLst>
              </a:tr>
              <a:tr h="272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portable charger 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power bank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972999719"/>
                  </a:ext>
                </a:extLst>
              </a:tr>
              <a:tr h="272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running shoes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running sneakers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5507595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shark nv750w parts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shark navigator model nv351 replacement parts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3393224302"/>
                  </a:ext>
                </a:extLst>
              </a:tr>
              <a:tr h="272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adidas shoes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sneaker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phrase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phrase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761358791"/>
                  </a:ext>
                </a:extLst>
              </a:tr>
              <a:tr h="272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sneaker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adidas shoes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broad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broad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58546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28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91795-DA1E-6060-6AD7-C013CAF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13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D462-FC6B-3B1C-1BEA-FF182537B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FEAD8E-CB96-C9A8-61A4-387515D7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 on Attribute Mismatch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C8B3EF-66E6-6AF7-9C97-C36F9E2E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indent="-17145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 color/gender/size patching dataset of size 108/108/122 added for finetuning.</a:t>
            </a:r>
          </a:p>
          <a:p>
            <a:pPr marL="179388" indent="-17145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Significant negative shift observed for phrase score on 50.7k/23.2k/87.0k query-keyword pairs with mismatched attributes.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E825057-756E-9ABA-57D5-DF0A2A3F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3" y="2401455"/>
            <a:ext cx="8766402" cy="20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91795-DA1E-6060-6AD7-C013CAF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14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D462-FC6B-3B1C-1BEA-FF182537B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FEAD8E-CB96-C9A8-61A4-387515D7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 on Attribute Mismatch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C8B3EF-66E6-6AF7-9C97-C36F9E2E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6" y="1132721"/>
            <a:ext cx="8142499" cy="3819096"/>
          </a:xfrm>
        </p:spPr>
        <p:txBody>
          <a:bodyPr/>
          <a:lstStyle/>
          <a:p>
            <a:pPr marL="179388" indent="-17145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Brand awareness incorporated via input sequence decoration:</a:t>
            </a:r>
          </a:p>
          <a:p>
            <a:pPr marL="404813" lvl="1" indent="-225425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“</a:t>
            </a:r>
            <a:r>
              <a:rPr lang="en-US" sz="1200" dirty="0" err="1">
                <a:solidFill>
                  <a:schemeClr val="tx1"/>
                </a:solidFill>
              </a:rPr>
              <a:t>nike</a:t>
            </a:r>
            <a:r>
              <a:rPr lang="en-US" sz="1200" dirty="0">
                <a:solidFill>
                  <a:schemeClr val="tx1"/>
                </a:solidFill>
              </a:rPr>
              <a:t> shoes” =&gt; “</a:t>
            </a:r>
            <a:r>
              <a:rPr lang="en-US" sz="1200" dirty="0" err="1">
                <a:solidFill>
                  <a:schemeClr val="tx1"/>
                </a:solidFill>
              </a:rPr>
              <a:t>nike</a:t>
            </a:r>
            <a:r>
              <a:rPr lang="en-US" sz="1200" dirty="0">
                <a:solidFill>
                  <a:schemeClr val="tx1"/>
                </a:solidFill>
              </a:rPr>
              <a:t> shoes </a:t>
            </a:r>
            <a:r>
              <a:rPr lang="en-US" sz="1200" dirty="0">
                <a:solidFill>
                  <a:schemeClr val="accent5"/>
                </a:solidFill>
              </a:rPr>
              <a:t>{decoration}</a:t>
            </a:r>
            <a:r>
              <a:rPr lang="en-US" sz="1200" dirty="0">
                <a:solidFill>
                  <a:schemeClr val="tx1"/>
                </a:solidFill>
              </a:rPr>
              <a:t>” decoration can be special token </a:t>
            </a:r>
            <a:r>
              <a:rPr lang="en-US" sz="1200" dirty="0">
                <a:solidFill>
                  <a:schemeClr val="accent5"/>
                </a:solidFill>
              </a:rPr>
              <a:t>[BRD]</a:t>
            </a:r>
            <a:r>
              <a:rPr lang="en-US" sz="1200" dirty="0">
                <a:solidFill>
                  <a:schemeClr val="tx1"/>
                </a:solidFill>
              </a:rPr>
              <a:t> or normal tokens like </a:t>
            </a:r>
            <a:r>
              <a:rPr lang="en-US" sz="1200" dirty="0">
                <a:solidFill>
                  <a:schemeClr val="accent5"/>
                </a:solidFill>
              </a:rPr>
              <a:t>| branded</a:t>
            </a:r>
          </a:p>
          <a:p>
            <a:pPr marL="179388" indent="-17145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Evaluated on 1.4k branded query-keyword pairs.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12208D-5331-2096-EA3E-99AAB93B5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66620"/>
              </p:ext>
            </p:extLst>
          </p:nvPr>
        </p:nvGraphicFramePr>
        <p:xfrm>
          <a:off x="744719" y="2403713"/>
          <a:ext cx="7618271" cy="2548104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799305">
                  <a:extLst>
                    <a:ext uri="{9D8B030D-6E8A-4147-A177-3AD203B41FA5}">
                      <a16:colId xmlns:a16="http://schemas.microsoft.com/office/drawing/2014/main" val="1304861644"/>
                    </a:ext>
                  </a:extLst>
                </a:gridCol>
                <a:gridCol w="1110083">
                  <a:extLst>
                    <a:ext uri="{9D8B030D-6E8A-4147-A177-3AD203B41FA5}">
                      <a16:colId xmlns:a16="http://schemas.microsoft.com/office/drawing/2014/main" val="2044734904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594275057"/>
                    </a:ext>
                  </a:extLst>
                </a:gridCol>
                <a:gridCol w="1733380">
                  <a:extLst>
                    <a:ext uri="{9D8B030D-6E8A-4147-A177-3AD203B41FA5}">
                      <a16:colId xmlns:a16="http://schemas.microsoft.com/office/drawing/2014/main" val="3944606606"/>
                    </a:ext>
                  </a:extLst>
                </a:gridCol>
                <a:gridCol w="1821390">
                  <a:extLst>
                    <a:ext uri="{9D8B030D-6E8A-4147-A177-3AD203B41FA5}">
                      <a16:colId xmlns:a16="http://schemas.microsoft.com/office/drawing/2014/main" val="3786185789"/>
                    </a:ext>
                  </a:extLst>
                </a:gridCol>
              </a:tblGrid>
              <a:tr h="6061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Decoration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 Weighted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 Weighted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 Recall@90%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11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 Recall@90% 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933676"/>
                  </a:ext>
                </a:extLst>
              </a:tr>
              <a:tr h="42689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No brand awareness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0.872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0.886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0.581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0.739</a:t>
                      </a:r>
                    </a:p>
                  </a:txBody>
                  <a:tcPr marL="165250" marR="165250" marT="82625" marB="82625" anchor="ctr"/>
                </a:tc>
                <a:extLst>
                  <a:ext uri="{0D108BD9-81ED-4DB2-BD59-A6C34878D82A}">
                    <a16:rowId xmlns:a16="http://schemas.microsoft.com/office/drawing/2014/main" val="3288150204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[BRD]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0.910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0.914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0.593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0.737</a:t>
                      </a:r>
                    </a:p>
                  </a:txBody>
                  <a:tcPr marL="165250" marR="165250" marT="82625" marB="82625" anchor="ctr"/>
                </a:tc>
                <a:extLst>
                  <a:ext uri="{0D108BD9-81ED-4DB2-BD59-A6C34878D82A}">
                    <a16:rowId xmlns:a16="http://schemas.microsoft.com/office/drawing/2014/main" val="30604335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(is branded)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0.879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0.891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0.590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0.724</a:t>
                      </a:r>
                    </a:p>
                  </a:txBody>
                  <a:tcPr marL="165250" marR="165250" marT="82625" marB="82625" anchor="ctr"/>
                </a:tc>
                <a:extLst>
                  <a:ext uri="{0D108BD9-81ED-4DB2-BD59-A6C34878D82A}">
                    <a16:rowId xmlns:a16="http://schemas.microsoft.com/office/drawing/2014/main" val="3341637112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| branded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0.880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0.905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0.593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0.772</a:t>
                      </a:r>
                    </a:p>
                  </a:txBody>
                  <a:tcPr marL="165250" marR="165250" marT="82625" marB="82625" anchor="ctr"/>
                </a:tc>
                <a:extLst>
                  <a:ext uri="{0D108BD9-81ED-4DB2-BD59-A6C34878D82A}">
                    <a16:rowId xmlns:a16="http://schemas.microsoft.com/office/drawing/2014/main" val="55075959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[BRD] with brand string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0.897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0.905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0.544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0.710</a:t>
                      </a:r>
                    </a:p>
                  </a:txBody>
                  <a:tcPr marL="165250" marR="165250" marT="82625" marB="82625" anchor="ctr"/>
                </a:tc>
                <a:extLst>
                  <a:ext uri="{0D108BD9-81ED-4DB2-BD59-A6C34878D82A}">
                    <a16:rowId xmlns:a16="http://schemas.microsoft.com/office/drawing/2014/main" val="276135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0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8F4AE-A39E-CF7B-070D-C3D198F5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 multi-lingual STAR model has been developed for non-English marketplaces.</a:t>
            </a:r>
          </a:p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Language: EN/FR/DE/ES/IT/JP</a:t>
            </a:r>
          </a:p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3495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A06D3-4AA7-A78F-64C1-90BE1235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15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7DD6-2197-BA20-1A9B-7209DC814E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E0A3AD-2E0D-CE59-5B49-C94E293A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Multi-lingual STAR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D396D9-8BDF-5078-E9EC-4846A217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34586"/>
              </p:ext>
            </p:extLst>
          </p:nvPr>
        </p:nvGraphicFramePr>
        <p:xfrm>
          <a:off x="744719" y="2403713"/>
          <a:ext cx="7618269" cy="1824514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073571">
                  <a:extLst>
                    <a:ext uri="{9D8B030D-6E8A-4147-A177-3AD203B41FA5}">
                      <a16:colId xmlns:a16="http://schemas.microsoft.com/office/drawing/2014/main" val="1304861644"/>
                    </a:ext>
                  </a:extLst>
                </a:gridCol>
                <a:gridCol w="1090783">
                  <a:extLst>
                    <a:ext uri="{9D8B030D-6E8A-4147-A177-3AD203B41FA5}">
                      <a16:colId xmlns:a16="http://schemas.microsoft.com/office/drawing/2014/main" val="2044734904"/>
                    </a:ext>
                  </a:extLst>
                </a:gridCol>
                <a:gridCol w="1090783">
                  <a:extLst>
                    <a:ext uri="{9D8B030D-6E8A-4147-A177-3AD203B41FA5}">
                      <a16:colId xmlns:a16="http://schemas.microsoft.com/office/drawing/2014/main" val="594275057"/>
                    </a:ext>
                  </a:extLst>
                </a:gridCol>
                <a:gridCol w="1090783">
                  <a:extLst>
                    <a:ext uri="{9D8B030D-6E8A-4147-A177-3AD203B41FA5}">
                      <a16:colId xmlns:a16="http://schemas.microsoft.com/office/drawing/2014/main" val="1548083729"/>
                    </a:ext>
                  </a:extLst>
                </a:gridCol>
                <a:gridCol w="1090783">
                  <a:extLst>
                    <a:ext uri="{9D8B030D-6E8A-4147-A177-3AD203B41FA5}">
                      <a16:colId xmlns:a16="http://schemas.microsoft.com/office/drawing/2014/main" val="3944606606"/>
                    </a:ext>
                  </a:extLst>
                </a:gridCol>
                <a:gridCol w="1090783">
                  <a:extLst>
                    <a:ext uri="{9D8B030D-6E8A-4147-A177-3AD203B41FA5}">
                      <a16:colId xmlns:a16="http://schemas.microsoft.com/office/drawing/2014/main" val="3786185789"/>
                    </a:ext>
                  </a:extLst>
                </a:gridCol>
                <a:gridCol w="1090783">
                  <a:extLst>
                    <a:ext uri="{9D8B030D-6E8A-4147-A177-3AD203B41FA5}">
                      <a16:colId xmlns:a16="http://schemas.microsoft.com/office/drawing/2014/main" val="1522837339"/>
                    </a:ext>
                  </a:extLst>
                </a:gridCol>
              </a:tblGrid>
              <a:tr h="6061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Benchmark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 Weighted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 Weighted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11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Broad Match Weighted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 Recall@90%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11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 Recall@90%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11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Broad Match Recall@90% 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933676"/>
                  </a:ext>
                </a:extLst>
              </a:tr>
              <a:tr h="42689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US + WW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150204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WW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4335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US</a:t>
                      </a:r>
                    </a:p>
                  </a:txBody>
                  <a:tcPr marL="165250" marR="165250" marT="82625" marB="82625"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411428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3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37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517FE-3D69-3610-F6E1-BBFCB3D3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16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FBA4-B9FD-3200-4007-0D82BDE6D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5333A3-D9B2-AB05-3A03-2D115891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Next Steps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518BB33-70F5-5E44-69CE-BB6AB02FD02E}"/>
              </a:ext>
            </a:extLst>
          </p:cNvPr>
          <p:cNvSpPr txBox="1">
            <a:spLocks/>
          </p:cNvSpPr>
          <p:nvPr/>
        </p:nvSpPr>
        <p:spPr>
          <a:xfrm>
            <a:off x="234950" y="1150575"/>
            <a:ext cx="8360410" cy="3819096"/>
          </a:xfrm>
          <a:prstGeom prst="rect">
            <a:avLst/>
          </a:prstGeom>
        </p:spPr>
        <p:txBody>
          <a:bodyPr vert="horz" lIns="0" tIns="60958" rIns="121917" bIns="60958" rtlCol="0">
            <a:normAutofit/>
          </a:bodyPr>
          <a:lstStyle>
            <a:lvl1pPr marL="0" indent="0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None/>
              <a:defRPr sz="162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668573" indent="-257144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8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28573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13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44000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185143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6285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28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5716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144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Coverage improvement: we are improving the offline pipeline and enable STAR model to choose the keyword directly for query-ad pairs, instead of relying on embedding model.</a:t>
            </a:r>
          </a:p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Model improvement: we will continue improving the STAR model, including using Sherlock to collect more human label data for model training and knowledge distillation etc.</a:t>
            </a:r>
          </a:p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3495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579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07AC05D-C808-5F46-8C01-4D65C25B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5297488"/>
            <a:ext cx="30861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Amazon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19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"/>
    </mc:Choice>
    <mc:Fallback xmlns="">
      <p:transition spd="slow" advTm="7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2D912-C303-7DC4-32AA-D0021BF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9017"/>
            <a:ext cx="8275592" cy="3819096"/>
          </a:xfrm>
        </p:spPr>
        <p:txBody>
          <a:bodyPr>
            <a:normAutofit/>
          </a:bodyPr>
          <a:lstStyle/>
          <a:p>
            <a:pPr marL="18288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Sponsored Brands team plans to adopt semantic matching for exact and phrase keyword matching, beyond the existing string matching method. </a:t>
            </a:r>
            <a:r>
              <a:rPr lang="en-US" baseline="30000" dirty="0"/>
              <a:t>[1]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Exact match: query and keyword are semantically equivalent.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Phrase match: query includes the meaning of phrase keyword.</a:t>
            </a:r>
          </a:p>
          <a:p>
            <a:pPr marL="18288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612B9-43F1-A70E-4991-D6811B6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2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3277D-E39C-3076-F278-3A93A492B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490A69-51B6-DF83-2328-87AF385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Exact/Phrase Expansion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BE119-8EC7-1A95-C2B4-8E31AFC63D26}"/>
              </a:ext>
            </a:extLst>
          </p:cNvPr>
          <p:cNvSpPr txBox="1"/>
          <p:nvPr/>
        </p:nvSpPr>
        <p:spPr>
          <a:xfrm>
            <a:off x="457199" y="5176755"/>
            <a:ext cx="69384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80000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[PRFAQ] - Semantic Keyword Targeting</a:t>
            </a:r>
            <a:endParaRPr lang="en-US" sz="1000" dirty="0">
              <a:latin typeface="Helvetica" pitchFamily="2" charset="0"/>
              <a:cs typeface="Helvetica Neue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F4C27C-33CE-CA44-26F0-159C6EC9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67845"/>
              </p:ext>
            </p:extLst>
          </p:nvPr>
        </p:nvGraphicFramePr>
        <p:xfrm>
          <a:off x="1642878" y="2767795"/>
          <a:ext cx="6058046" cy="2008165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793496">
                  <a:extLst>
                    <a:ext uri="{9D8B030D-6E8A-4147-A177-3AD203B41FA5}">
                      <a16:colId xmlns:a16="http://schemas.microsoft.com/office/drawing/2014/main" val="1304861644"/>
                    </a:ext>
                  </a:extLst>
                </a:gridCol>
                <a:gridCol w="1968722">
                  <a:extLst>
                    <a:ext uri="{9D8B030D-6E8A-4147-A177-3AD203B41FA5}">
                      <a16:colId xmlns:a16="http://schemas.microsoft.com/office/drawing/2014/main" val="2020673636"/>
                    </a:ext>
                  </a:extLst>
                </a:gridCol>
                <a:gridCol w="1130949">
                  <a:extLst>
                    <a:ext uri="{9D8B030D-6E8A-4147-A177-3AD203B41FA5}">
                      <a16:colId xmlns:a16="http://schemas.microsoft.com/office/drawing/2014/main" val="3900142482"/>
                    </a:ext>
                  </a:extLst>
                </a:gridCol>
                <a:gridCol w="1164879">
                  <a:extLst>
                    <a:ext uri="{9D8B030D-6E8A-4147-A177-3AD203B41FA5}">
                      <a16:colId xmlns:a16="http://schemas.microsoft.com/office/drawing/2014/main" val="3944606606"/>
                    </a:ext>
                  </a:extLst>
                </a:gridCol>
              </a:tblGrid>
              <a:tr h="43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Ground Truth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String Match Prediction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1340933676"/>
                  </a:ext>
                </a:extLst>
              </a:tr>
              <a:tr h="290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barbeque grill brushes</a:t>
                      </a:r>
                      <a:endParaRPr lang="en-US" sz="1200" dirty="0">
                        <a:effectLst/>
                      </a:endParaRP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barbeque grill brush</a:t>
                      </a:r>
                      <a:endParaRPr lang="en-US" sz="1200" dirty="0">
                        <a:effectLst/>
                      </a:endParaRP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3341637112"/>
                  </a:ext>
                </a:extLst>
              </a:tr>
              <a:tr h="263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portable charger 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power bank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972999719"/>
                  </a:ext>
                </a:extLst>
              </a:tr>
              <a:tr h="263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shark nv750w parts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shark navigator model nv351 replacement parts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4099343231"/>
                  </a:ext>
                </a:extLst>
              </a:tr>
              <a:tr h="263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adidas shoes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sneaker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phrase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761358791"/>
                  </a:ext>
                </a:extLst>
              </a:tr>
              <a:tr h="263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sneaker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adidas shoes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broad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58546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2D912-C303-7DC4-32AA-D0021BF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7151"/>
            <a:ext cx="8091628" cy="4277855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started the experiments by re-using the embedding model and used cosine similarity between query embedding and keyword embedding to measure the query-keyword relevance.</a:t>
            </a:r>
          </a:p>
          <a:p>
            <a:pPr marL="285750" indent="-28575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Limitation 1: lack token-level comparison across query and keyword due to the two tower structure, e.g., “nv750w” vs. “nv351”.</a:t>
            </a:r>
          </a:p>
          <a:p>
            <a:pPr marL="285750" indent="-28575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Limitation 2: problematic to phrase match as it generates the same cosine similarity regardless of the ordering of query and keyword, e.g., “adidas shoes” vs. “sneaker”.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612B9-43F1-A70E-4991-D6811B6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3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3277D-E39C-3076-F278-3A93A492B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490A69-51B6-DF83-2328-87AF385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Embedding Model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7C4577-292A-7BFD-CDB1-FC1EC78BC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35887"/>
              </p:ext>
            </p:extLst>
          </p:nvPr>
        </p:nvGraphicFramePr>
        <p:xfrm>
          <a:off x="1678122" y="3061435"/>
          <a:ext cx="5876247" cy="2003986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689427">
                  <a:extLst>
                    <a:ext uri="{9D8B030D-6E8A-4147-A177-3AD203B41FA5}">
                      <a16:colId xmlns:a16="http://schemas.microsoft.com/office/drawing/2014/main" val="1304861644"/>
                    </a:ext>
                  </a:extLst>
                </a:gridCol>
                <a:gridCol w="1959889">
                  <a:extLst>
                    <a:ext uri="{9D8B030D-6E8A-4147-A177-3AD203B41FA5}">
                      <a16:colId xmlns:a16="http://schemas.microsoft.com/office/drawing/2014/main" val="2020673636"/>
                    </a:ext>
                  </a:extLst>
                </a:gridCol>
                <a:gridCol w="1097010">
                  <a:extLst>
                    <a:ext uri="{9D8B030D-6E8A-4147-A177-3AD203B41FA5}">
                      <a16:colId xmlns:a16="http://schemas.microsoft.com/office/drawing/2014/main" val="3900142482"/>
                    </a:ext>
                  </a:extLst>
                </a:gridCol>
                <a:gridCol w="1129921">
                  <a:extLst>
                    <a:ext uri="{9D8B030D-6E8A-4147-A177-3AD203B41FA5}">
                      <a16:colId xmlns:a16="http://schemas.microsoft.com/office/drawing/2014/main" val="3944606606"/>
                    </a:ext>
                  </a:extLst>
                </a:gridCol>
              </a:tblGrid>
              <a:tr h="429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Ground Truth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Embedding Prediction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1340933676"/>
                  </a:ext>
                </a:extLst>
              </a:tr>
              <a:tr h="286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barbeque grill brushes</a:t>
                      </a:r>
                      <a:endParaRPr lang="en-US" sz="1200" dirty="0">
                        <a:effectLst/>
                      </a:endParaRP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barbeque grill brush</a:t>
                      </a:r>
                      <a:endParaRPr lang="en-US" sz="1200" dirty="0">
                        <a:effectLst/>
                      </a:endParaRP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3341637112"/>
                  </a:ext>
                </a:extLst>
              </a:tr>
              <a:tr h="259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portable charger 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power bank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exact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972999719"/>
                  </a:ext>
                </a:extLst>
              </a:tr>
              <a:tr h="43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shark nv750w parts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shark navigator model nv351 replacement parts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not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3393224302"/>
                  </a:ext>
                </a:extLst>
              </a:tr>
              <a:tr h="259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adidas shoes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sneaker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phrase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761358791"/>
                  </a:ext>
                </a:extLst>
              </a:tr>
              <a:tr h="259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sneaker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adidas shoes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</a:rPr>
                        <a:t>broad match</a:t>
                      </a:r>
                    </a:p>
                  </a:txBody>
                  <a:tcPr marL="87515" marR="87515" marT="43758" marB="4375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match</a:t>
                      </a:r>
                    </a:p>
                  </a:txBody>
                  <a:tcPr marL="87515" marR="87515" marT="43758" marB="43758" anchor="b"/>
                </a:tc>
                <a:extLst>
                  <a:ext uri="{0D108BD9-81ED-4DB2-BD59-A6C34878D82A}">
                    <a16:rowId xmlns:a16="http://schemas.microsoft.com/office/drawing/2014/main" val="258546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2D912-C303-7DC4-32AA-D0021BF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33" y="1211973"/>
            <a:ext cx="5456257" cy="3819096"/>
          </a:xfrm>
        </p:spPr>
        <p:txBody>
          <a:bodyPr>
            <a:normAutofit/>
          </a:bodyPr>
          <a:lstStyle/>
          <a:p>
            <a:pPr marL="18288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STAR model: Semantic </a:t>
            </a:r>
            <a:r>
              <a:rPr lang="en-US" dirty="0" err="1"/>
              <a:t>TARgeting</a:t>
            </a:r>
            <a:r>
              <a:rPr lang="en-US" dirty="0"/>
              <a:t> Matching Model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Model structure: transformer encoder + classification heads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Input: concatenated string of keyword and query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Output: three classification scores for exact/phrase/broad respectively, which are compared against the corresponding thresholds online.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32" dirty="0"/>
              <a:t>A query and an exact match keyword is a semantic match if the prediction score for exact match is above the corresponding threshold. Same applies to phrase match.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612B9-43F1-A70E-4991-D6811B6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4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3277D-E39C-3076-F278-3A93A492B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490A69-51B6-DF83-2328-87AF385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STAR: </a:t>
            </a:r>
            <a:r>
              <a:rPr lang="en-US" sz="2000" b="1" dirty="0"/>
              <a:t>Semantic Targeting Matching Model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EA43D-28F9-DE93-C2E0-960524E2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736" y="1893033"/>
            <a:ext cx="3385261" cy="23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2D912-C303-7DC4-32AA-D0021BF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43" y="1092938"/>
            <a:ext cx="8499748" cy="3819096"/>
          </a:xfrm>
        </p:spPr>
        <p:txBody>
          <a:bodyPr>
            <a:normAutofit/>
          </a:bodyPr>
          <a:lstStyle/>
          <a:p>
            <a:pPr marL="18288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Model Training: Masked Language Pre-training </a:t>
            </a:r>
            <a:r>
              <a:rPr lang="en-US" dirty="0">
                <a:sym typeface="Wingdings" pitchFamily="2" charset="2"/>
              </a:rPr>
              <a:t> Pre-finetuning  Finetuning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Mask Language Pre-training: builds language understanding capability.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32" dirty="0">
                <a:sym typeface="Wingdings" pitchFamily="2" charset="2"/>
              </a:rPr>
              <a:t>Pre-training corpus is built by 300MM query-ASIN pairs collected from Tommy ASIN data.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30" dirty="0">
                <a:sym typeface="Wingdings" pitchFamily="2" charset="2"/>
              </a:rPr>
              <a:t>The training task is to predict the masked token given the context.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612B9-43F1-A70E-4991-D6811B6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5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3277D-E39C-3076-F278-3A93A492B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490A69-51B6-DF83-2328-87AF385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STAR: </a:t>
            </a:r>
            <a:r>
              <a:rPr lang="en-US" sz="2000" b="1" dirty="0"/>
              <a:t>Semantic Targeting Matching Model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1BBC7-DF0E-B77F-C2F9-5DC821C2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18" y="2502015"/>
            <a:ext cx="4172063" cy="24478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2E2329-5916-3199-8F90-25E3C4B4B389}"/>
              </a:ext>
            </a:extLst>
          </p:cNvPr>
          <p:cNvSpPr/>
          <p:nvPr/>
        </p:nvSpPr>
        <p:spPr>
          <a:xfrm>
            <a:off x="2263718" y="3507734"/>
            <a:ext cx="4037760" cy="725819"/>
          </a:xfrm>
          <a:prstGeom prst="rect">
            <a:avLst/>
          </a:prstGeom>
          <a:noFill/>
          <a:ln w="317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1924E-93FF-4525-6C30-FAD9A7966C2E}"/>
              </a:ext>
            </a:extLst>
          </p:cNvPr>
          <p:cNvSpPr txBox="1"/>
          <p:nvPr/>
        </p:nvSpPr>
        <p:spPr>
          <a:xfrm>
            <a:off x="2379352" y="3217571"/>
            <a:ext cx="18080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bg2"/>
              </a:buClr>
              <a:buSzPct val="80000"/>
            </a:pPr>
            <a:r>
              <a:rPr lang="en-US" sz="1200" dirty="0">
                <a:solidFill>
                  <a:srgbClr val="0070C0"/>
                </a:solidFill>
                <a:latin typeface="Helvetica Neue"/>
                <a:cs typeface="Helvetica Neue"/>
              </a:rPr>
              <a:t>Kept after pre-training</a:t>
            </a:r>
          </a:p>
        </p:txBody>
      </p:sp>
    </p:spTree>
    <p:extLst>
      <p:ext uri="{BB962C8B-B14F-4D97-AF65-F5344CB8AC3E}">
        <p14:creationId xmlns:p14="http://schemas.microsoft.com/office/powerpoint/2010/main" val="88638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2D912-C303-7DC4-32AA-D0021BF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5" y="1158952"/>
            <a:ext cx="8312451" cy="2321183"/>
          </a:xfrm>
        </p:spPr>
        <p:txBody>
          <a:bodyPr>
            <a:normAutofit/>
          </a:bodyPr>
          <a:lstStyle/>
          <a:p>
            <a:pPr marL="18288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Model Training: Masked Language Pretraining </a:t>
            </a:r>
            <a:r>
              <a:rPr lang="en-US" dirty="0">
                <a:sym typeface="Wingdings" pitchFamily="2" charset="2"/>
              </a:rPr>
              <a:t> Pre-finetuning  Finetuning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Pre-finetuning: trained on label data from similar tasks to incorporate task knowledge into model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32" dirty="0">
                <a:sym typeface="Wingdings" pitchFamily="2" charset="2"/>
              </a:rPr>
              <a:t>Public dataset: paraphrase detection dataset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32" dirty="0">
                <a:sym typeface="Wingdings" pitchFamily="2" charset="2"/>
              </a:rPr>
              <a:t>Nota Query Graph: similar/irrelevant query pairs based on semantic and behavior information.</a:t>
            </a:r>
            <a:endParaRPr lang="en-US" sz="1332" baseline="30000" dirty="0">
              <a:sym typeface="Wingdings" pitchFamily="2" charset="2"/>
            </a:endParaRP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32" dirty="0">
                <a:sym typeface="Wingdings" pitchFamily="2" charset="2"/>
              </a:rPr>
              <a:t>Train the whole model with cross entropy loss to predict whether the given input pairs are similar or not. Pre-finetuned with 290MM pairs.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612B9-43F1-A70E-4991-D6811B6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6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3277D-E39C-3076-F278-3A93A492B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490A69-51B6-DF83-2328-87AF385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STAR: </a:t>
            </a:r>
            <a:r>
              <a:rPr lang="en-US" sz="2000" b="1" dirty="0"/>
              <a:t>Semantic Targeting Matching Model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71F1C-6341-B99B-8544-F30A4474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44" y="2947389"/>
            <a:ext cx="3386311" cy="24137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E0257A-D2CF-C927-5157-F77C5A74EC56}"/>
              </a:ext>
            </a:extLst>
          </p:cNvPr>
          <p:cNvSpPr/>
          <p:nvPr/>
        </p:nvSpPr>
        <p:spPr>
          <a:xfrm>
            <a:off x="2803474" y="4151493"/>
            <a:ext cx="3461681" cy="789465"/>
          </a:xfrm>
          <a:prstGeom prst="rect">
            <a:avLst/>
          </a:prstGeom>
          <a:noFill/>
          <a:ln w="317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8359F-D57B-5735-5773-043C54A82073}"/>
              </a:ext>
            </a:extLst>
          </p:cNvPr>
          <p:cNvSpPr txBox="1"/>
          <p:nvPr/>
        </p:nvSpPr>
        <p:spPr>
          <a:xfrm>
            <a:off x="5436475" y="3938807"/>
            <a:ext cx="18080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bg2"/>
              </a:buClr>
              <a:buSzPct val="80000"/>
            </a:pPr>
            <a:r>
              <a:rPr lang="en-US" sz="1200" dirty="0">
                <a:solidFill>
                  <a:srgbClr val="0070C0"/>
                </a:solidFill>
                <a:latin typeface="Helvetica Neue"/>
                <a:cs typeface="Helvetica Neue"/>
              </a:rPr>
              <a:t>Kept after pre-finetuning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8C66C-E6D1-7712-F592-52A7AF1408C1}"/>
              </a:ext>
            </a:extLst>
          </p:cNvPr>
          <p:cNvSpPr txBox="1"/>
          <p:nvPr/>
        </p:nvSpPr>
        <p:spPr>
          <a:xfrm>
            <a:off x="7152238" y="4843604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bg2"/>
              </a:buClr>
              <a:buSzPct val="80000"/>
            </a:pP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083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2D912-C303-7DC4-32AA-D0021BF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5" y="1087527"/>
            <a:ext cx="8431842" cy="3819096"/>
          </a:xfrm>
        </p:spPr>
        <p:txBody>
          <a:bodyPr>
            <a:normAutofit/>
          </a:bodyPr>
          <a:lstStyle/>
          <a:p>
            <a:pPr marL="18288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Model Training: Masked Language Pretraining </a:t>
            </a:r>
            <a:r>
              <a:rPr lang="en-US" dirty="0">
                <a:sym typeface="Wingdings" pitchFamily="2" charset="2"/>
              </a:rPr>
              <a:t> Pre-finetuning  Finetuning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finetuning: use query-keyword relevance human labeled data to further finetune the model.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64" dirty="0">
                <a:sym typeface="Wingdings" pitchFamily="2" charset="2"/>
              </a:rPr>
              <a:t>Label data: 18.6K query-keyword relevance human label data, 8.6K for training and 10K for evaluation.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64" dirty="0">
                <a:sym typeface="Wingdings" pitchFamily="2" charset="2"/>
              </a:rPr>
              <a:t>Data augmentation: 8.6K training data is augmented to be 17.3K by swapping the query and keyword and adapting the label accordingly.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612B9-43F1-A70E-4991-D6811B6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7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3277D-E39C-3076-F278-3A93A492B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490A69-51B6-DF83-2328-87AF385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STAR: </a:t>
            </a:r>
            <a:r>
              <a:rPr lang="en-US" sz="2000" b="1" dirty="0"/>
              <a:t>Semantic Targeting Matching Model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EB756-3436-97F2-0953-81DFC625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97" y="2857500"/>
            <a:ext cx="3385261" cy="23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517FE-3D69-3610-F6E1-BBFCB3D3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8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FBA4-B9FD-3200-4007-0D82BDE6D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5333A3-D9B2-AB05-3A03-2D115891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Offline Pipeline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8CCE85-0ED2-FD7B-416E-70A8B15B2416}"/>
              </a:ext>
            </a:extLst>
          </p:cNvPr>
          <p:cNvSpPr txBox="1">
            <a:spLocks/>
          </p:cNvSpPr>
          <p:nvPr/>
        </p:nvSpPr>
        <p:spPr>
          <a:xfrm>
            <a:off x="110259" y="1091198"/>
            <a:ext cx="8597643" cy="3987377"/>
          </a:xfrm>
          <a:prstGeom prst="rect">
            <a:avLst/>
          </a:prstGeom>
        </p:spPr>
        <p:txBody>
          <a:bodyPr vert="horz" lIns="0" tIns="60958" rIns="121917" bIns="60958" rtlCol="0">
            <a:normAutofit lnSpcReduction="10000"/>
          </a:bodyPr>
          <a:lstStyle>
            <a:lvl1pPr marL="0" indent="0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None/>
              <a:defRPr sz="162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668573" indent="-257144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8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28573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13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44000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185143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6285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28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5716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144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149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Our offline pipeline has four main steps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the existing SB Retrieval models to retrieve ads for queries.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embedding model to choose to top exact/phrase keyword</a:t>
            </a:r>
            <a:r>
              <a:rPr lang="zh-CN" altLang="en-US" sz="1400" dirty="0"/>
              <a:t> </a:t>
            </a:r>
            <a:r>
              <a:rPr lang="en-US" sz="1400" dirty="0"/>
              <a:t>for each query-ad pair. This step is needed for now due to the low TPS of STAR model.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Apply STAR model to compute the query-keyword relevance score, also called STAR score, and filter the query-ad-keyword data based on STAR score.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Apply a branded filter to allow query-keyword pairs with 1) non-branded keyword, and 2) shared brand in query and keyword.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With our current STAR score threshold, on US Sparkle, the strategy covers 22MM queries, 200K ads and 52MM query-ad pairs (2.4 ads per query). On US Video, the strategy covers 13MM queries, 221K ads and 36MM query-ad pairs (2.7 ads per query).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9149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launched our </a:t>
            </a:r>
            <a:r>
              <a:rPr lang="en-US" dirty="0" err="1"/>
              <a:t>weblab</a:t>
            </a:r>
            <a:r>
              <a:rPr lang="en-US" dirty="0"/>
              <a:t> on Sparkle/Video in US/UK: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Business metrics: combined +$106.8MM Net CP, +$184.5MM GCCP, and +$340.4MM OPS</a:t>
            </a:r>
          </a:p>
          <a:p>
            <a:pPr marL="954307" lvl="3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Ad performance metrics: positive impact on impressions, CTR, CPC, CVR, and auction density</a:t>
            </a:r>
          </a:p>
          <a:p>
            <a:pPr marL="59436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59436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160063" lvl="1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20" dirty="0"/>
          </a:p>
          <a:p>
            <a:pPr marL="491490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34950" lvl="1" indent="0">
              <a:buNone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E2952-1835-009F-0BA5-5259F40955BF}"/>
              </a:ext>
            </a:extLst>
          </p:cNvPr>
          <p:cNvSpPr txBox="1"/>
          <p:nvPr/>
        </p:nvSpPr>
        <p:spPr>
          <a:xfrm>
            <a:off x="457199" y="5078576"/>
            <a:ext cx="69384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SzPct val="80000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https://weblab.amazon.com/wl/SB_SPARKLE_EXACT_PHRASE_EXPANSION_623957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Helvetica" pitchFamily="2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695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98D1C-EA15-3FDE-0480-AB4F8A2D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C7D5-177D-4F4F-A313-CDE313700CD0}" type="slidenum">
              <a:rPr lang="en-US" smtClean="0">
                <a:solidFill>
                  <a:srgbClr val="231F20">
                    <a:lumMod val="90000"/>
                    <a:lumOff val="10000"/>
                  </a:srgbClr>
                </a:solidFill>
              </a:rPr>
              <a:pPr/>
              <a:t>9</a:t>
            </a:fld>
            <a:endParaRPr lang="en-US" dirty="0">
              <a:solidFill>
                <a:srgbClr val="231F2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B462-DF12-C294-CF8C-B804673B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1B8137-8B15-53AE-7318-E7403473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Offline Evaluation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2FBE7-86ED-12F5-B0AF-239C5AB8AFBD}"/>
              </a:ext>
            </a:extLst>
          </p:cNvPr>
          <p:cNvSpPr txBox="1">
            <a:spLocks/>
          </p:cNvSpPr>
          <p:nvPr/>
        </p:nvSpPr>
        <p:spPr>
          <a:xfrm>
            <a:off x="110259" y="1091199"/>
            <a:ext cx="8271236" cy="3819096"/>
          </a:xfrm>
          <a:prstGeom prst="rect">
            <a:avLst/>
          </a:prstGeom>
        </p:spPr>
        <p:txBody>
          <a:bodyPr vert="horz" lIns="0" tIns="60958" rIns="121917" bIns="60958" rtlCol="0">
            <a:normAutofit/>
          </a:bodyPr>
          <a:lstStyle>
            <a:lvl1pPr marL="0" indent="0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None/>
              <a:defRPr sz="162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668573" indent="-257144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80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28573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013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44000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1851430" indent="-205713" algn="l" defTabSz="411428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945" b="0" i="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6285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287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5716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144" indent="-205713" algn="l" defTabSz="411428" rtl="0" eaLnBrk="1" latinLnBrk="0" hangingPunct="1">
              <a:spcBef>
                <a:spcPct val="20000"/>
              </a:spcBef>
              <a:buFont typeface="Arial"/>
              <a:buChar char="•"/>
              <a:defRPr sz="18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Evaluation data: 10K query-keyword relevance human label data</a:t>
            </a:r>
          </a:p>
          <a:p>
            <a:pPr marL="491490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Metrics:</a:t>
            </a:r>
          </a:p>
          <a:p>
            <a:pPr marL="954307" lvl="3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AUC measures the model’s ability to rank positive data over negative</a:t>
            </a:r>
            <a:r>
              <a:rPr lang="zh-CN" altLang="en-US" sz="1400" dirty="0"/>
              <a:t> </a:t>
            </a:r>
            <a:r>
              <a:rPr lang="en-US" altLang="zh-CN" sz="1400" dirty="0"/>
              <a:t>data. It is </a:t>
            </a:r>
            <a:r>
              <a:rPr lang="en-US" sz="1400" dirty="0"/>
              <a:t>weighted by the clicks of query within a 1-year window.</a:t>
            </a:r>
          </a:p>
          <a:p>
            <a:pPr marL="954307" lvl="3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Recall@90% Precision measures the coverage at the given 90% precision threshold.</a:t>
            </a:r>
          </a:p>
          <a:p>
            <a:pPr marL="542880" lvl="2" indent="-18288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Performance: STAR model performs significantly better than string matching method and embedding model.</a:t>
            </a:r>
          </a:p>
          <a:p>
            <a:pPr marL="542880" lvl="2" indent="-182880"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68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F95F49-F02A-2430-DC5D-6BDB9A202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2497"/>
              </p:ext>
            </p:extLst>
          </p:nvPr>
        </p:nvGraphicFramePr>
        <p:xfrm>
          <a:off x="850412" y="3590933"/>
          <a:ext cx="7265962" cy="1319362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461465">
                  <a:extLst>
                    <a:ext uri="{9D8B030D-6E8A-4147-A177-3AD203B41FA5}">
                      <a16:colId xmlns:a16="http://schemas.microsoft.com/office/drawing/2014/main" val="1304861644"/>
                    </a:ext>
                  </a:extLst>
                </a:gridCol>
                <a:gridCol w="1296016">
                  <a:extLst>
                    <a:ext uri="{9D8B030D-6E8A-4147-A177-3AD203B41FA5}">
                      <a16:colId xmlns:a16="http://schemas.microsoft.com/office/drawing/2014/main" val="2020673636"/>
                    </a:ext>
                  </a:extLst>
                </a:gridCol>
                <a:gridCol w="1254654">
                  <a:extLst>
                    <a:ext uri="{9D8B030D-6E8A-4147-A177-3AD203B41FA5}">
                      <a16:colId xmlns:a16="http://schemas.microsoft.com/office/drawing/2014/main" val="3900142482"/>
                    </a:ext>
                  </a:extLst>
                </a:gridCol>
                <a:gridCol w="1614940">
                  <a:extLst>
                    <a:ext uri="{9D8B030D-6E8A-4147-A177-3AD203B41FA5}">
                      <a16:colId xmlns:a16="http://schemas.microsoft.com/office/drawing/2014/main" val="3797414271"/>
                    </a:ext>
                  </a:extLst>
                </a:gridCol>
                <a:gridCol w="1638887">
                  <a:extLst>
                    <a:ext uri="{9D8B030D-6E8A-4147-A177-3AD203B41FA5}">
                      <a16:colId xmlns:a16="http://schemas.microsoft.com/office/drawing/2014/main" val="3944606606"/>
                    </a:ext>
                  </a:extLst>
                </a:gridCol>
              </a:tblGrid>
              <a:tr h="4627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 Weighted AUC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 Weighted AUC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Exact Match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Recall@90% Precision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411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Phrase Match</a:t>
                      </a:r>
                    </a:p>
                    <a:p>
                      <a:pPr marL="0" marR="0" lvl="0" indent="0" algn="l" defTabSz="4114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Recall@90% Precision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40933676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59018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Embedding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0.726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0.746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0.108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0.174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7538303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0.509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0.508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371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8557D2-B164-2D57-B9BB-1559674CBE43}"/>
              </a:ext>
            </a:extLst>
          </p:cNvPr>
          <p:cNvSpPr txBox="1"/>
          <p:nvPr/>
        </p:nvSpPr>
        <p:spPr>
          <a:xfrm>
            <a:off x="-461727" y="504278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bg2"/>
              </a:buClr>
              <a:buSzPct val="80000"/>
            </a:pP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2662131"/>
      </p:ext>
    </p:extLst>
  </p:cSld>
  <p:clrMapOvr>
    <a:masterClrMapping/>
  </p:clrMapOvr>
</p:sld>
</file>

<file path=ppt/theme/theme1.xml><?xml version="1.0" encoding="utf-8"?>
<a:theme xmlns:a="http://schemas.openxmlformats.org/drawingml/2006/main" name="AmazonAdvertising">
  <a:themeElements>
    <a:clrScheme name="Custom 1">
      <a:dk1>
        <a:srgbClr val="231F20"/>
      </a:dk1>
      <a:lt1>
        <a:srgbClr val="C8C8C8"/>
      </a:lt1>
      <a:dk2>
        <a:srgbClr val="231F20"/>
      </a:dk2>
      <a:lt2>
        <a:srgbClr val="FFFFFF"/>
      </a:lt2>
      <a:accent1>
        <a:srgbClr val="232F3E"/>
      </a:accent1>
      <a:accent2>
        <a:srgbClr val="4F7DB2"/>
      </a:accent2>
      <a:accent3>
        <a:srgbClr val="AED2ED"/>
      </a:accent3>
      <a:accent4>
        <a:srgbClr val="BBBCBF"/>
      </a:accent4>
      <a:accent5>
        <a:srgbClr val="FF9900"/>
      </a:accent5>
      <a:accent6>
        <a:srgbClr val="E37925"/>
      </a:accent6>
      <a:hlink>
        <a:srgbClr val="4F7DB2"/>
      </a:hlink>
      <a:folHlink>
        <a:srgbClr val="AED2E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buClr>
            <a:schemeClr val="bg2"/>
          </a:buClr>
          <a:buSzPct val="80000"/>
          <a:defRPr sz="1600" dirty="0" smtClean="0">
            <a:latin typeface="Helvetica Neue"/>
            <a:cs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agedJournalDBPresentation_Shareable (Read-Only)" id="{4F549788-C1F4-DE44-8657-79061BAE14C6}" vid="{60EF2A16-E861-CE41-A8D2-17A1C787BB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0D413A3562043910BFD613A855BC3" ma:contentTypeVersion="0" ma:contentTypeDescription="Create a new document." ma:contentTypeScope="" ma:versionID="0c83f29299244c221e5b7fb63ff2fd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03C885-CDAB-48FA-A53A-0D21E0E84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AmazonAdvertising</Template>
  <TotalTime>27548</TotalTime>
  <Words>1490</Words>
  <Application>Microsoft Macintosh PowerPoint</Application>
  <PresentationFormat>On-screen Show (16:10)</PresentationFormat>
  <Paragraphs>315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Bold</vt:lpstr>
      <vt:lpstr>Arial</vt:lpstr>
      <vt:lpstr>Calibri</vt:lpstr>
      <vt:lpstr>Helvetica</vt:lpstr>
      <vt:lpstr>Helvetica Neue</vt:lpstr>
      <vt:lpstr>Helvetica Neue LT Std 65 Medium</vt:lpstr>
      <vt:lpstr>Lucida Console</vt:lpstr>
      <vt:lpstr>Wingdings</vt:lpstr>
      <vt:lpstr>AmazonAdvertising</vt:lpstr>
      <vt:lpstr>STAR: Semantic Targeting Matching Model for Exact/Phrase Expansion</vt:lpstr>
      <vt:lpstr>Exact/Phrase Expansion</vt:lpstr>
      <vt:lpstr>Embedding Model</vt:lpstr>
      <vt:lpstr>STAR: Semantic Targeting Matching Model</vt:lpstr>
      <vt:lpstr>STAR: Semantic Targeting Matching Model</vt:lpstr>
      <vt:lpstr>STAR: Semantic Targeting Matching Model</vt:lpstr>
      <vt:lpstr>STAR: Semantic Targeting Matching Model</vt:lpstr>
      <vt:lpstr>Offline Pipeline</vt:lpstr>
      <vt:lpstr>Offline Evaluation</vt:lpstr>
      <vt:lpstr>Offline Evaluation – Effectiveness of Pre-training and Pre-finetuning</vt:lpstr>
      <vt:lpstr>STAR Model – TPS Challenges</vt:lpstr>
      <vt:lpstr>Case Study</vt:lpstr>
      <vt:lpstr>Improvement on Attribute Mismatch</vt:lpstr>
      <vt:lpstr>Improvement on Attribute Mismatch</vt:lpstr>
      <vt:lpstr>Multi-lingual STAR</vt:lpstr>
      <vt:lpstr>Next Steps</vt:lpstr>
      <vt:lpstr>Question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Engineering Talk Series: MCM Best Practices</dc:title>
  <dc:creator>Microsoft Office User</dc:creator>
  <cp:lastModifiedBy>Microsoft Office User</cp:lastModifiedBy>
  <cp:revision>273</cp:revision>
  <cp:lastPrinted>2021-08-27T18:06:56Z</cp:lastPrinted>
  <dcterms:created xsi:type="dcterms:W3CDTF">2019-06-06T04:12:34Z</dcterms:created>
  <dcterms:modified xsi:type="dcterms:W3CDTF">2023-06-28T19:04:42Z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0x0101009C00D413A3562043910BFD613A855BC3</vt:lpwstr>
  </property>
</Properties>
</file>