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0" r:id="rId4"/>
    <p:sldId id="261" r:id="rId5"/>
    <p:sldId id="258" r:id="rId6"/>
    <p:sldId id="257" r:id="rId7"/>
    <p:sldId id="259" r:id="rId8"/>
    <p:sldId id="263" r:id="rId9"/>
    <p:sldId id="278" r:id="rId10"/>
    <p:sldId id="264" r:id="rId11"/>
    <p:sldId id="279" r:id="rId12"/>
    <p:sldId id="262" r:id="rId13"/>
    <p:sldId id="273" r:id="rId14"/>
    <p:sldId id="281" r:id="rId15"/>
    <p:sldId id="267" r:id="rId16"/>
    <p:sldId id="269" r:id="rId17"/>
    <p:sldId id="271" r:id="rId18"/>
    <p:sldId id="270" r:id="rId19"/>
    <p:sldId id="275" r:id="rId20"/>
    <p:sldId id="274" r:id="rId21"/>
    <p:sldId id="272" r:id="rId22"/>
    <p:sldId id="266" r:id="rId23"/>
    <p:sldId id="280" r:id="rId24"/>
    <p:sldId id="26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129B2-1678-4394-9620-6D7FC6BFE3B5}" v="15" dt="2023-04-14T14:23:5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Wild" userId="f83639c31b8faa77" providerId="Windows Live" clId="Web-{CA9129B2-1678-4394-9620-6D7FC6BFE3B5}"/>
    <pc:docChg chg="modSld">
      <pc:chgData name="Ted Wild" userId="f83639c31b8faa77" providerId="Windows Live" clId="Web-{CA9129B2-1678-4394-9620-6D7FC6BFE3B5}" dt="2023-04-14T14:23:52.123" v="5" actId="20577"/>
      <pc:docMkLst>
        <pc:docMk/>
      </pc:docMkLst>
      <pc:sldChg chg="modSp">
        <pc:chgData name="Ted Wild" userId="f83639c31b8faa77" providerId="Windows Live" clId="Web-{CA9129B2-1678-4394-9620-6D7FC6BFE3B5}" dt="2023-04-14T14:23:52.123" v="5" actId="20577"/>
        <pc:sldMkLst>
          <pc:docMk/>
          <pc:sldMk cId="0" sldId="258"/>
        </pc:sldMkLst>
        <pc:spChg chg="mod">
          <ac:chgData name="Ted Wild" userId="f83639c31b8faa77" providerId="Windows Live" clId="Web-{CA9129B2-1678-4394-9620-6D7FC6BFE3B5}" dt="2023-04-14T14:22:44.434" v="0" actId="20577"/>
          <ac:spMkLst>
            <pc:docMk/>
            <pc:sldMk cId="0" sldId="258"/>
            <ac:spMk id="5" creationId="{A74344FF-2EAE-E42D-4E96-ABDFEE980344}"/>
          </ac:spMkLst>
        </pc:spChg>
        <pc:spChg chg="mod">
          <ac:chgData name="Ted Wild" userId="f83639c31b8faa77" providerId="Windows Live" clId="Web-{CA9129B2-1678-4394-9620-6D7FC6BFE3B5}" dt="2023-04-14T14:22:50.293" v="1" actId="20577"/>
          <ac:spMkLst>
            <pc:docMk/>
            <pc:sldMk cId="0" sldId="258"/>
            <ac:spMk id="6154" creationId="{F03BA8F4-1A93-C0E3-6310-B07FA324F989}"/>
          </ac:spMkLst>
        </pc:spChg>
        <pc:spChg chg="mod">
          <ac:chgData name="Ted Wild" userId="f83639c31b8faa77" providerId="Windows Live" clId="Web-{CA9129B2-1678-4394-9620-6D7FC6BFE3B5}" dt="2023-04-14T14:23:52.123" v="5" actId="20577"/>
          <ac:spMkLst>
            <pc:docMk/>
            <pc:sldMk cId="0" sldId="258"/>
            <ac:spMk id="6155" creationId="{0E02E09D-BA2E-0B7C-5F68-32F06092D477}"/>
          </ac:spMkLst>
        </pc:spChg>
        <pc:spChg chg="mod">
          <ac:chgData name="Ted Wild" userId="f83639c31b8faa77" providerId="Windows Live" clId="Web-{CA9129B2-1678-4394-9620-6D7FC6BFE3B5}" dt="2023-04-14T14:23:43.482" v="3" actId="20577"/>
          <ac:spMkLst>
            <pc:docMk/>
            <pc:sldMk cId="0" sldId="258"/>
            <ac:spMk id="6165" creationId="{4BBB4240-8271-8B58-21D3-0E50276BEE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6DED-8819-1BD6-1E64-DCCC7F08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4D98D-7EAA-456E-8188-F76E8CDAC5FA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C102-41F2-154C-C9EC-4596FA18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0DEC-C351-543B-8606-A359FF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66C0B-7559-443B-97FE-27C16DF19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CEAD-9981-FCF6-3589-D4F6577F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4AD1-E850-4F9F-8A66-E5E7482011BE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915B-7BFD-9D77-4192-F6C0C066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C172-C868-06F2-F478-44C0623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91F1C-510E-4AE7-B5DE-FCCE29872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98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03E0-1B03-16BE-8EB6-94D7A372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E1B34-77D0-404A-8495-942FF6D85EA0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451D-5DC8-336A-B34E-F84C8E85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5308-BB65-88E8-E572-3DA66D8E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5E87E-7942-4793-B44C-4FB4D8F5A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4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650A-F022-1575-BBE8-8DD1DC3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258AB-F6DC-44C3-800D-3DD12E515709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0CD4-6AA1-CAF3-0F45-2CE2FCE3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A8ED-D491-EEFA-BDCE-8B1DF304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54B58-F321-42F3-B5D7-7C8041817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E5A2-5B8F-A68D-C011-F7BAC71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3FFE9-5BD6-48CC-B1E6-120548594BE9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69A4-79FA-2AB6-C5E7-88383C2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76BE-514C-8D6D-37BE-91FA73DE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43970-8616-46EC-AA62-BD3173F11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15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191868-CC5C-597D-D893-117A4DB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36FC-E2D7-405B-B341-F016B3020437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B00793-7DEE-8816-BFC9-026339BA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0F6101-874F-CE4C-FE99-B98AB01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264B-A3B9-4A0E-BF2A-E21E39556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3E866B-C97C-9FEB-CADB-665A6F13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4A56-EC41-467E-9EE7-0B8429FFF498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1F7095-E19E-8D60-E37D-FCA63958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F8A955-907E-40D9-CB8B-E975A27B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8C326-6E2F-4CE5-AD89-C63740452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4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F6022F5-6F8F-EBF3-EC98-9B5C8B98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4CDED-D2EC-44ED-B854-BE7344FDB2A1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0E230A7-C97E-89DD-ED93-70A34E9E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233937-173E-B2A9-37C1-703116F1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8F62-B40B-441A-94EA-08B511E52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7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1C00F4-2BDF-0F7A-D723-13AB45DE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1656-3A14-43E2-97B9-90C8B5D44D1F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9E0114-79FB-4E6A-2067-AD83DB19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F8E04F-BC7E-11F3-F574-EA71531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1779B-76F4-4C7A-8BE7-D5E63C908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03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1D10F7-987C-E566-D443-C8524794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4A326-506D-4246-988A-A466F148D771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E7BFF8-D1E8-FBCE-6227-601E9825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0FE626-45DD-73BC-53F7-8A52BB8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0FDE3-8094-40D2-88FE-1F53E5258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8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090FD-67A4-A7DF-C7F7-C876AE63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068A-4070-4BC2-8E32-6BF735940FBA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4C7B8-9C87-7905-43E0-43718B23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66F6A6-CE91-FD7C-0EAB-710BFB4A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4B516-C8D8-4248-8D85-6149FD3C87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2831BB-0126-5B16-AD52-26623CDE40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0ACE33D-0489-8B74-4AEE-191DA815CA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070F-53EF-0C80-6408-FDC4D5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A1EA62-6AF1-4629-A671-47FC08B21170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3563-E688-17E2-8655-D9D8E242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D483-992F-563A-3381-A9B6A6FD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5A40DB5-7E3E-4EAA-9466-BC4BEC4320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ergeio0/wre.ppt" TargetMode="External"/><Relationship Id="rId2" Type="http://schemas.openxmlformats.org/officeDocument/2006/relationships/hyperlink" Target="http://sergeio0/Finite-StateModelsTools2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rgeio0/lex.ppt" TargetMode="External"/><Relationship Id="rId4" Type="http://schemas.openxmlformats.org/officeDocument/2006/relationships/hyperlink" Target="http://sergeio0/prm.tx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rgeio0/wre.p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E8E0C4B-2D51-575B-DD62-51C0189E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/>
          <a:lstStyle/>
          <a:p>
            <a:pPr eaLnBrk="1" hangingPunct="1"/>
            <a:r>
              <a:rPr lang="en-US" altLang="en-US" sz="5400"/>
              <a:t>Named Entity Extraction</a:t>
            </a:r>
            <a:br>
              <a:rPr lang="en-US" altLang="en-US" sz="4800"/>
            </a:br>
            <a:r>
              <a:rPr lang="en-US" altLang="en-US" sz="4800"/>
              <a:t>with MSFSA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B332-F05F-14D7-8B4F-0FD2458B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5486400"/>
            <a:ext cx="3505200" cy="114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Sergei </a:t>
            </a:r>
            <a:r>
              <a:rPr lang="en-US" dirty="0" err="1"/>
              <a:t>Olonichev</a:t>
            </a:r>
            <a:r>
              <a:rPr lang="en-US" dirty="0"/>
              <a:t>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09/24/2008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Index Generation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22B674C-FC11-1473-593E-D2EA35F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WRE NE rules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BB42D78-B088-CF14-0475-B64569EB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&lt; City State Zip &gt; --&gt; </a:t>
            </a:r>
            <a:r>
              <a:rPr lang="en-US" altLang="en-US" b="1"/>
              <a:t>_call </a:t>
            </a:r>
            <a:r>
              <a:rPr lang="en-US" altLang="en-US"/>
              <a:t>FnCity FnState FnZip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_function </a:t>
            </a:r>
            <a:r>
              <a:rPr lang="en-US" altLang="en-US" sz="2400"/>
              <a:t>FnCity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  &lt; City &gt; --&gt; ADDRESS_CTY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_function </a:t>
            </a:r>
            <a:r>
              <a:rPr lang="en-US" altLang="en-US" sz="2400"/>
              <a:t>FnState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  &lt; State &gt; --&gt; ADDRESS_STA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_function </a:t>
            </a:r>
            <a:r>
              <a:rPr lang="en-US" altLang="en-US" sz="2400"/>
              <a:t>FnZip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  &lt; Zip &gt; --&gt; ADDRESS_ZIP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_end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900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DBD7B-D935-5C34-B7F4-E75FB61084DA}"/>
              </a:ext>
            </a:extLst>
          </p:cNvPr>
          <p:cNvSpPr txBox="1"/>
          <p:nvPr/>
        </p:nvSpPr>
        <p:spPr>
          <a:xfrm>
            <a:off x="5029200" y="5943600"/>
            <a:ext cx="39624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008000"/>
                </a:solidFill>
                <a:latin typeface="+mn-lt"/>
                <a:cs typeface="Arial" charset="0"/>
              </a:rPr>
              <a:t>That’s the best </a:t>
            </a:r>
            <a:r>
              <a:rPr lang="en-US" sz="4000" dirty="0">
                <a:solidFill>
                  <a:srgbClr val="008000"/>
                </a:solidFill>
                <a:latin typeface="+mn-lt"/>
                <a:cs typeface="Arial" charset="0"/>
                <a:sym typeface="Wingdings" pitchFamily="2" charset="2"/>
              </a:rPr>
              <a:t>!</a:t>
            </a:r>
            <a:endParaRPr lang="en-US" sz="4000" dirty="0"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362E0B3-4A2E-3CFA-3C45-3C3D47C1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274638"/>
            <a:ext cx="9525000" cy="1143000"/>
          </a:xfrm>
        </p:spPr>
        <p:txBody>
          <a:bodyPr/>
          <a:lstStyle/>
          <a:p>
            <a:r>
              <a:rPr lang="en-US" altLang="en-US"/>
              <a:t>Where do @</a:t>
            </a:r>
            <a:r>
              <a:rPr lang="en-US" altLang="en-US">
                <a:solidFill>
                  <a:srgbClr val="2D0AFE"/>
                </a:solidFill>
              </a:rPr>
              <a:t>Cty </a:t>
            </a:r>
            <a:r>
              <a:rPr lang="en-US" altLang="en-US"/>
              <a:t>@</a:t>
            </a:r>
            <a:r>
              <a:rPr lang="en-US" altLang="en-US">
                <a:solidFill>
                  <a:srgbClr val="2D0AFE"/>
                </a:solidFill>
              </a:rPr>
              <a:t>State </a:t>
            </a:r>
            <a:r>
              <a:rPr lang="en-US" altLang="en-US"/>
              <a:t>... come from?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8DF964B-840D-4688-D727-063D4808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76400"/>
            <a:ext cx="96774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Tag Dictionary </a:t>
            </a:r>
            <a:r>
              <a:rPr lang="en-US" altLang="en-US"/>
              <a:t>maps Word </a:t>
            </a:r>
            <a:r>
              <a:rPr lang="en-US" altLang="en-US">
                <a:sym typeface="Wingdings" panose="05000000000000000000" pitchFamily="2" charset="2"/>
              </a:rPr>
              <a:t> { Tag }: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…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New York		Cty	State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Los Angeles	Cty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Alaska		State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…</a:t>
            </a: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Tag Dictionary</a:t>
            </a:r>
            <a:r>
              <a:rPr lang="en-US" altLang="en-US">
                <a:sym typeface="Wingdings" panose="05000000000000000000" pitchFamily="2" charset="2"/>
              </a:rPr>
              <a:t> allows @</a:t>
            </a:r>
            <a:r>
              <a:rPr lang="en-US" altLang="en-US">
                <a:solidFill>
                  <a:srgbClr val="2D0AFE"/>
                </a:solidFill>
                <a:sym typeface="Wingdings" panose="05000000000000000000" pitchFamily="2" charset="2"/>
              </a:rPr>
              <a:t>Tag</a:t>
            </a:r>
            <a:r>
              <a:rPr lang="en-US" altLang="en-US">
                <a:sym typeface="Wingdings" panose="05000000000000000000" pitchFamily="2" charset="2"/>
              </a:rPr>
              <a:t> references in WRE rules: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(@</a:t>
            </a:r>
            <a:r>
              <a:rPr lang="en-US" altLang="en-US" sz="2400" b="1">
                <a:solidFill>
                  <a:srgbClr val="2D0AF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"State"|"state"|"STATE"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|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"State"|"state"|"STATE" "of"|"OF"|"Of"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@</a:t>
            </a:r>
            <a:r>
              <a:rPr lang="en-US" altLang="en-US" sz="2400" b="1">
                <a:solidFill>
                  <a:srgbClr val="2D0AF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12A1ED8-FA24-18E5-3055-96926D63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Mining with WRE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4719-426F-00A5-2F4E-1AFB99B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&lt;</a:t>
            </a:r>
            <a:r>
              <a:rPr lang="en-US" dirty="0"/>
              <a:t> "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"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"</a:t>
            </a:r>
            <a:r>
              <a:rPr lang="en-US" dirty="0">
                <a:solidFill>
                  <a:schemeClr val="accent2"/>
                </a:solidFill>
              </a:rPr>
              <a:t>city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City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CITY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town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Town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TOWN</a:t>
            </a:r>
            <a:r>
              <a:rPr lang="en-US" dirty="0"/>
              <a:t>"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"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"|"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"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([A-Z][a-z]+)|([A-Z]+)</a:t>
            </a:r>
            <a:r>
              <a:rPr lang="en-US" dirty="0"/>
              <a:t>' </a:t>
            </a:r>
            <a:r>
              <a:rPr lang="en-US" b="1" dirty="0"/>
              <a:t>&gt;</a:t>
            </a:r>
            <a:r>
              <a:rPr lang="en-US" dirty="0"/>
              <a:t> @</a:t>
            </a:r>
            <a:r>
              <a:rPr lang="en-US" dirty="0">
                <a:solidFill>
                  <a:srgbClr val="2D0AFE"/>
                </a:solidFill>
              </a:rPr>
              <a:t>State</a:t>
            </a:r>
            <a:r>
              <a:rPr lang="en-US" dirty="0"/>
              <a:t> </a:t>
            </a:r>
            <a:r>
              <a:rPr lang="en-US" b="1" dirty="0"/>
              <a:t>--&gt; _call </a:t>
            </a:r>
            <a:r>
              <a:rPr lang="en-US" dirty="0" err="1"/>
              <a:t>FnGetLast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_function </a:t>
            </a:r>
            <a:r>
              <a:rPr lang="en-US" dirty="0" err="1"/>
              <a:t>FnGetLast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&lt; . &gt; $ </a:t>
            </a:r>
            <a:r>
              <a:rPr lang="en-US" dirty="0">
                <a:sym typeface="Wingdings" pitchFamily="2" charset="2"/>
              </a:rPr>
              <a:t>--&gt; ADDRESS_CTY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_end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307D38A-15D1-5DA6-AB23-B2274CE9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Mining with WRE rules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85053E2-9D3D-C743-7AB3-715493B6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953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Top 25 of 92,347 found cities: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246897 ADDRESS_CTY(( Mill Valley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45108 ADDRESS_CTY(( Edinburgh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44980 ADDRESS_CTY(( New York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43310 ADDRESS_CTY(( Calgary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29135 ADDRESS_CTY(( Edmonton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27770 ADDRESS_CTY(( Glasgow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27635 ADDRESS_CTY(( London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22484 ADDRESS_CTY(( Peoria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21269 ADDRESS_CTY(( Minneapolis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19280 ADDRESS_CTY(( Columbus ))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14439 ADDRESS_CTY(( EL PASO ))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BD9A9-45AE-92C8-B1B5-FB26D381FDB2}"/>
              </a:ext>
            </a:extLst>
          </p:cNvPr>
          <p:cNvSpPr txBox="1">
            <a:spLocks/>
          </p:cNvSpPr>
          <p:nvPr/>
        </p:nvSpPr>
        <p:spPr bwMode="auto">
          <a:xfrm>
            <a:off x="5191125" y="1860550"/>
            <a:ext cx="457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13923 ADDRESS_CTY(( Chicago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13294 ADDRESS_CTY(( Lincoln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11979 ADDRESS_CTY(( Fort Collins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11612 ADDRESS_CTY(( San Francisco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11253 ADDRESS_CTY(( Atlanta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10927 ADDRESS_CTY(( Philadelphia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10922 ADDRESS_CTY(( ARKADELPHIA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10897 ADDRESS_CTY(( St Louis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10742 ADDRESS_CTY(( Seattle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10337 ADDRESS_CTY(( Los Angeles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 9608 ADDRESS_CTY(( Kansas City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 9166 ADDRESS_CTY(( Portland ))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dirty="0">
                <a:latin typeface="+mn-lt"/>
                <a:cs typeface="+mn-cs"/>
              </a:rPr>
              <a:t>   9111 ADDRESS_CTY(( Washington 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DC95A44-6DE5-765C-1DA3-F0862B5A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WRE NE grammar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292278A-832A-F05F-6EB8-3FBA1DB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&lt;SearchGold&gt;\...\IndexGenData\ldbsrc\english_addr 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ne-rules.wre	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WRE NE grammar file itself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tag.dict.utf8.zip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Tag Dictionary file</a:t>
            </a: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tag.dict.tagset.txt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Tag Dictionary tagset file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ldb.conf.small 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Runtime configuration options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options.small 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400">
                <a:cs typeface="Courier New" panose="02070309020205020404" pitchFamily="49" charset="0"/>
                <a:sym typeface="Wingdings" panose="05000000000000000000" pitchFamily="2" charset="2"/>
              </a:rPr>
              <a:t>Compilation options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392052B-090F-E63E-4669-489F6839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WRE NE grammar compilation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524B8D-F159-732A-9848-650405F5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1. One time compile MSFSA library and tool and run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set_env.cmd</a:t>
            </a:r>
            <a:r>
              <a:rPr lang="en-US" altLang="en-US" sz="2400">
                <a:cs typeface="Courier New" panose="02070309020205020404" pitchFamily="49" charset="0"/>
              </a:rPr>
              <a:t> from the msfsa-compile\scripts directory and go to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&lt;SearchGold&gt;\deploy\builds\data\IndexGenData\ldbsrc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2. Compile LDB in two steps, first morphological part (the tag dictionary) and then WRE rules, which use the dictionary: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nmake –f Makefile.nmake lang=english_addr mode=morph all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nmake –f Makefile.nmake lang=english_addr all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The compiled LDB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english_addr.bin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is in</a:t>
            </a:r>
            <a:r>
              <a:rPr lang="en-US" altLang="en-US" sz="1800">
                <a:cs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ldbsrc\ldb\english_ne </a:t>
            </a:r>
            <a:r>
              <a:rPr lang="en-US" altLang="en-US" sz="2400">
                <a:cs typeface="Courier New" panose="02070309020205020404" pitchFamily="49" charset="0"/>
              </a:rPr>
              <a:t>directory.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C516105-3375-948D-B8CF-1C32EA03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the pipeline in COSMOS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903C-E56B-C590-6F8D-F04B1A13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5029200"/>
          </a:xfrm>
        </p:spPr>
        <p:txBody>
          <a:bodyPr rtlCol="0">
            <a:normAutofit fontScale="40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3000" dirty="0"/>
              <a:t>REFERENCE @"MsfsaScopeExt.dll";</a:t>
            </a:r>
          </a:p>
          <a:p>
            <a:pPr>
              <a:buFont typeface="Arial" charset="0"/>
              <a:buNone/>
              <a:defRPr/>
            </a:pPr>
            <a:r>
              <a:rPr lang="en-US" sz="3000" dirty="0"/>
              <a:t>RESOURCE "msfsacosmosdll.dll";</a:t>
            </a:r>
          </a:p>
          <a:p>
            <a:pPr>
              <a:buFont typeface="Arial" charset="0"/>
              <a:buNone/>
              <a:defRPr/>
            </a:pPr>
            <a:r>
              <a:rPr lang="en-US" sz="3000" dirty="0"/>
              <a:t>RESOURCE "tagset.txt";</a:t>
            </a:r>
          </a:p>
          <a:p>
            <a:pPr>
              <a:buFont typeface="Arial" charset="0"/>
              <a:buNone/>
              <a:defRPr/>
            </a:pPr>
            <a:r>
              <a:rPr lang="en-US" sz="3000" dirty="0"/>
              <a:t>RESOURCE "naivewbd.bin";</a:t>
            </a:r>
          </a:p>
          <a:p>
            <a:pPr>
              <a:buFont typeface="Arial" charset="0"/>
              <a:buNone/>
              <a:defRPr/>
            </a:pPr>
            <a:r>
              <a:rPr lang="en-US" sz="3000" dirty="0"/>
              <a:t>RESOURCE "english_addr.bin";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/>
              <a:t>SELECT </a:t>
            </a:r>
            <a:r>
              <a:rPr lang="en-US" sz="3000" dirty="0" err="1"/>
              <a:t>DocumentURL</a:t>
            </a:r>
            <a:r>
              <a:rPr lang="en-US" sz="3000" dirty="0"/>
              <a:t>, </a:t>
            </a:r>
            <a:r>
              <a:rPr lang="en-US" sz="3000" dirty="0" err="1"/>
              <a:t>documentraw</a:t>
            </a:r>
            <a:r>
              <a:rPr lang="en-US" sz="3000" dirty="0"/>
              <a:t> AS </a:t>
            </a:r>
            <a:r>
              <a:rPr lang="en-US" sz="3000" dirty="0" err="1"/>
              <a:t>PlainText</a:t>
            </a:r>
            <a:r>
              <a:rPr lang="en-US" sz="3000" dirty="0"/>
              <a:t>, </a:t>
            </a:r>
            <a:r>
              <a:rPr lang="en-US" sz="3000" dirty="0" err="1"/>
              <a:t>ErrorCode</a:t>
            </a:r>
            <a:endParaRPr lang="en-US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/>
              <a:t>FROM "/public/web/snapshot/2008_02_07.HF.HI.content.chunks"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/>
              <a:t>USING </a:t>
            </a:r>
            <a:r>
              <a:rPr lang="en-US" sz="3000" dirty="0" err="1"/>
              <a:t>ContentChunkParserScope</a:t>
            </a:r>
            <a:endParaRPr lang="en-US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/>
              <a:t>WHERE </a:t>
            </a:r>
            <a:r>
              <a:rPr lang="en-US" sz="3000" dirty="0" err="1"/>
              <a:t>ErrorCode</a:t>
            </a:r>
            <a:r>
              <a:rPr lang="en-US" sz="3000" dirty="0"/>
              <a:t> == "0" AND (</a:t>
            </a:r>
            <a:r>
              <a:rPr lang="en-US" sz="3000" dirty="0" err="1"/>
              <a:t>documentraw</a:t>
            </a:r>
            <a:r>
              <a:rPr lang="en-US" sz="3000" dirty="0"/>
              <a:t>).Length &lt; 1000000;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500" dirty="0"/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/// </a:t>
            </a:r>
            <a:r>
              <a:rPr lang="en-US" sz="3500" b="1" dirty="0" err="1"/>
              <a:t>wordbreakfile</a:t>
            </a:r>
            <a:r>
              <a:rPr lang="en-US" sz="3500" b="1" dirty="0"/>
              <a:t> / </a:t>
            </a:r>
            <a:r>
              <a:rPr lang="en-US" sz="3500" b="1" dirty="0" err="1"/>
              <a:t>fa_lex</a:t>
            </a:r>
            <a:endParaRPr lang="en-US" sz="3500" b="1" dirty="0"/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PROCESS PRODUCE </a:t>
            </a:r>
            <a:r>
              <a:rPr lang="en-US" sz="3500" b="1" dirty="0" err="1"/>
              <a:t>OutputText</a:t>
            </a:r>
            <a:r>
              <a:rPr lang="en-US" sz="3500" b="1" dirty="0"/>
              <a:t>, </a:t>
            </a:r>
            <a:r>
              <a:rPr lang="en-US" sz="3500" b="1" dirty="0" err="1"/>
              <a:t>FaLexErrorCode</a:t>
            </a:r>
            <a:endParaRPr lang="en-US" sz="3500" b="1" dirty="0"/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USING </a:t>
            </a:r>
            <a:r>
              <a:rPr lang="en-US" sz="3500" b="1" dirty="0" err="1"/>
              <a:t>FaLexProc</a:t>
            </a:r>
            <a:r>
              <a:rPr lang="en-US" sz="3500" b="1" dirty="0"/>
              <a:t>("--</a:t>
            </a:r>
            <a:r>
              <a:rPr lang="en-US" sz="3500" b="1" dirty="0" err="1"/>
              <a:t>ldb</a:t>
            </a:r>
            <a:r>
              <a:rPr lang="en-US" sz="3500" b="1" dirty="0"/>
              <a:t>=naivewbd.bin");</a:t>
            </a:r>
          </a:p>
          <a:p>
            <a:pPr>
              <a:buFont typeface="Arial" charset="0"/>
              <a:buNone/>
              <a:defRPr/>
            </a:pPr>
            <a:endParaRPr lang="en-US" sz="3000" dirty="0"/>
          </a:p>
          <a:p>
            <a:pPr>
              <a:buFont typeface="Arial" charset="0"/>
              <a:buNone/>
              <a:defRPr/>
            </a:pPr>
            <a:r>
              <a:rPr lang="en-US" sz="3000" dirty="0"/>
              <a:t>SELECT </a:t>
            </a:r>
            <a:r>
              <a:rPr lang="en-US" sz="3000" dirty="0" err="1"/>
              <a:t>OutputText</a:t>
            </a:r>
            <a:r>
              <a:rPr lang="en-US" sz="3000" dirty="0"/>
              <a:t> AS </a:t>
            </a:r>
            <a:r>
              <a:rPr lang="en-US" sz="3000" dirty="0" err="1"/>
              <a:t>InputText</a:t>
            </a:r>
            <a:endParaRPr lang="en-US" sz="3000" dirty="0"/>
          </a:p>
          <a:p>
            <a:pPr>
              <a:buFont typeface="Arial" charset="0"/>
              <a:buNone/>
              <a:defRPr/>
            </a:pPr>
            <a:r>
              <a:rPr lang="en-US" sz="3000" dirty="0"/>
              <a:t>WHERE </a:t>
            </a:r>
            <a:r>
              <a:rPr lang="en-US" sz="3000" dirty="0" err="1"/>
              <a:t>FaLexErrorCode</a:t>
            </a:r>
            <a:r>
              <a:rPr lang="en-US" sz="3000" dirty="0"/>
              <a:t> == "0";</a:t>
            </a:r>
          </a:p>
          <a:p>
            <a:pPr>
              <a:buFont typeface="Arial" charset="0"/>
              <a:buNone/>
              <a:defRPr/>
            </a:pPr>
            <a:endParaRPr lang="en-US" sz="3000" dirty="0"/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/// fa_ts2ts_mwe</a:t>
            </a:r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PROCESS PRODUCE </a:t>
            </a:r>
            <a:r>
              <a:rPr lang="en-US" sz="3500" b="1" dirty="0" err="1"/>
              <a:t>OutputText</a:t>
            </a:r>
            <a:r>
              <a:rPr lang="en-US" sz="3500" b="1" dirty="0"/>
              <a:t>, </a:t>
            </a:r>
            <a:r>
              <a:rPr lang="en-US" sz="3500" b="1" dirty="0" err="1"/>
              <a:t>MweErrorCode</a:t>
            </a:r>
            <a:endParaRPr lang="en-US" sz="3500" b="1" dirty="0"/>
          </a:p>
          <a:p>
            <a:pPr>
              <a:buFont typeface="Arial" charset="0"/>
              <a:buNone/>
              <a:defRPr/>
            </a:pPr>
            <a:r>
              <a:rPr lang="en-US" sz="3500" b="1" dirty="0"/>
              <a:t>USING </a:t>
            </a:r>
            <a:r>
              <a:rPr lang="en-US" sz="3500" b="1" dirty="0" err="1"/>
              <a:t>MweProc</a:t>
            </a:r>
            <a:r>
              <a:rPr lang="en-US" sz="3500" b="1" dirty="0"/>
              <a:t>("--</a:t>
            </a:r>
            <a:r>
              <a:rPr lang="en-US" sz="3500" b="1" dirty="0" err="1"/>
              <a:t>ldb</a:t>
            </a:r>
            <a:r>
              <a:rPr lang="en-US" sz="3500" b="1" dirty="0"/>
              <a:t>=english_addr.bin");</a:t>
            </a:r>
          </a:p>
          <a:p>
            <a:pPr>
              <a:buFont typeface="Arial" charset="0"/>
              <a:buNone/>
              <a:defRPr/>
            </a:pPr>
            <a:endParaRPr lang="en-US" sz="3000" dirty="0"/>
          </a:p>
          <a:p>
            <a:pPr>
              <a:buFont typeface="Arial" charset="0"/>
              <a:buNone/>
              <a:defRPr/>
            </a:pPr>
            <a:r>
              <a:rPr lang="en-US" sz="3000" dirty="0"/>
              <a:t>SELECT </a:t>
            </a:r>
            <a:r>
              <a:rPr lang="en-US" sz="3000" dirty="0" err="1"/>
              <a:t>OutputText</a:t>
            </a:r>
            <a:r>
              <a:rPr lang="en-US" sz="3000" dirty="0"/>
              <a:t> AS </a:t>
            </a:r>
            <a:r>
              <a:rPr lang="en-US" sz="3000" dirty="0" err="1"/>
              <a:t>InputText</a:t>
            </a:r>
            <a:endParaRPr lang="en-US" sz="3000" dirty="0"/>
          </a:p>
          <a:p>
            <a:pPr>
              <a:buFont typeface="Arial" charset="0"/>
              <a:buNone/>
              <a:defRPr/>
            </a:pPr>
            <a:r>
              <a:rPr lang="en-US" sz="3000" dirty="0"/>
              <a:t>WHERE </a:t>
            </a:r>
            <a:r>
              <a:rPr lang="en-US" sz="3000" dirty="0" err="1"/>
              <a:t>MweErrorCode</a:t>
            </a:r>
            <a:r>
              <a:rPr lang="en-US" sz="3000" dirty="0"/>
              <a:t> == "0";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5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68E91A19-60C1-53FF-69E0-506C2FFB2B0B}"/>
              </a:ext>
            </a:extLst>
          </p:cNvPr>
          <p:cNvSpPr txBox="1">
            <a:spLocks/>
          </p:cNvSpPr>
          <p:nvPr/>
        </p:nvSpPr>
        <p:spPr bwMode="auto">
          <a:xfrm>
            <a:off x="5181600" y="15240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/// fa_ts2ps --</a:t>
            </a:r>
            <a:r>
              <a:rPr lang="en-US" sz="1400" b="1" dirty="0" err="1">
                <a:latin typeface="+mn-lt"/>
                <a:cs typeface="Arial" charset="0"/>
              </a:rPr>
              <a:t>alg</a:t>
            </a:r>
            <a:r>
              <a:rPr lang="en-US" sz="1400" b="1" dirty="0">
                <a:latin typeface="+mn-lt"/>
                <a:cs typeface="Arial" charset="0"/>
              </a:rPr>
              <a:t>=</a:t>
            </a:r>
            <a:r>
              <a:rPr lang="en-US" sz="1400" b="1" dirty="0" err="1">
                <a:latin typeface="+mn-lt"/>
                <a:cs typeface="Arial" charset="0"/>
              </a:rPr>
              <a:t>wre-lex</a:t>
            </a:r>
            <a:r>
              <a:rPr lang="en-US" sz="1400" b="1" dirty="0">
                <a:latin typeface="+mn-lt"/>
                <a:cs typeface="Arial" charset="0"/>
              </a:rPr>
              <a:t> ...</a:t>
            </a: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PROCESS PRODUCE </a:t>
            </a:r>
            <a:r>
              <a:rPr lang="en-US" sz="1400" b="1" dirty="0" err="1">
                <a:latin typeface="+mn-lt"/>
                <a:cs typeface="Arial" charset="0"/>
              </a:rPr>
              <a:t>OutputText</a:t>
            </a:r>
            <a:r>
              <a:rPr lang="en-US" sz="1400" b="1" dirty="0">
                <a:latin typeface="+mn-lt"/>
                <a:cs typeface="Arial" charset="0"/>
              </a:rPr>
              <a:t>, </a:t>
            </a:r>
            <a:r>
              <a:rPr lang="en-US" sz="1400" b="1" dirty="0" err="1">
                <a:latin typeface="+mn-lt"/>
                <a:cs typeface="Arial" charset="0"/>
              </a:rPr>
              <a:t>WreLexErrorCode</a:t>
            </a:r>
            <a:endParaRPr lang="en-US" sz="1400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USING </a:t>
            </a:r>
            <a:r>
              <a:rPr lang="en-US" sz="1400" b="1" dirty="0" err="1">
                <a:latin typeface="+mn-lt"/>
                <a:cs typeface="Arial" charset="0"/>
              </a:rPr>
              <a:t>WreLexProc</a:t>
            </a:r>
            <a:r>
              <a:rPr lang="en-US" sz="1400" b="1" dirty="0">
                <a:latin typeface="+mn-lt"/>
                <a:cs typeface="Arial" charset="0"/>
              </a:rPr>
              <a:t>("--</a:t>
            </a:r>
            <a:r>
              <a:rPr lang="en-US" sz="1400" b="1" dirty="0" err="1">
                <a:latin typeface="+mn-lt"/>
                <a:cs typeface="Arial" charset="0"/>
              </a:rPr>
              <a:t>ldb</a:t>
            </a:r>
            <a:r>
              <a:rPr lang="en-US" sz="1400" b="1" dirty="0">
                <a:latin typeface="+mn-lt"/>
                <a:cs typeface="Arial" charset="0"/>
              </a:rPr>
              <a:t>=english_addr.bin" </a:t>
            </a: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                                    "--</a:t>
            </a:r>
            <a:r>
              <a:rPr lang="en-US" sz="1400" b="1" dirty="0" err="1">
                <a:latin typeface="+mn-lt"/>
                <a:cs typeface="Arial" charset="0"/>
              </a:rPr>
              <a:t>tagset</a:t>
            </a:r>
            <a:r>
              <a:rPr lang="en-US" sz="1400" b="1" dirty="0">
                <a:latin typeface="+mn-lt"/>
                <a:cs typeface="Arial" charset="0"/>
              </a:rPr>
              <a:t>=tagset.txt");</a:t>
            </a:r>
          </a:p>
          <a:p>
            <a:pPr eaLnBrk="1" hangingPunct="1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SELECT </a:t>
            </a:r>
            <a:r>
              <a:rPr lang="en-US" sz="1200" dirty="0" err="1">
                <a:latin typeface="+mn-lt"/>
                <a:cs typeface="Arial" charset="0"/>
              </a:rPr>
              <a:t>OutputText</a:t>
            </a:r>
            <a:r>
              <a:rPr lang="en-US" sz="1200" dirty="0">
                <a:latin typeface="+mn-lt"/>
                <a:cs typeface="Arial" charset="0"/>
              </a:rPr>
              <a:t> AS </a:t>
            </a:r>
            <a:r>
              <a:rPr lang="en-US" sz="1200" dirty="0" err="1">
                <a:latin typeface="+mn-lt"/>
                <a:cs typeface="Arial" charset="0"/>
              </a:rPr>
              <a:t>InputText</a:t>
            </a:r>
            <a:endParaRPr lang="en-US" sz="12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WHERE </a:t>
            </a:r>
            <a:r>
              <a:rPr lang="en-US" sz="1200" dirty="0" err="1">
                <a:latin typeface="+mn-lt"/>
                <a:cs typeface="Arial" charset="0"/>
              </a:rPr>
              <a:t>WreLexErrorCode</a:t>
            </a:r>
            <a:r>
              <a:rPr lang="en-US" sz="1200" dirty="0">
                <a:latin typeface="+mn-lt"/>
                <a:cs typeface="Arial" charset="0"/>
              </a:rPr>
              <a:t> == "0";</a:t>
            </a:r>
          </a:p>
          <a:p>
            <a:pPr eaLnBrk="1" hangingPunct="1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/// </a:t>
            </a:r>
            <a:r>
              <a:rPr lang="en-US" sz="1400" b="1" dirty="0" err="1">
                <a:latin typeface="+mn-lt"/>
                <a:cs typeface="Arial" charset="0"/>
              </a:rPr>
              <a:t>fa_extract</a:t>
            </a:r>
            <a:endParaRPr lang="en-US" sz="1400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PROCESS PRODUCE </a:t>
            </a:r>
            <a:r>
              <a:rPr lang="en-US" sz="1400" b="1" dirty="0" err="1">
                <a:latin typeface="+mn-lt"/>
                <a:cs typeface="Arial" charset="0"/>
              </a:rPr>
              <a:t>OutputText</a:t>
            </a:r>
            <a:endParaRPr lang="en-US" sz="1400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USING </a:t>
            </a:r>
            <a:r>
              <a:rPr lang="en-US" sz="1400" b="1" dirty="0" err="1">
                <a:latin typeface="+mn-lt"/>
                <a:cs typeface="Arial" charset="0"/>
              </a:rPr>
              <a:t>FaExtractProc</a:t>
            </a:r>
            <a:r>
              <a:rPr lang="en-US" sz="1400" b="1" dirty="0">
                <a:latin typeface="+mn-lt"/>
                <a:cs typeface="Arial" charset="0"/>
              </a:rPr>
              <a:t> ("--name=ADDRESS");</a:t>
            </a:r>
          </a:p>
          <a:p>
            <a:pPr eaLnBrk="1" hangingPunct="1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/// get statistics</a:t>
            </a: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SELECT COUNT(*) AS N, </a:t>
            </a:r>
            <a:r>
              <a:rPr lang="en-US" sz="1200" dirty="0" err="1">
                <a:latin typeface="+mn-lt"/>
                <a:cs typeface="Arial" charset="0"/>
              </a:rPr>
              <a:t>OutputText</a:t>
            </a:r>
            <a:r>
              <a:rPr lang="en-US" sz="1200" dirty="0">
                <a:latin typeface="+mn-lt"/>
                <a:cs typeface="Arial" charset="0"/>
              </a:rPr>
              <a:t> AS Address;</a:t>
            </a:r>
          </a:p>
          <a:p>
            <a:pPr eaLnBrk="1" hangingPunct="1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OUTPUT</a:t>
            </a:r>
          </a:p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TO "/my/scratch/</a:t>
            </a:r>
            <a:r>
              <a:rPr lang="en-US" sz="1200" dirty="0" err="1">
                <a:latin typeface="+mn-lt"/>
                <a:cs typeface="Arial" charset="0"/>
              </a:rPr>
              <a:t>address.stats</a:t>
            </a:r>
            <a:r>
              <a:rPr lang="en-US" sz="1200" dirty="0">
                <a:latin typeface="+mn-lt"/>
                <a:cs typeface="Arial" charset="0"/>
              </a:rPr>
              <a:t>“;</a:t>
            </a:r>
          </a:p>
          <a:p>
            <a:pPr eaLnBrk="1" hangingPunct="1">
              <a:defRPr/>
            </a:pPr>
            <a:endParaRPr lang="en-US" sz="32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EF79BAC-1EF6-31CC-0C99-873C981F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COSMOS execution statistics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825D417-02AA-3333-D501-8AC19413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2.13 MBps </a:t>
            </a:r>
          </a:p>
          <a:p>
            <a:pPr eaLnBrk="1" hangingPunct="1"/>
            <a:r>
              <a:rPr lang="en-US" altLang="en-US"/>
              <a:t>Data read </a:t>
            </a:r>
            <a:r>
              <a:rPr lang="en-US" altLang="en-US" b="1"/>
              <a:t>36,228,705,234,815</a:t>
            </a:r>
            <a:r>
              <a:rPr lang="en-US" altLang="en-US"/>
              <a:t> bytes </a:t>
            </a:r>
          </a:p>
          <a:p>
            <a:pPr eaLnBrk="1" hangingPunct="1"/>
            <a:r>
              <a:rPr lang="en-US" altLang="en-US"/>
              <a:t>Data to be read 0 bytes </a:t>
            </a:r>
          </a:p>
          <a:p>
            <a:pPr eaLnBrk="1" hangingPunct="1"/>
            <a:r>
              <a:rPr lang="en-US" altLang="en-US"/>
              <a:t>Data read intra pod 10143226548612</a:t>
            </a:r>
          </a:p>
          <a:p>
            <a:pPr eaLnBrk="1" hangingPunct="1"/>
            <a:r>
              <a:rPr lang="en-US" altLang="en-US"/>
              <a:t>Data read cross pod 162150407918</a:t>
            </a:r>
          </a:p>
          <a:p>
            <a:pPr eaLnBrk="1" hangingPunct="1"/>
            <a:r>
              <a:rPr lang="en-US" altLang="en-US"/>
              <a:t>Data written </a:t>
            </a:r>
            <a:r>
              <a:rPr lang="en-US" altLang="en-US" b="1"/>
              <a:t>3,686,686,324,130</a:t>
            </a:r>
            <a:r>
              <a:rPr lang="en-US" altLang="en-US"/>
              <a:t> bytes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E13560B-C27F-E984-F7B5-D6D45710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F002-CD0D-593D-12BA-5D33ED76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test_perf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--verbose --hires --trials=1 --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fa_ts2ps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--stage=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address.dump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ldb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=prmf009.bin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tagset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=tagset.txt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wre-lex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--max-pass-count=4 --in=test.wb.mwe.utf8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Proc  40.59 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IO    33.83 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Total 74.42 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-l test.utf8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-r--r-- 1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sergeio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mkgroup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-l-d 403864283 Sep 24 17:21 test.utf8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cs typeface="Courier New" pitchFamily="49" charset="0"/>
              </a:rPr>
              <a:t>Performance:  ~10 Mc/s*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* M stands for million not Mega.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A5441D6-69FE-3977-1200-3C894C42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most popular address?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E564817-AF90-13C2-9544-6853C5FD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5029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2209024	  ADDRESS(( ADDRESS_STR(( 5235 Spector Drive )) ADDRESS_CTY(( 		Charlotte )) ADDRESS_STA(( NC )) ADDRESS_ZIP(( 28269 ))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496473	ADDRESS(( ADDRESS_STR(( 59 Temple Place )) ADDRESS_APT(( Suite 330 )) ADDRESS_CTY(( Boston )) 	ADDRESS_STA(( MA )) ADDRESS_ZIP(( 02111 )) ADDRESS_CTR(( USA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361210	ADDRESS(( ADDRESS_STR(( 59 Temple Place )) ADDRESS_APT(( Suite 330 )) ADDRESS_CTY(( Boston )) 	ADDRESS_STA(( MA )) ADDRESS_ZIP(( 02111 1307 )) ADDRESS_CTR(( USA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301016	ADDRESS(( ADDRESS_STR(( 2840 Kolowalu Street )) ADDRESS_CTY(( Honolulu )) ADDRESS_STA(( HI )) 	ADDRESS_ZIP(( 96822 1888 )) ADDRESS_CTR(( USA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236805	ADDRESS(( ADDRESS_STR(( 490 First Avenue South )) ADDRESS_APT(( # 149 )) ADDRESS_CTY(( St_Petersburg )) 	ADDRESS_STA(( FL )) ADDRESS_ZIP(( 33701 ))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227109	ADDRESS(( ADDRESS_STR(( 14 Reilly Rd )) ADDRESS_CTY(( Frankfort )) ADDRESS_STA(( KY )) ADDRESS_ZIP(( 	40601 ))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209497	ADDRESS(( ADDRESS_STR(( 2028 Village Lane )) ADDRESS_CTY(( Solvang )) ADDRESS_STA(( CA )) 	ADDRESS_ZIP(( 93463 ))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192885	ADDRESS(( ADDRESS_STR(( 801 Third Street South )) ADDRESS_CTY(( St_Petersburg )) ADDRESS_STA(( FL )) 	ADDRESS_ZIP(( 33701 ))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174729	ADDRESS(( ADDRESS_STR(( 36 Cooper Square )) ADDRESS_CTY(( New_York )) ADDRESS_STA(( NY )) 	ADDRESS_ZIP(( 10003 ))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139524	ADDRESS(( ADDRESS_STR(( 110 State Street )) ADDRESS_CTY(( Albany )) ADDRESS_STA(( NY )) ADDRESS_ZIP(( 	12236 )) ))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/>
              <a:t>136040	ADDRESS(( ADDRESS_STR(( 1501 Kincaid Street )) ADDRESS_CTY(( Eugene )) ADDRESS_STA(( OR )) 	ADDRESS_ZIP(( 97403 1299 )) 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398D87F-DBD1-E3D3-7D46-200755E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40D4898-300E-37CC-180A-133C3090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NE – Named Entity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WRE – Word-based Regular Expressions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LDB – Linguistic Database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MWE – Multi Word Expression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fa_lex/FaLex – buffer tokenization module / lexical analyzer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364EA29-7EB3-6A21-02A8-265190F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most popular address?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27DED813-69ED-E6F9-4D97-5C190DBB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76400"/>
            <a:ext cx="519112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9A1281B-08DD-EE07-90AC-107EA69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4F41B54-16E4-400E-1EB2-346B27C4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More docs:</a:t>
            </a:r>
            <a:endParaRPr lang="en-US" altLang="en-US">
              <a:hlinkClick r:id="rId2"/>
            </a:endParaRPr>
          </a:p>
          <a:p>
            <a:pPr eaLnBrk="1" hangingPunct="1"/>
            <a:r>
              <a:rPr lang="en-US" altLang="en-US">
                <a:hlinkClick r:id="rId3"/>
              </a:rPr>
              <a:t>http://sergeio0/wre.ppt</a:t>
            </a:r>
            <a:endParaRPr lang="en-US" altLang="en-US"/>
          </a:p>
          <a:p>
            <a:pPr eaLnBrk="1" hangingPunct="1"/>
            <a:r>
              <a:rPr lang="en-US" altLang="en-US">
                <a:hlinkClick r:id="rId4"/>
              </a:rPr>
              <a:t>http://sergeio0/prm.txt</a:t>
            </a:r>
            <a:endParaRPr lang="en-US" altLang="en-US"/>
          </a:p>
          <a:p>
            <a:pPr eaLnBrk="1" hangingPunct="1"/>
            <a:r>
              <a:rPr lang="en-US" altLang="en-US">
                <a:hlinkClick r:id="rId5"/>
              </a:rPr>
              <a:t>http://sergeio0/lex.ppt</a:t>
            </a:r>
            <a:endParaRPr lang="en-US" altLang="en-US"/>
          </a:p>
          <a:p>
            <a:pPr eaLnBrk="1" hangingPunct="1"/>
            <a:r>
              <a:rPr lang="en-US" altLang="en-US">
                <a:hlinkClick r:id="rId2"/>
              </a:rPr>
              <a:t>http://sergeio0/MSFSA-toolkit.ppt</a:t>
            </a:r>
          </a:p>
          <a:p>
            <a:pPr eaLnBrk="1" hangingPunct="1"/>
            <a:r>
              <a:rPr lang="en-US" altLang="en-US">
                <a:hlinkClick r:id="rId2"/>
              </a:rPr>
              <a:t>http://sergeio0/Finite-StateModelsTools2.ppt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A2FCD2D-C9AD-0CCC-E716-33C4E1A2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 dictionary (testing)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4630D9-E87C-C955-BC15-EF2666DB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cs typeface="Courier New" panose="02070309020205020404" pitchFamily="49" charset="0"/>
              </a:rPr>
              <a:t>Auto-test: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nmake –f Makefile.nmake lang=english_addr test_tag_dict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cs typeface="Courier New" panose="02070309020205020404" pitchFamily="49" charset="0"/>
              </a:rPr>
              <a:t>The test report is in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ldbsrc\english_addr\tmp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directory.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5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Look up a particular word in the Tag  Dictionary: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tag-dict New York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| test_ldb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--ldb=ldb/english_addr/english_addr.bin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--tagset=english_addr/tag.dict.tagset.txt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Cty State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B4AD316-AB6E-AFC7-0815-B06A896F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Standalone WRE rules compilation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E9EC056-7719-6487-2683-C8994B3C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Compile LDB file with the tag dictionary first, if the dictionary changed (in general) WRE rules should be recompiled.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fa_build_parser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--in=address.wre --tagset=tagset.txt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--tagset2=tag.dict.tagset.txt  --ldb=tag.dict.ldb.bin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--out=address.dump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2028F58-96AD-34B5-6D08-A97C9D1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standalone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85C-1A8C-F25B-461F-596167DF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cat input.utf8 |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fa_lex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ldb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naivewbd.bin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tagset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=tagset.txt |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fa_ts2ts_mwe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ldb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tag.dict.ldb.bin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tagset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=tagset.txt |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fa_ts2ps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--stage=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address.dump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ldb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tag.dict.ldb.bin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tagset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=tagset.txt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wre-lex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--max-pass-count=4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cs typeface="Courier New" pitchFamily="49" charset="0"/>
              </a:rPr>
              <a:t>Input: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Hi, mom, please send me your cookies to 5602 232nd Street Southwest Suite 101, Mountlake Terrace, WA 98043-4659.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cs typeface="Courier New" pitchFamily="49" charset="0"/>
              </a:rPr>
              <a:t>Output: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Hi/WORD mom/WORD please/WORD send/WORD me/WORD your/WORD cookies/WORD to/WORD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ADDRESS(( ADDRESS_BLD(( 5602/WORD )) ADDRESS_STR(( 232/WORD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/WORD Street/WORD Southwest/WORD )) ADDRESS_APT(( Suite/WORD 101/WORD )) ADDRESS_CTY((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Mountlake_Terrace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/WORD )) ADDRESS_STA(( WA/WORD )) ADDRESS_ZIP(( 98043/WORD 4659/WORD )) ))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95D2EF8-37F8-2FCA-B57D-B7F5FADC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 extraction design goals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A81894E-39F9-F3F1-61B8-CE8D4436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915400" cy="4525963"/>
          </a:xfrm>
        </p:spPr>
        <p:txBody>
          <a:bodyPr/>
          <a:lstStyle/>
          <a:p>
            <a:pPr eaLnBrk="1" hangingPunct="1"/>
            <a:r>
              <a:rPr lang="en-US" altLang="en-US"/>
              <a:t>NE-type independent</a:t>
            </a:r>
          </a:p>
          <a:p>
            <a:pPr eaLnBrk="1" hangingPunct="1"/>
            <a:r>
              <a:rPr lang="en-US" altLang="en-US"/>
              <a:t>Language independent</a:t>
            </a:r>
          </a:p>
          <a:p>
            <a:pPr eaLnBrk="1" hangingPunct="1"/>
            <a:r>
              <a:rPr lang="en-US" altLang="en-US"/>
              <a:t>“Code Free” architecture</a:t>
            </a:r>
          </a:p>
          <a:p>
            <a:pPr eaLnBrk="1" hangingPunct="1"/>
            <a:r>
              <a:rPr lang="en-US" altLang="en-US"/>
              <a:t>Works the same in Cosmos and Production</a:t>
            </a:r>
          </a:p>
          <a:p>
            <a:pPr eaLnBrk="1" hangingPunct="1"/>
            <a:r>
              <a:rPr lang="en-US" altLang="en-US"/>
              <a:t>Accurate</a:t>
            </a:r>
          </a:p>
          <a:p>
            <a:pPr eaLnBrk="1" hangingPunct="1"/>
            <a:r>
              <a:rPr lang="en-US" altLang="en-US"/>
              <a:t>Fast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12C1900-04A6-169E-C26E-FB1AC77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 extraction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BF0-67F7-78E2-B880-35134BBF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Tokenization</a:t>
            </a:r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Alter tokenization if/as necessary to preserve some punctuation</a:t>
            </a:r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Some NEs like dates, telephones are better detected at the stage of tokenization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Multi Word Expressions</a:t>
            </a:r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If dictionary is used (for example to keep city names), the MWEs should be merged accordingly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Word-based extracting patterns</a:t>
            </a:r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Due to the ambiguity, patterns should be able to match NE as a whole first and then identify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9264564-115B-5FFD-12C9-736D7571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 extraction pipeline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D7A8B6A-0473-2386-A291-F7FBE4CA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7A-F2EB-D4F9-08B4-8C431B0A28E2}"/>
              </a:ext>
            </a:extLst>
          </p:cNvPr>
          <p:cNvSpPr/>
          <p:nvPr/>
        </p:nvSpPr>
        <p:spPr>
          <a:xfrm>
            <a:off x="3810000" y="3343275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2. MWE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B81BD-0100-0C98-6720-32CD2FE25DDA}"/>
              </a:ext>
            </a:extLst>
          </p:cNvPr>
          <p:cNvSpPr/>
          <p:nvPr/>
        </p:nvSpPr>
        <p:spPr>
          <a:xfrm>
            <a:off x="3806825" y="4648200"/>
            <a:ext cx="12223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3. WRE 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77438-3535-3112-DF13-CF816AC2E6E7}"/>
              </a:ext>
            </a:extLst>
          </p:cNvPr>
          <p:cNvSpPr/>
          <p:nvPr/>
        </p:nvSpPr>
        <p:spPr>
          <a:xfrm>
            <a:off x="685800" y="1438275"/>
            <a:ext cx="815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… # 5602 232nd Street Southwest Suite 101, Mountlake Terrace, WA 98043-4659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344FF-2EAE-E42D-4E96-ABDFEE980344}"/>
              </a:ext>
            </a:extLst>
          </p:cNvPr>
          <p:cNvSpPr/>
          <p:nvPr/>
        </p:nvSpPr>
        <p:spPr>
          <a:xfrm>
            <a:off x="3810000" y="2047875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1. fa_lex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C67FD-B167-F7CA-E982-369BDCB3F206}"/>
              </a:ext>
            </a:extLst>
          </p:cNvPr>
          <p:cNvCxnSpPr>
            <a:endCxn id="5" idx="0"/>
          </p:cNvCxnSpPr>
          <p:nvPr/>
        </p:nvCxnSpPr>
        <p:spPr>
          <a:xfrm rot="5400000">
            <a:off x="4306888" y="1933575"/>
            <a:ext cx="22701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3F2A2C-E68F-F311-F229-8CE5E3FBDB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076701" y="3000375"/>
            <a:ext cx="68580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8">
            <a:extLst>
              <a:ext uri="{FF2B5EF4-FFF2-40B4-BE49-F238E27FC236}">
                <a16:creationId xmlns:a16="http://schemas.microsoft.com/office/drawing/2014/main" id="{F03BA8F4-1A93-C0E3-6310-B07FA324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6375"/>
            <a:ext cx="8258175" cy="3683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Calibri"/>
                <a:cs typeface="Arial"/>
              </a:rPr>
              <a:t>… 5602 232 nd Street Southwest Suite 101 Mountlake Terrace WA 98043 4659 …</a:t>
            </a:r>
          </a:p>
        </p:txBody>
      </p:sp>
      <p:sp>
        <p:nvSpPr>
          <p:cNvPr id="6155" name="TextBox 24">
            <a:extLst>
              <a:ext uri="{FF2B5EF4-FFF2-40B4-BE49-F238E27FC236}">
                <a16:creationId xmlns:a16="http://schemas.microsoft.com/office/drawing/2014/main" id="{0E02E09D-BA2E-0B7C-5F68-32F06092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76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Calibri"/>
                <a:cs typeface="Arial"/>
              </a:rPr>
              <a:t>… ADDRESS(( ADDRESS_BLD(( 5602 )) ADDRESS_STR(( 232 nd Street Southwest )) ADDRESS_APT(( Suite 101 )) ADDRESS_CTY(( Mountlake_Terrace )) ADDRESS_STA(( WA )) ADDRESS_ZIP(( 98043 4659 )) )) 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9A0166-128A-BF30-D85B-C6F616F4F043}"/>
              </a:ext>
            </a:extLst>
          </p:cNvPr>
          <p:cNvCxnSpPr/>
          <p:nvPr/>
        </p:nvCxnSpPr>
        <p:spPr>
          <a:xfrm rot="5400000">
            <a:off x="4267994" y="5476081"/>
            <a:ext cx="304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475BBB-2542-D884-C596-D5B080ED955C}"/>
              </a:ext>
            </a:extLst>
          </p:cNvPr>
          <p:cNvCxnSpPr>
            <a:stCxn id="6" idx="2"/>
          </p:cNvCxnSpPr>
          <p:nvPr/>
        </p:nvCxnSpPr>
        <p:spPr>
          <a:xfrm rot="5400000">
            <a:off x="4071938" y="4300538"/>
            <a:ext cx="695325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n 55">
            <a:extLst>
              <a:ext uri="{FF2B5EF4-FFF2-40B4-BE49-F238E27FC236}">
                <a16:creationId xmlns:a16="http://schemas.microsoft.com/office/drawing/2014/main" id="{9F45F09E-2FAD-1BEC-DB21-9A78F181A524}"/>
              </a:ext>
            </a:extLst>
          </p:cNvPr>
          <p:cNvSpPr/>
          <p:nvPr/>
        </p:nvSpPr>
        <p:spPr>
          <a:xfrm>
            <a:off x="1143000" y="2133600"/>
            <a:ext cx="1447800" cy="4572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Tokenization rules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6388FDAC-65D3-FE19-9C33-C31741EA1043}"/>
              </a:ext>
            </a:extLst>
          </p:cNvPr>
          <p:cNvSpPr/>
          <p:nvPr/>
        </p:nvSpPr>
        <p:spPr>
          <a:xfrm>
            <a:off x="1219200" y="3352800"/>
            <a:ext cx="1447800" cy="6096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word </a:t>
            </a:r>
            <a:r>
              <a:rPr lang="en-US" sz="1000" dirty="0">
                <a:sym typeface="Wingdings" pitchFamily="2" charset="2"/>
              </a:rPr>
              <a:t> { tag }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ym typeface="Wingdings" pitchFamily="2" charset="2"/>
              </a:rPr>
              <a:t>dictionary</a:t>
            </a:r>
            <a:endParaRPr lang="en-US" sz="1000" dirty="0"/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A17BE150-76F6-4E7B-1EA1-71F2560C8FE1}"/>
              </a:ext>
            </a:extLst>
          </p:cNvPr>
          <p:cNvSpPr/>
          <p:nvPr/>
        </p:nvSpPr>
        <p:spPr>
          <a:xfrm>
            <a:off x="1219200" y="4689475"/>
            <a:ext cx="1447800" cy="6096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Compiled WRE rules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227EC6-B752-7443-D5AA-6DC92F222101}"/>
              </a:ext>
            </a:extLst>
          </p:cNvPr>
          <p:cNvCxnSpPr>
            <a:stCxn id="56" idx="4"/>
            <a:endCxn id="5" idx="1"/>
          </p:cNvCxnSpPr>
          <p:nvPr/>
        </p:nvCxnSpPr>
        <p:spPr>
          <a:xfrm flipV="1">
            <a:off x="2590800" y="2352675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17DB37-0C8D-8E29-79A6-69DB9FFAF609}"/>
              </a:ext>
            </a:extLst>
          </p:cNvPr>
          <p:cNvCxnSpPr>
            <a:stCxn id="57" idx="4"/>
            <a:endCxn id="6" idx="1"/>
          </p:cNvCxnSpPr>
          <p:nvPr/>
        </p:nvCxnSpPr>
        <p:spPr>
          <a:xfrm flipV="1">
            <a:off x="2667000" y="3648075"/>
            <a:ext cx="1143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AA95F6-98D2-95CF-ADC2-05E637446D5D}"/>
              </a:ext>
            </a:extLst>
          </p:cNvPr>
          <p:cNvCxnSpPr>
            <a:stCxn id="58" idx="4"/>
            <a:endCxn id="7" idx="1"/>
          </p:cNvCxnSpPr>
          <p:nvPr/>
        </p:nvCxnSpPr>
        <p:spPr>
          <a:xfrm flipV="1">
            <a:off x="2667000" y="4991100"/>
            <a:ext cx="113982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B8A75C-E536-58BA-8DC5-6F45B9BF64AE}"/>
              </a:ext>
            </a:extLst>
          </p:cNvPr>
          <p:cNvCxnSpPr>
            <a:stCxn id="57" idx="4"/>
          </p:cNvCxnSpPr>
          <p:nvPr/>
        </p:nvCxnSpPr>
        <p:spPr>
          <a:xfrm>
            <a:off x="2667000" y="36576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TextBox 21">
            <a:extLst>
              <a:ext uri="{FF2B5EF4-FFF2-40B4-BE49-F238E27FC236}">
                <a16:creationId xmlns:a16="http://schemas.microsoft.com/office/drawing/2014/main" id="{4BBB4240-8271-8B58-21D3-0E50276BE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29075"/>
            <a:ext cx="8077200" cy="369888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Calibri"/>
                <a:cs typeface="Arial"/>
              </a:rPr>
              <a:t>… 5602 232 nd Street Southwest Suite 101 </a:t>
            </a:r>
            <a:r>
              <a:rPr lang="en-US" altLang="en-US" sz="1800" b="1" i="1" dirty="0">
                <a:latin typeface="Calibri"/>
                <a:cs typeface="Arial"/>
              </a:rPr>
              <a:t>Mountlake_Terrace</a:t>
            </a:r>
            <a:r>
              <a:rPr lang="en-US" altLang="en-US" sz="1800" i="1" dirty="0">
                <a:latin typeface="Calibri"/>
                <a:cs typeface="Arial"/>
              </a:rPr>
              <a:t> WA 98043 4659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96F27ED-B3BC-030B-4FBC-3F3A194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WRE?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A2C4-2759-E18A-1D17-755FFE89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Formal language for syntactic patterns representation: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/>
              <a:t>Word-based Regular Expression</a:t>
            </a:r>
            <a:r>
              <a:rPr lang="en-US" dirty="0"/>
              <a:t> (WRE) – is a regular expression with </a:t>
            </a:r>
            <a:r>
              <a:rPr lang="en-US" b="1" dirty="0"/>
              <a:t>WRE tokens</a:t>
            </a:r>
            <a:r>
              <a:rPr lang="en-US" dirty="0"/>
              <a:t> as alphabet elements.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/>
              <a:t>WRE token</a:t>
            </a:r>
            <a:r>
              <a:rPr lang="en-US" dirty="0"/>
              <a:t> – is a set of conditions applied to an input word.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http://sergeio0/wre.ppt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16E98D0-BE5C-B510-ED87-023100139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WRE Tokens</a:t>
            </a:r>
            <a:endParaRPr lang="ru-RU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07FB0B7-A683-0BF0-D0E8-7AD4155A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2202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"|“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"|“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"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!“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“!“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“!“</a:t>
            </a:r>
            <a:r>
              <a:rPr lang="en-US" b="1" dirty="0">
                <a:solidFill>
                  <a:schemeClr val="accent2"/>
                </a:solidFill>
              </a:rPr>
              <a:t>of</a:t>
            </a:r>
            <a:r>
              <a:rPr lang="en-US" b="1" dirty="0"/>
              <a:t>"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.*((way)|(lane)| (place)|(road)|(square)|(trail))</a:t>
            </a:r>
            <a:r>
              <a:rPr lang="en-US" b="1" dirty="0"/>
              <a:t>’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[A-Z][a-z]+</a:t>
            </a:r>
            <a:r>
              <a:rPr lang="en-US" b="1" dirty="0"/>
              <a:t>’|‘</a:t>
            </a:r>
            <a:r>
              <a:rPr lang="en-US" b="1" dirty="0">
                <a:solidFill>
                  <a:srgbClr val="FF0000"/>
                </a:solidFill>
              </a:rPr>
              <a:t>[A-Z]+</a:t>
            </a:r>
            <a:r>
              <a:rPr lang="en-US" b="1" dirty="0"/>
              <a:t>’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@</a:t>
            </a:r>
            <a:r>
              <a:rPr lang="en-US" b="1" dirty="0" err="1">
                <a:solidFill>
                  <a:schemeClr val="hlink"/>
                </a:solidFill>
              </a:rPr>
              <a:t>Cty</a:t>
            </a:r>
            <a:endParaRPr lang="en-US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@</a:t>
            </a:r>
            <a:r>
              <a:rPr lang="en-US" b="1" dirty="0">
                <a:solidFill>
                  <a:schemeClr val="hlink"/>
                </a:solidFill>
              </a:rPr>
              <a:t>State</a:t>
            </a:r>
            <a:r>
              <a:rPr lang="en-US" b="1" dirty="0"/>
              <a:t>|@</a:t>
            </a:r>
            <a:r>
              <a:rPr lang="en-US" b="1" dirty="0" err="1">
                <a:solidFill>
                  <a:schemeClr val="hlink"/>
                </a:solidFill>
              </a:rPr>
              <a:t>StateAbbr</a:t>
            </a:r>
            <a:endParaRPr lang="en-US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@</a:t>
            </a:r>
            <a:r>
              <a:rPr lang="en-US" b="1" dirty="0">
                <a:solidFill>
                  <a:schemeClr val="hlink"/>
                </a:solidFill>
              </a:rPr>
              <a:t>State</a:t>
            </a:r>
            <a:r>
              <a:rPr lang="en-US" b="1" dirty="0"/>
              <a:t>|@</a:t>
            </a:r>
            <a:r>
              <a:rPr lang="en-US" b="1" dirty="0" err="1">
                <a:solidFill>
                  <a:schemeClr val="hlink"/>
                </a:solidFill>
              </a:rPr>
              <a:t>StateAbbr</a:t>
            </a:r>
            <a:r>
              <a:rPr lang="en-US" b="1" dirty="0"/>
              <a:t>/‘</a:t>
            </a:r>
            <a:r>
              <a:rPr lang="en-US" b="1" dirty="0">
                <a:solidFill>
                  <a:srgbClr val="FF0000"/>
                </a:solidFill>
              </a:rPr>
              <a:t>([A-Z][a-z]+)|([A-Z]+)</a:t>
            </a:r>
            <a:r>
              <a:rPr lang="en-US" b="1" dirty="0"/>
              <a:t>’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@!</a:t>
            </a:r>
            <a:r>
              <a:rPr lang="en-US" b="1" dirty="0">
                <a:solidFill>
                  <a:schemeClr val="hlink"/>
                </a:solidFill>
              </a:rPr>
              <a:t>State</a:t>
            </a:r>
            <a:r>
              <a:rPr lang="en-US" b="1" dirty="0"/>
              <a:t>@!</a:t>
            </a:r>
            <a:r>
              <a:rPr lang="en-US" b="1" dirty="0" err="1">
                <a:solidFill>
                  <a:schemeClr val="hlink"/>
                </a:solidFill>
              </a:rPr>
              <a:t>StateAbbr</a:t>
            </a:r>
            <a:r>
              <a:rPr lang="en-US" b="1" dirty="0"/>
              <a:t>/!‘</a:t>
            </a:r>
            <a:r>
              <a:rPr lang="en-US" b="1" dirty="0">
                <a:solidFill>
                  <a:srgbClr val="FF0000"/>
                </a:solidFill>
              </a:rPr>
              <a:t>([A-Z][a-z]+)|([A-Z]+)</a:t>
            </a:r>
            <a:r>
              <a:rPr lang="en-US" b="1" dirty="0"/>
              <a:t>’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@!</a:t>
            </a:r>
            <a:r>
              <a:rPr lang="en-US" b="1" dirty="0">
                <a:solidFill>
                  <a:schemeClr val="hlink"/>
                </a:solidFill>
              </a:rPr>
              <a:t>State</a:t>
            </a:r>
            <a:r>
              <a:rPr lang="en-US" b="1" dirty="0"/>
              <a:t>@!</a:t>
            </a:r>
            <a:r>
              <a:rPr lang="en-US" b="1" dirty="0" err="1">
                <a:solidFill>
                  <a:schemeClr val="hlink"/>
                </a:solidFill>
              </a:rPr>
              <a:t>StateAbbr</a:t>
            </a:r>
            <a:r>
              <a:rPr lang="en-US" b="1" dirty="0"/>
              <a:t>/!‘(</a:t>
            </a:r>
            <a:r>
              <a:rPr lang="en-US" b="1" dirty="0">
                <a:solidFill>
                  <a:srgbClr val="FF0000"/>
                </a:solidFill>
              </a:rPr>
              <a:t>[A-Z][a-z]+)|([A-Z]+)</a:t>
            </a:r>
            <a:r>
              <a:rPr lang="en-US" b="1" dirty="0"/>
              <a:t>’</a:t>
            </a:r>
            <a:endParaRPr lang="en-US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hlink"/>
                </a:solidFill>
              </a:rPr>
              <a:t>	</a:t>
            </a:r>
            <a:endParaRPr lang="en-US" b="1" dirty="0">
              <a:solidFill>
                <a:schemeClr val="bg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D08170-8595-71FC-C304-04D3C67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WRE NE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8E4B-12AB-D16B-49E9-8C9CE5AF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5029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/>
              <a:t>_define </a:t>
            </a:r>
            <a:r>
              <a:rPr lang="en-US" sz="3500" dirty="0"/>
              <a:t>State “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WA</a:t>
            </a:r>
            <a:r>
              <a:rPr lang="en-US" sz="3500" dirty="0"/>
              <a:t>”|”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CA</a:t>
            </a:r>
            <a:r>
              <a:rPr lang="en-US" sz="3500" dirty="0"/>
              <a:t>”|”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TX</a:t>
            </a:r>
            <a:r>
              <a:rPr lang="en-US" sz="3500" dirty="0"/>
              <a:t>”|”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NY</a:t>
            </a:r>
            <a:r>
              <a:rPr lang="en-US" sz="3500" dirty="0"/>
              <a:t>”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/>
              <a:t>_define</a:t>
            </a:r>
            <a:r>
              <a:rPr lang="en-US" sz="3500" dirty="0"/>
              <a:t> City ( @</a:t>
            </a:r>
            <a:r>
              <a:rPr lang="en-US" sz="3500" dirty="0" err="1">
                <a:solidFill>
                  <a:srgbClr val="2D0AFE"/>
                </a:solidFill>
              </a:rPr>
              <a:t>Cty</a:t>
            </a:r>
            <a:r>
              <a:rPr lang="en-US" sz="3500" dirty="0"/>
              <a:t> | “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Redmond</a:t>
            </a:r>
            <a:r>
              <a:rPr lang="en-US" sz="3500" dirty="0"/>
              <a:t>” 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/>
              <a:t>_define</a:t>
            </a:r>
            <a:r>
              <a:rPr lang="en-US" sz="3500" dirty="0"/>
              <a:t> Zip '</a:t>
            </a:r>
            <a:r>
              <a:rPr lang="en-US" sz="3500" dirty="0">
                <a:solidFill>
                  <a:srgbClr val="FF0000"/>
                </a:solidFill>
              </a:rPr>
              <a:t>[0-9][0-9][0-9][0-9][0-9]</a:t>
            </a:r>
            <a:r>
              <a:rPr lang="en-US" sz="3500" dirty="0"/>
              <a:t>’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5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dirty="0"/>
              <a:t>&lt; State &gt; --&gt; ADDRESS_STA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dirty="0"/>
              <a:t>&lt; City &gt; --&gt; ADDRESS_CTY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dirty="0"/>
              <a:t>&lt; Zip &gt; --&gt; ADDRESS_ZIP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500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						</a:t>
            </a:r>
            <a:r>
              <a:rPr lang="en-US" sz="4300" dirty="0">
                <a:solidFill>
                  <a:srgbClr val="FF0000"/>
                </a:solidFill>
              </a:rPr>
              <a:t>Too ambiguous </a:t>
            </a:r>
            <a:r>
              <a:rPr lang="en-US" sz="4300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43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814B015-A05A-A47D-9918-B98ECE7A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WRE NE rules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F84B207-79F6-0F1E-36BE-91B8544B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&lt; City State Zip &gt; --&gt; </a:t>
            </a:r>
            <a:r>
              <a:rPr lang="en-US" altLang="en-US" b="1"/>
              <a:t>_call </a:t>
            </a:r>
            <a:r>
              <a:rPr lang="en-US" altLang="en-US"/>
              <a:t>FnExtractParts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_function </a:t>
            </a:r>
            <a:r>
              <a:rPr lang="en-US" altLang="en-US"/>
              <a:t>FnExtractParts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&lt; State &gt; --&gt; ADDRESS_STA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&lt; City &gt; --&gt; ADDRESS_CTY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 &lt; Zip &gt; --&gt; ADDRESS_ZIP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_end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9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				</a:t>
            </a:r>
            <a:r>
              <a:rPr lang="en-US" altLang="en-US" sz="4000">
                <a:solidFill>
                  <a:srgbClr val="008000"/>
                </a:solidFill>
              </a:rPr>
              <a:t>That’s better</a:t>
            </a:r>
            <a:r>
              <a:rPr lang="en-US" altLang="en-US" sz="4000">
                <a:solidFill>
                  <a:srgbClr val="008000"/>
                </a:solidFill>
                <a:sym typeface="Wingdings" panose="05000000000000000000" pitchFamily="2" charset="2"/>
              </a:rPr>
              <a:t>!</a:t>
            </a:r>
            <a:endParaRPr lang="en-US" altLang="en-US" sz="4000">
              <a:solidFill>
                <a:srgbClr val="008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1152</Words>
  <Application>Microsoft Office PowerPoint</Application>
  <PresentationFormat>On-screen Show (4:3)</PresentationFormat>
  <Paragraphs>272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Named Entity Extraction with MSFSA tools</vt:lpstr>
      <vt:lpstr>Definitions</vt:lpstr>
      <vt:lpstr>NE extraction design goals</vt:lpstr>
      <vt:lpstr>NE extraction pipeline</vt:lpstr>
      <vt:lpstr>NE extraction pipeline</vt:lpstr>
      <vt:lpstr>What is WRE?</vt:lpstr>
      <vt:lpstr>WRE Tokens</vt:lpstr>
      <vt:lpstr>WRE NE rules</vt:lpstr>
      <vt:lpstr>WRE NE rules</vt:lpstr>
      <vt:lpstr>WRE NE rules</vt:lpstr>
      <vt:lpstr>Where do @Cty @State ... come from?</vt:lpstr>
      <vt:lpstr>Mining with WRE rules</vt:lpstr>
      <vt:lpstr>Mining with WRE rules</vt:lpstr>
      <vt:lpstr>WRE NE grammar</vt:lpstr>
      <vt:lpstr>WRE NE grammar compilation</vt:lpstr>
      <vt:lpstr>Executing the pipeline in COSMOS</vt:lpstr>
      <vt:lpstr>COSMOS execution statistics</vt:lpstr>
      <vt:lpstr>Performance test</vt:lpstr>
      <vt:lpstr>What is the most popular address?</vt:lpstr>
      <vt:lpstr>What is the most popular address?</vt:lpstr>
      <vt:lpstr>References</vt:lpstr>
      <vt:lpstr>Tag dictionary (testing)</vt:lpstr>
      <vt:lpstr>Standalone WRE rules compilation</vt:lpstr>
      <vt:lpstr>Executing standalone pipeline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Extraction with WRE</dc:title>
  <dc:creator>Sergei Alonichau</dc:creator>
  <cp:lastModifiedBy>Jia Liu</cp:lastModifiedBy>
  <cp:revision>127</cp:revision>
  <cp:lastPrinted>2016-06-16T23:25:40Z</cp:lastPrinted>
  <dcterms:created xsi:type="dcterms:W3CDTF">2008-09-24T19:01:00Z</dcterms:created>
  <dcterms:modified xsi:type="dcterms:W3CDTF">2023-04-14T14:23:53Z</dcterms:modified>
</cp:coreProperties>
</file>