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3" r:id="rId5"/>
    <p:sldId id="261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1CEF69-CB41-4A43-A809-B77BE10350E4}">
          <p14:sldIdLst>
            <p14:sldId id="256"/>
            <p14:sldId id="258"/>
            <p14:sldId id="264"/>
            <p14:sldId id="263"/>
            <p14:sldId id="261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E51"/>
    <a:srgbClr val="046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915" autoAdjust="0"/>
  </p:normalViewPr>
  <p:slideViewPr>
    <p:cSldViewPr snapToGrid="0">
      <p:cViewPr varScale="1">
        <p:scale>
          <a:sx n="82" d="100"/>
          <a:sy n="82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85A8C-45F2-44C1-8038-1738F9AD9E2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EFC8B-B7E0-49ED-835A-694C831F4E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Share an overview of bike sharing trip data 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We will cover  differences in trip data by customer type.</a:t>
          </a:r>
        </a:p>
      </dgm:t>
    </dgm:pt>
    <dgm:pt modelId="{EA799790-7E45-469F-8F49-33864497CA41}" type="parTrans" cxnId="{1EF9B4EC-BB3A-405F-BAAD-AAA809BE7399}">
      <dgm:prSet/>
      <dgm:spPr/>
      <dgm:t>
        <a:bodyPr/>
        <a:lstStyle/>
        <a:p>
          <a:endParaRPr lang="en-US"/>
        </a:p>
      </dgm:t>
    </dgm:pt>
    <dgm:pt modelId="{D9B1E5F0-1EF0-4580-911A-F6BC4CB13334}" type="sibTrans" cxnId="{1EF9B4EC-BB3A-405F-BAAD-AAA809BE7399}">
      <dgm:prSet phldrT="01" phldr="0"/>
      <dgm:spPr/>
      <dgm:t>
        <a:bodyPr/>
        <a:lstStyle/>
        <a:p>
          <a:endParaRPr lang="en-US"/>
        </a:p>
      </dgm:t>
    </dgm:pt>
    <dgm:pt modelId="{011C0B76-0F48-47FE-9801-FBF85E408F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Examine trends in bike sharing customer type data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Understand daily and weekly trends</a:t>
          </a:r>
          <a:r>
            <a:rPr lang="en-US" sz="1600" dirty="0"/>
            <a:t>.</a:t>
          </a:r>
        </a:p>
      </dgm:t>
    </dgm:pt>
    <dgm:pt modelId="{9BA987B0-5A6C-4877-85FE-A700AC2DF973}" type="parTrans" cxnId="{44AEE890-CFDF-4BE3-AEFF-EAD427A5D22E}">
      <dgm:prSet/>
      <dgm:spPr/>
      <dgm:t>
        <a:bodyPr/>
        <a:lstStyle/>
        <a:p>
          <a:endParaRPr lang="en-US"/>
        </a:p>
      </dgm:t>
    </dgm:pt>
    <dgm:pt modelId="{C9B40358-E4AD-4B37-A7B9-1E43B72DE54E}" type="sibTrans" cxnId="{44AEE890-CFDF-4BE3-AEFF-EAD427A5D22E}">
      <dgm:prSet phldrT="02" phldr="0"/>
      <dgm:spPr/>
      <dgm:t>
        <a:bodyPr/>
        <a:lstStyle/>
        <a:p>
          <a:endParaRPr lang="en-US"/>
        </a:p>
      </dgm:t>
    </dgm:pt>
    <dgm:pt modelId="{F117CF60-403F-4BE5-B5E9-6A1A0B8F40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Discuss any potential areas for further exploration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Focus on areas important to business task</a:t>
          </a:r>
        </a:p>
      </dgm:t>
    </dgm:pt>
    <dgm:pt modelId="{C6CED741-D015-4465-A55D-A2CA1FE39A10}" type="parTrans" cxnId="{B5C9A1DE-3983-4BD2-A8A9-934874373CBF}">
      <dgm:prSet/>
      <dgm:spPr/>
      <dgm:t>
        <a:bodyPr/>
        <a:lstStyle/>
        <a:p>
          <a:endParaRPr lang="en-US"/>
        </a:p>
      </dgm:t>
    </dgm:pt>
    <dgm:pt modelId="{E8212ADB-FA2D-40FF-A187-69338B341ACB}" type="sibTrans" cxnId="{B5C9A1DE-3983-4BD2-A8A9-934874373CBF}">
      <dgm:prSet phldrT="03" phldr="0"/>
      <dgm:spPr/>
      <dgm:t>
        <a:bodyPr/>
        <a:lstStyle/>
        <a:p>
          <a:endParaRPr lang="en-US"/>
        </a:p>
      </dgm:t>
    </dgm:pt>
    <dgm:pt modelId="{17E75D8C-74B4-48B7-8747-EEB48AD039FE}" type="pres">
      <dgm:prSet presAssocID="{24285A8C-45F2-44C1-8038-1738F9AD9E20}" presName="root" presStyleCnt="0">
        <dgm:presLayoutVars>
          <dgm:dir/>
          <dgm:resizeHandles val="exact"/>
        </dgm:presLayoutVars>
      </dgm:prSet>
      <dgm:spPr/>
    </dgm:pt>
    <dgm:pt modelId="{94D988BA-7501-45B7-A4A1-C858D315DBE3}" type="pres">
      <dgm:prSet presAssocID="{ACAEFC8B-B7E0-49ED-835A-694C831F4E3E}" presName="compNode" presStyleCnt="0"/>
      <dgm:spPr/>
    </dgm:pt>
    <dgm:pt modelId="{CA6E7E53-8D0F-4B48-AE57-3967F0179B54}" type="pres">
      <dgm:prSet presAssocID="{ACAEFC8B-B7E0-49ED-835A-694C831F4E3E}" presName="iconBgRect" presStyleLbl="bgShp" presStyleIdx="0" presStyleCnt="3"/>
      <dgm:spPr>
        <a:solidFill>
          <a:srgbClr val="112E51"/>
        </a:solidFill>
      </dgm:spPr>
    </dgm:pt>
    <dgm:pt modelId="{5A4726AD-054D-4B6A-B83D-0382F041DA34}" type="pres">
      <dgm:prSet presAssocID="{ACAEFC8B-B7E0-49ED-835A-694C831F4E3E}" presName="iconRect" presStyleLbl="node1" presStyleIdx="0" presStyleCnt="3"/>
      <dgm:spPr>
        <a:xfrm>
          <a:off x="465666" y="1350095"/>
          <a:ext cx="498955" cy="498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4627E80-CB83-465B-B9F3-A8AD02BB8D10}" type="pres">
      <dgm:prSet presAssocID="{ACAEFC8B-B7E0-49ED-835A-694C831F4E3E}" presName="spaceRect" presStyleCnt="0"/>
      <dgm:spPr/>
    </dgm:pt>
    <dgm:pt modelId="{1DDA9910-4F5D-48E4-8723-5FC13CE767B4}" type="pres">
      <dgm:prSet presAssocID="{ACAEFC8B-B7E0-49ED-835A-694C831F4E3E}" presName="textRect" presStyleLbl="revTx" presStyleIdx="0" presStyleCnt="3">
        <dgm:presLayoutVars>
          <dgm:chMax val="1"/>
          <dgm:chPref val="1"/>
        </dgm:presLayoutVars>
      </dgm:prSet>
      <dgm:spPr/>
    </dgm:pt>
    <dgm:pt modelId="{4D74483E-5E5F-4ED4-8E7A-A0F724E1FE9A}" type="pres">
      <dgm:prSet presAssocID="{D9B1E5F0-1EF0-4580-911A-F6BC4CB13334}" presName="sibTrans" presStyleCnt="0"/>
      <dgm:spPr/>
    </dgm:pt>
    <dgm:pt modelId="{8B445D4C-74D0-4127-8D78-0637748C5171}" type="pres">
      <dgm:prSet presAssocID="{011C0B76-0F48-47FE-9801-FBF85E408F76}" presName="compNode" presStyleCnt="0"/>
      <dgm:spPr/>
    </dgm:pt>
    <dgm:pt modelId="{43BE9D1D-63CC-4390-8EE9-FF9EADB0E4A7}" type="pres">
      <dgm:prSet presAssocID="{011C0B76-0F48-47FE-9801-FBF85E408F76}" presName="iconBgRect" presStyleLbl="bgShp" presStyleIdx="1" presStyleCnt="3"/>
      <dgm:spPr>
        <a:solidFill>
          <a:srgbClr val="112E51"/>
        </a:solidFill>
      </dgm:spPr>
    </dgm:pt>
    <dgm:pt modelId="{91238DAA-C8D3-4D5E-B315-BB366C655EDF}" type="pres">
      <dgm:prSet presAssocID="{011C0B76-0F48-47FE-9801-FBF85E408F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6D57F4E3-1361-406B-81AD-F0EB4FA66532}" type="pres">
      <dgm:prSet presAssocID="{011C0B76-0F48-47FE-9801-FBF85E408F76}" presName="spaceRect" presStyleCnt="0"/>
      <dgm:spPr/>
    </dgm:pt>
    <dgm:pt modelId="{4A95B03E-3720-4826-A962-7F2CCFA1ACAB}" type="pres">
      <dgm:prSet presAssocID="{011C0B76-0F48-47FE-9801-FBF85E408F76}" presName="textRect" presStyleLbl="revTx" presStyleIdx="1" presStyleCnt="3">
        <dgm:presLayoutVars>
          <dgm:chMax val="1"/>
          <dgm:chPref val="1"/>
        </dgm:presLayoutVars>
      </dgm:prSet>
      <dgm:spPr/>
    </dgm:pt>
    <dgm:pt modelId="{30096618-EBE1-430C-ADB4-EA489F224299}" type="pres">
      <dgm:prSet presAssocID="{C9B40358-E4AD-4B37-A7B9-1E43B72DE54E}" presName="sibTrans" presStyleCnt="0"/>
      <dgm:spPr/>
    </dgm:pt>
    <dgm:pt modelId="{DD82A2A0-A597-43A4-A422-212EDEE9BE0D}" type="pres">
      <dgm:prSet presAssocID="{F117CF60-403F-4BE5-B5E9-6A1A0B8F400F}" presName="compNode" presStyleCnt="0"/>
      <dgm:spPr/>
    </dgm:pt>
    <dgm:pt modelId="{96305336-0BD3-4D57-BAD5-F2C80E14590D}" type="pres">
      <dgm:prSet presAssocID="{F117CF60-403F-4BE5-B5E9-6A1A0B8F400F}" presName="iconBgRect" presStyleLbl="bgShp" presStyleIdx="2" presStyleCnt="3"/>
      <dgm:spPr>
        <a:solidFill>
          <a:srgbClr val="112E51"/>
        </a:solidFill>
      </dgm:spPr>
    </dgm:pt>
    <dgm:pt modelId="{A29AA669-17C7-456F-AAAD-3BBF5E6B01F4}" type="pres">
      <dgm:prSet presAssocID="{F117CF60-403F-4BE5-B5E9-6A1A0B8F40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E8AA87C-3D34-4316-8C54-2B279612AA12}" type="pres">
      <dgm:prSet presAssocID="{F117CF60-403F-4BE5-B5E9-6A1A0B8F400F}" presName="spaceRect" presStyleCnt="0"/>
      <dgm:spPr/>
    </dgm:pt>
    <dgm:pt modelId="{2ED31071-60A9-4409-8E8D-E366E65F68A5}" type="pres">
      <dgm:prSet presAssocID="{F117CF60-403F-4BE5-B5E9-6A1A0B8F40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3D385C-1AD6-4160-B36B-EDE2E9E9205F}" type="presOf" srcId="{24285A8C-45F2-44C1-8038-1738F9AD9E20}" destId="{17E75D8C-74B4-48B7-8747-EEB48AD039FE}" srcOrd="0" destOrd="0" presId="urn:microsoft.com/office/officeart/2018/5/layout/IconCircleLabelList"/>
    <dgm:cxn modelId="{28E64444-DAB9-4B9A-B1C5-62B77B2D9654}" type="presOf" srcId="{F117CF60-403F-4BE5-B5E9-6A1A0B8F400F}" destId="{2ED31071-60A9-4409-8E8D-E366E65F68A5}" srcOrd="0" destOrd="0" presId="urn:microsoft.com/office/officeart/2018/5/layout/IconCircleLabelList"/>
    <dgm:cxn modelId="{5D2D3D7E-4979-47CD-ACB4-B919C65767E2}" type="presOf" srcId="{ACAEFC8B-B7E0-49ED-835A-694C831F4E3E}" destId="{1DDA9910-4F5D-48E4-8723-5FC13CE767B4}" srcOrd="0" destOrd="0" presId="urn:microsoft.com/office/officeart/2018/5/layout/IconCircleLabelList"/>
    <dgm:cxn modelId="{44AEE890-CFDF-4BE3-AEFF-EAD427A5D22E}" srcId="{24285A8C-45F2-44C1-8038-1738F9AD9E20}" destId="{011C0B76-0F48-47FE-9801-FBF85E408F76}" srcOrd="1" destOrd="0" parTransId="{9BA987B0-5A6C-4877-85FE-A700AC2DF973}" sibTransId="{C9B40358-E4AD-4B37-A7B9-1E43B72DE54E}"/>
    <dgm:cxn modelId="{F12908DC-D292-4F1E-962E-3EA707958493}" type="presOf" srcId="{011C0B76-0F48-47FE-9801-FBF85E408F76}" destId="{4A95B03E-3720-4826-A962-7F2CCFA1ACAB}" srcOrd="0" destOrd="0" presId="urn:microsoft.com/office/officeart/2018/5/layout/IconCircleLabelList"/>
    <dgm:cxn modelId="{B5C9A1DE-3983-4BD2-A8A9-934874373CBF}" srcId="{24285A8C-45F2-44C1-8038-1738F9AD9E20}" destId="{F117CF60-403F-4BE5-B5E9-6A1A0B8F400F}" srcOrd="2" destOrd="0" parTransId="{C6CED741-D015-4465-A55D-A2CA1FE39A10}" sibTransId="{E8212ADB-FA2D-40FF-A187-69338B341ACB}"/>
    <dgm:cxn modelId="{1EF9B4EC-BB3A-405F-BAAD-AAA809BE7399}" srcId="{24285A8C-45F2-44C1-8038-1738F9AD9E20}" destId="{ACAEFC8B-B7E0-49ED-835A-694C831F4E3E}" srcOrd="0" destOrd="0" parTransId="{EA799790-7E45-469F-8F49-33864497CA41}" sibTransId="{D9B1E5F0-1EF0-4580-911A-F6BC4CB13334}"/>
    <dgm:cxn modelId="{9BE7DF0F-CA42-4069-916F-656F48EEF79A}" type="presParOf" srcId="{17E75D8C-74B4-48B7-8747-EEB48AD039FE}" destId="{94D988BA-7501-45B7-A4A1-C858D315DBE3}" srcOrd="0" destOrd="0" presId="urn:microsoft.com/office/officeart/2018/5/layout/IconCircleLabelList"/>
    <dgm:cxn modelId="{9C1EB866-675E-4475-9D7A-0E5E29D32DAB}" type="presParOf" srcId="{94D988BA-7501-45B7-A4A1-C858D315DBE3}" destId="{CA6E7E53-8D0F-4B48-AE57-3967F0179B54}" srcOrd="0" destOrd="0" presId="urn:microsoft.com/office/officeart/2018/5/layout/IconCircleLabelList"/>
    <dgm:cxn modelId="{3926C7F7-C784-4919-A8D2-1FEF502C1E04}" type="presParOf" srcId="{94D988BA-7501-45B7-A4A1-C858D315DBE3}" destId="{5A4726AD-054D-4B6A-B83D-0382F041DA34}" srcOrd="1" destOrd="0" presId="urn:microsoft.com/office/officeart/2018/5/layout/IconCircleLabelList"/>
    <dgm:cxn modelId="{76358FB5-41F3-457F-82B5-1188787478C0}" type="presParOf" srcId="{94D988BA-7501-45B7-A4A1-C858D315DBE3}" destId="{34627E80-CB83-465B-B9F3-A8AD02BB8D10}" srcOrd="2" destOrd="0" presId="urn:microsoft.com/office/officeart/2018/5/layout/IconCircleLabelList"/>
    <dgm:cxn modelId="{35D9D321-1EDE-4953-A717-1E64C7FB4831}" type="presParOf" srcId="{94D988BA-7501-45B7-A4A1-C858D315DBE3}" destId="{1DDA9910-4F5D-48E4-8723-5FC13CE767B4}" srcOrd="3" destOrd="0" presId="urn:microsoft.com/office/officeart/2018/5/layout/IconCircleLabelList"/>
    <dgm:cxn modelId="{641B98C0-E0A5-4928-A1AA-9F94BB7BE66C}" type="presParOf" srcId="{17E75D8C-74B4-48B7-8747-EEB48AD039FE}" destId="{4D74483E-5E5F-4ED4-8E7A-A0F724E1FE9A}" srcOrd="1" destOrd="0" presId="urn:microsoft.com/office/officeart/2018/5/layout/IconCircleLabelList"/>
    <dgm:cxn modelId="{79405320-B029-48D7-B23D-278D153F7FBC}" type="presParOf" srcId="{17E75D8C-74B4-48B7-8747-EEB48AD039FE}" destId="{8B445D4C-74D0-4127-8D78-0637748C5171}" srcOrd="2" destOrd="0" presId="urn:microsoft.com/office/officeart/2018/5/layout/IconCircleLabelList"/>
    <dgm:cxn modelId="{5C7C9A31-7B18-4DB1-A867-A18CD62F8D1E}" type="presParOf" srcId="{8B445D4C-74D0-4127-8D78-0637748C5171}" destId="{43BE9D1D-63CC-4390-8EE9-FF9EADB0E4A7}" srcOrd="0" destOrd="0" presId="urn:microsoft.com/office/officeart/2018/5/layout/IconCircleLabelList"/>
    <dgm:cxn modelId="{055504C5-A40D-426E-B29D-8B9056D8F287}" type="presParOf" srcId="{8B445D4C-74D0-4127-8D78-0637748C5171}" destId="{91238DAA-C8D3-4D5E-B315-BB366C655EDF}" srcOrd="1" destOrd="0" presId="urn:microsoft.com/office/officeart/2018/5/layout/IconCircleLabelList"/>
    <dgm:cxn modelId="{ECC9865D-9C03-4AED-BF19-1EB6AA23569F}" type="presParOf" srcId="{8B445D4C-74D0-4127-8D78-0637748C5171}" destId="{6D57F4E3-1361-406B-81AD-F0EB4FA66532}" srcOrd="2" destOrd="0" presId="urn:microsoft.com/office/officeart/2018/5/layout/IconCircleLabelList"/>
    <dgm:cxn modelId="{A08A1B52-14D9-452C-B855-136535CFE745}" type="presParOf" srcId="{8B445D4C-74D0-4127-8D78-0637748C5171}" destId="{4A95B03E-3720-4826-A962-7F2CCFA1ACAB}" srcOrd="3" destOrd="0" presId="urn:microsoft.com/office/officeart/2018/5/layout/IconCircleLabelList"/>
    <dgm:cxn modelId="{98725322-7BCB-4651-9158-929785A0ED4A}" type="presParOf" srcId="{17E75D8C-74B4-48B7-8747-EEB48AD039FE}" destId="{30096618-EBE1-430C-ADB4-EA489F224299}" srcOrd="3" destOrd="0" presId="urn:microsoft.com/office/officeart/2018/5/layout/IconCircleLabelList"/>
    <dgm:cxn modelId="{5CA0D520-FDA9-402E-A250-B6B52C68FC82}" type="presParOf" srcId="{17E75D8C-74B4-48B7-8747-EEB48AD039FE}" destId="{DD82A2A0-A597-43A4-A422-212EDEE9BE0D}" srcOrd="4" destOrd="0" presId="urn:microsoft.com/office/officeart/2018/5/layout/IconCircleLabelList"/>
    <dgm:cxn modelId="{F8C6A1C0-75D6-4E9C-A624-50DF73E64BCC}" type="presParOf" srcId="{DD82A2A0-A597-43A4-A422-212EDEE9BE0D}" destId="{96305336-0BD3-4D57-BAD5-F2C80E14590D}" srcOrd="0" destOrd="0" presId="urn:microsoft.com/office/officeart/2018/5/layout/IconCircleLabelList"/>
    <dgm:cxn modelId="{35AAD2D3-3C3A-41FB-9218-50A279DE4D83}" type="presParOf" srcId="{DD82A2A0-A597-43A4-A422-212EDEE9BE0D}" destId="{A29AA669-17C7-456F-AAAD-3BBF5E6B01F4}" srcOrd="1" destOrd="0" presId="urn:microsoft.com/office/officeart/2018/5/layout/IconCircleLabelList"/>
    <dgm:cxn modelId="{7C08BBE1-BD37-4504-99F1-7795A30243E1}" type="presParOf" srcId="{DD82A2A0-A597-43A4-A422-212EDEE9BE0D}" destId="{FE8AA87C-3D34-4316-8C54-2B279612AA12}" srcOrd="2" destOrd="0" presId="urn:microsoft.com/office/officeart/2018/5/layout/IconCircleLabelList"/>
    <dgm:cxn modelId="{D0633BFB-53CD-4EC5-9215-A2F064E29EB8}" type="presParOf" srcId="{DD82A2A0-A597-43A4-A422-212EDEE9BE0D}" destId="{2ED31071-60A9-4409-8E8D-E366E65F68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7E53-8D0F-4B48-AE57-3967F0179B54}">
      <dsp:nvSpPr>
        <dsp:cNvPr id="0" name=""/>
        <dsp:cNvSpPr/>
      </dsp:nvSpPr>
      <dsp:spPr>
        <a:xfrm>
          <a:off x="280340" y="837887"/>
          <a:ext cx="869607" cy="869607"/>
        </a:xfrm>
        <a:prstGeom prst="ellipse">
          <a:avLst/>
        </a:prstGeom>
        <a:solidFill>
          <a:srgbClr val="112E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726AD-054D-4B6A-B83D-0382F041DA34}">
      <dsp:nvSpPr>
        <dsp:cNvPr id="0" name=""/>
        <dsp:cNvSpPr/>
      </dsp:nvSpPr>
      <dsp:spPr>
        <a:xfrm>
          <a:off x="465666" y="1023213"/>
          <a:ext cx="498955" cy="498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A9910-4F5D-48E4-8723-5FC13CE767B4}">
      <dsp:nvSpPr>
        <dsp:cNvPr id="0" name=""/>
        <dsp:cNvSpPr/>
      </dsp:nvSpPr>
      <dsp:spPr>
        <a:xfrm>
          <a:off x="2351" y="1978355"/>
          <a:ext cx="1425585" cy="166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Share an overview of bike sharing trip data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We will cover  differences in trip data by customer type.</a:t>
          </a:r>
        </a:p>
      </dsp:txBody>
      <dsp:txXfrm>
        <a:off x="2351" y="1978355"/>
        <a:ext cx="1425585" cy="1664482"/>
      </dsp:txXfrm>
    </dsp:sp>
    <dsp:sp modelId="{43BE9D1D-63CC-4390-8EE9-FF9EADB0E4A7}">
      <dsp:nvSpPr>
        <dsp:cNvPr id="0" name=""/>
        <dsp:cNvSpPr/>
      </dsp:nvSpPr>
      <dsp:spPr>
        <a:xfrm>
          <a:off x="1955404" y="837887"/>
          <a:ext cx="869607" cy="869607"/>
        </a:xfrm>
        <a:prstGeom prst="ellipse">
          <a:avLst/>
        </a:prstGeom>
        <a:solidFill>
          <a:srgbClr val="112E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38DAA-C8D3-4D5E-B315-BB366C655EDF}">
      <dsp:nvSpPr>
        <dsp:cNvPr id="0" name=""/>
        <dsp:cNvSpPr/>
      </dsp:nvSpPr>
      <dsp:spPr>
        <a:xfrm>
          <a:off x="2140730" y="1023213"/>
          <a:ext cx="498955" cy="498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B03E-3720-4826-A962-7F2CCFA1ACAB}">
      <dsp:nvSpPr>
        <dsp:cNvPr id="0" name=""/>
        <dsp:cNvSpPr/>
      </dsp:nvSpPr>
      <dsp:spPr>
        <a:xfrm>
          <a:off x="1677415" y="1978355"/>
          <a:ext cx="1425585" cy="166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Examine trends in bike sharing customer type 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Understand daily and weekly trends</a:t>
          </a:r>
          <a:r>
            <a:rPr lang="en-US" sz="1600" kern="1200" dirty="0"/>
            <a:t>.</a:t>
          </a:r>
        </a:p>
      </dsp:txBody>
      <dsp:txXfrm>
        <a:off x="1677415" y="1978355"/>
        <a:ext cx="1425585" cy="1664482"/>
      </dsp:txXfrm>
    </dsp:sp>
    <dsp:sp modelId="{96305336-0BD3-4D57-BAD5-F2C80E14590D}">
      <dsp:nvSpPr>
        <dsp:cNvPr id="0" name=""/>
        <dsp:cNvSpPr/>
      </dsp:nvSpPr>
      <dsp:spPr>
        <a:xfrm>
          <a:off x="3630467" y="837887"/>
          <a:ext cx="869607" cy="869607"/>
        </a:xfrm>
        <a:prstGeom prst="ellipse">
          <a:avLst/>
        </a:prstGeom>
        <a:solidFill>
          <a:srgbClr val="112E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AA669-17C7-456F-AAAD-3BBF5E6B01F4}">
      <dsp:nvSpPr>
        <dsp:cNvPr id="0" name=""/>
        <dsp:cNvSpPr/>
      </dsp:nvSpPr>
      <dsp:spPr>
        <a:xfrm>
          <a:off x="3815793" y="1023213"/>
          <a:ext cx="498955" cy="498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31071-60A9-4409-8E8D-E366E65F68A5}">
      <dsp:nvSpPr>
        <dsp:cNvPr id="0" name=""/>
        <dsp:cNvSpPr/>
      </dsp:nvSpPr>
      <dsp:spPr>
        <a:xfrm>
          <a:off x="3352478" y="1978355"/>
          <a:ext cx="1425585" cy="166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Discuss any potential areas for further exploration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Focus on areas important to business task</a:t>
          </a:r>
        </a:p>
      </dsp:txBody>
      <dsp:txXfrm>
        <a:off x="3352478" y="1978355"/>
        <a:ext cx="1425585" cy="166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EEB0E-1FA6-454E-AB6F-95F6789DC5A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674A2-5709-49BA-9690-62B3879D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charts show the distribution of total rides by customer type on the top and the difference in average ride duration by customer type on the bottom.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was provided by the </a:t>
            </a:r>
            <a:r>
              <a:rPr lang="en-US" sz="1200" dirty="0"/>
              <a:t>City of Chicago’s Divvy bicycle sharing service operated by Motivate International Inc.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“Bad” data removed accounted for approximately 0.1%.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74A2-5709-49BA-9690-62B3879D1F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the number of rides by customer type through a day. Hours along the bottom and number of rides along the side.</a:t>
            </a:r>
          </a:p>
          <a:p>
            <a:endParaRPr lang="en-US" dirty="0"/>
          </a:p>
          <a:p>
            <a:r>
              <a:rPr lang="en-US" dirty="0"/>
              <a:t>Annual members </a:t>
            </a:r>
            <a:r>
              <a:rPr lang="en-US" sz="1200" dirty="0"/>
              <a:t>utilization</a:t>
            </a:r>
            <a:r>
              <a:rPr lang="en-US" dirty="0"/>
              <a:t> indicated they are using the bike sharing program to commute to work.</a:t>
            </a:r>
          </a:p>
          <a:p>
            <a:r>
              <a:rPr lang="en-US" dirty="0"/>
              <a:t>Casual riders do not appear to be using the program to commute to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74A2-5709-49BA-9690-62B3879D1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the number of rides by customer type throughout the week. Days along the bottom and number of rides along the side.</a:t>
            </a:r>
          </a:p>
          <a:p>
            <a:endParaRPr lang="en-US" dirty="0"/>
          </a:p>
          <a:p>
            <a:r>
              <a:rPr lang="en-US" dirty="0"/>
              <a:t>Annual member data indicates they are using the bike sharing program to commute to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74A2-5709-49BA-9690-62B3879D1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riders take trips 2 times longer than annual members.</a:t>
            </a:r>
          </a:p>
          <a:p>
            <a:r>
              <a:rPr lang="en-US" dirty="0"/>
              <a:t>Annual members commute around 0800 and 1700. Casual riders peak around 1700.</a:t>
            </a:r>
          </a:p>
          <a:p>
            <a:r>
              <a:rPr lang="en-US" dirty="0"/>
              <a:t>Annual members are commuters and casual riders are not commuters.</a:t>
            </a:r>
          </a:p>
          <a:p>
            <a:r>
              <a:rPr lang="en-US" dirty="0"/>
              <a:t>Casual riders' trips exceed annual members trips on weekends. Annual members take more trips during the week.</a:t>
            </a:r>
          </a:p>
          <a:p>
            <a:endParaRPr lang="en-US" dirty="0"/>
          </a:p>
          <a:p>
            <a:r>
              <a:rPr lang="en-US" dirty="0"/>
              <a:t>Why don’t casual riders use the bike share system to commute to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74A2-5709-49BA-9690-62B3879D1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C346-C2B5-4C26-9C9E-47F3B99A3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6EC10-8EEF-413E-817A-9CA56FC2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212F-284A-44CF-9C5C-3CD27535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13B3-B1DA-4583-B329-B45DDBD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9C32-7769-410E-AC0C-8305FCA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FE6F-9732-420F-A1A5-95200200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5A67-0304-42CD-8BEB-4510465A6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B31A-0FBE-4BCA-983A-087E52E3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698F-7686-4326-9678-7F08838F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C394-C176-4758-B872-953693C4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A9C47-AA2F-4C33-B1B6-F7F4FE55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86C34-6955-4F1C-A795-F7C01200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EAD0-6260-4958-9892-CD88B2CC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6200-3AD3-461D-922A-19E9D07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B714-F54D-4E71-86BE-2F077337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840E-2A46-4784-B456-F8C2123E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CD3-7F2C-4CBF-98BE-BA668A8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012C-F3DA-4886-8CAD-CEDFD0E9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B692-3A20-465A-B3C8-71104180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EF1B-35F5-4C95-93B4-F758693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2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1C23-2637-4A8D-A28A-B5479B9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9509-761F-43D1-8495-264F2CF4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BDF2-E425-464D-9B72-7520BE1B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05B0-D911-4645-8B55-DBD07457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30BD-3293-4C64-AA54-BA80B776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F700-1992-4432-8331-B5A7790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F7A4-40FC-466B-9F5C-76C703A3D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C8A0-E90E-4EB2-9E5D-7C0D733F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78823-C3C1-40EF-8A99-E99E36DE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82D8-8F62-4C27-944A-5FB06171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F2BA-1A19-4C7C-A813-3D0A895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D345-7507-428C-A5DE-3FF3DA04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0D5F6-F8E3-4532-8148-7DB8936E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4AFA7-8B07-4497-95AC-77EC09D0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C008C-21EE-4617-8EFE-639EF5E8E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6F66-C976-42D7-8FC5-7DE3D48BB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AA03C-1F52-4FE8-A636-1C7E8320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01CF4-9049-429F-B595-A840ACC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85F74-905E-4BEF-8A9C-0E886335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75D-CFFC-4BA9-AAA3-421BDFE7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F7BAB-2ABE-4E0B-A8A2-56AFC3FC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DECEF-DE84-47C9-BF47-1F237B6F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AA55-5755-4C6A-B007-220BCB0E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24DA8-E7EA-4583-837F-FB07774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D21F3-4E9D-43D8-A371-2FCB75CD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87DC-5139-418B-8AC7-1D1BD2B0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C8CC-1887-4C2D-A13E-A54F0B6F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39BF-8604-4F22-88A6-9B3F9EE7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2B49-B81B-438F-B7D0-2D54CAF9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7D724-308A-4215-8DE8-DCEA278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20B6-94A3-4338-80C7-A3866FB9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AFDE-FA5C-4343-A7D4-CDB24EE4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337F-929F-458B-9CDE-81C930F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25CC9-7052-491F-AF60-5E4344D86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63DED-8553-41E5-89CE-14F345BB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E9BE-3FE3-4EB8-864D-09E320AA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A3EC-B0DF-4D5E-B7B9-856DA90A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5CE37-74DA-4560-B2F0-A13AD956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D5E6-0233-4B47-B5D4-88855164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A6CD7-820B-4433-8255-8003C345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FFD6-BD12-49DF-901D-673C03EDE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5E8F-EB92-4EEB-817C-1BF4F83EEA0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C46A-3EFE-4FD3-96B7-2F291973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88D4-3B8F-42D5-A367-A1964ACE7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F134-324A-4624-85DF-2B0AD548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CDD67-3F15-4C14-AADD-C3DD1859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Bike Share Case Study:</a:t>
            </a:r>
            <a:br>
              <a:rPr lang="en-US" sz="8100" dirty="0"/>
            </a:br>
            <a:r>
              <a:rPr lang="en-US" sz="4000" dirty="0"/>
              <a:t>The Differences in Customer Utilization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C4407-0ECB-41A5-B2F5-94869516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October 2021</a:t>
            </a:r>
          </a:p>
          <a:p>
            <a:pPr algn="l"/>
            <a:r>
              <a:rPr lang="en-US" dirty="0"/>
              <a:t>Bryan Rillstone</a:t>
            </a:r>
          </a:p>
        </p:txBody>
      </p:sp>
    </p:spTree>
    <p:extLst>
      <p:ext uri="{BB962C8B-B14F-4D97-AF65-F5344CB8AC3E}">
        <p14:creationId xmlns:p14="http://schemas.microsoft.com/office/powerpoint/2010/main" val="27705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6146-B059-4E95-B035-99F6B677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Business Task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8404-A4B0-4B5E-8671-9B4CCB70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Identify the differences between casual riders and annual members to help design marketing strategies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18353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31244-31C1-4149-831B-F2820834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Goals for our discussion today: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DF4F12C-EAA4-4682-A91D-73FA65480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25612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6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54A46-4BAF-45D2-AC4A-6A3F75BF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Trip data differences by customer type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4699D2-EF6E-4635-9C04-57087D9AAE1A}"/>
              </a:ext>
            </a:extLst>
          </p:cNvPr>
          <p:cNvSpPr txBox="1">
            <a:spLocks/>
          </p:cNvSpPr>
          <p:nvPr/>
        </p:nvSpPr>
        <p:spPr>
          <a:xfrm>
            <a:off x="6889833" y="2785865"/>
            <a:ext cx="3917505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overview</a:t>
            </a:r>
          </a:p>
          <a:p>
            <a:r>
              <a:rPr lang="en-US" sz="2000" dirty="0"/>
              <a:t>Bike sharing trip data from October 2020 through September 2021</a:t>
            </a:r>
          </a:p>
          <a:p>
            <a:pPr marL="0" indent="0">
              <a:buNone/>
            </a:pPr>
            <a:r>
              <a:rPr lang="en-US" sz="2000" dirty="0"/>
              <a:t>Key takeaways</a:t>
            </a:r>
          </a:p>
          <a:p>
            <a:r>
              <a:rPr lang="en-US" sz="2000" dirty="0"/>
              <a:t>Casual riders’ average ride duration is more than 2 times longer than annual members </a:t>
            </a:r>
          </a:p>
          <a:p>
            <a:r>
              <a:rPr lang="en-US" sz="2000" dirty="0"/>
              <a:t>Annual members account for slightly more rides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3F9D8-E33D-411A-AE72-0DF10901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85" y="3422407"/>
            <a:ext cx="3856352" cy="2802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D21859-4173-4E68-9DD5-B6295DF74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29" y="633437"/>
            <a:ext cx="3843808" cy="27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61407-9A58-492F-8A8F-0482B6B2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Daily Ridership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7F3DB8-348B-4FAD-9856-109CC7139828}"/>
              </a:ext>
            </a:extLst>
          </p:cNvPr>
          <p:cNvSpPr txBox="1">
            <a:spLocks/>
          </p:cNvSpPr>
          <p:nvPr/>
        </p:nvSpPr>
        <p:spPr>
          <a:xfrm>
            <a:off x="6889833" y="2614749"/>
            <a:ext cx="411477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Key Takeaways</a:t>
            </a:r>
          </a:p>
          <a:p>
            <a:r>
              <a:rPr lang="en-US" sz="2000" dirty="0"/>
              <a:t>By looking at one year of trip data aggregated by hour, we have identified daily trends </a:t>
            </a:r>
          </a:p>
          <a:p>
            <a:r>
              <a:rPr lang="en-US" sz="2000" dirty="0"/>
              <a:t>Casual riders’ utilization exhibits a single peaks around 1700</a:t>
            </a:r>
          </a:p>
          <a:p>
            <a:r>
              <a:rPr lang="en-US" sz="2000" dirty="0"/>
              <a:t>Annual member’s utilization exhibits two peaks, a smaller peak around 0800 and a larger peak around 1700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E35FC-68BC-41FD-8210-5A366F8D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9" y="1436004"/>
            <a:ext cx="5417599" cy="39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61407-9A58-492F-8A8F-0482B6B2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Ridership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7F3DB8-348B-4FAD-9856-109CC7139828}"/>
              </a:ext>
            </a:extLst>
          </p:cNvPr>
          <p:cNvSpPr txBox="1">
            <a:spLocks/>
          </p:cNvSpPr>
          <p:nvPr/>
        </p:nvSpPr>
        <p:spPr>
          <a:xfrm>
            <a:off x="6889833" y="2614749"/>
            <a:ext cx="411477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Key Takeaways</a:t>
            </a:r>
          </a:p>
          <a:p>
            <a:r>
              <a:rPr lang="en-US" sz="2000" dirty="0"/>
              <a:t>By looking at one year of trip data aggregated by day, we have identified weekly trends </a:t>
            </a:r>
          </a:p>
          <a:p>
            <a:r>
              <a:rPr lang="en-US" sz="2000" dirty="0"/>
              <a:t>Casual riders’ utilization peaks on the weekend and exceeds annual members’ utilization </a:t>
            </a:r>
          </a:p>
          <a:p>
            <a:r>
              <a:rPr lang="en-US" sz="2000" dirty="0"/>
              <a:t>Annual members’ utilization peaks during the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08A39-D7C6-4CEF-AF55-AF874E54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7" y="1404846"/>
            <a:ext cx="5502372" cy="40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EE881-2643-4096-B5EF-CEF17BEC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What should your company start doing now after seeing these trends?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F115-5E08-4E0E-8413-F81D9E2B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936" y="1647086"/>
            <a:ext cx="4702848" cy="356026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Account for higher average ride duration for casual riders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Account for different daily utilization for casual riders and annual members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Account for higher frequency of weekend trips for casual riders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Rectangle 8" descr="Clock with solid fill">
            <a:extLst>
              <a:ext uri="{FF2B5EF4-FFF2-40B4-BE49-F238E27FC236}">
                <a16:creationId xmlns:a16="http://schemas.microsoft.com/office/drawing/2014/main" id="{BECD136F-0425-4E1C-8A94-74FD2E6CA719}"/>
              </a:ext>
            </a:extLst>
          </p:cNvPr>
          <p:cNvSpPr/>
          <p:nvPr/>
        </p:nvSpPr>
        <p:spPr>
          <a:xfrm>
            <a:off x="5240875" y="1707748"/>
            <a:ext cx="612327" cy="59402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Bike">
            <a:extLst>
              <a:ext uri="{FF2B5EF4-FFF2-40B4-BE49-F238E27FC236}">
                <a16:creationId xmlns:a16="http://schemas.microsoft.com/office/drawing/2014/main" id="{35F1519B-0344-469C-B1BB-2091D8C78EFA}"/>
              </a:ext>
            </a:extLst>
          </p:cNvPr>
          <p:cNvSpPr/>
          <p:nvPr/>
        </p:nvSpPr>
        <p:spPr>
          <a:xfrm>
            <a:off x="5240875" y="2928617"/>
            <a:ext cx="612328" cy="59402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 descr="Bar graph with upward trend with solid fill">
            <a:extLst>
              <a:ext uri="{FF2B5EF4-FFF2-40B4-BE49-F238E27FC236}">
                <a16:creationId xmlns:a16="http://schemas.microsoft.com/office/drawing/2014/main" id="{9F830113-DD67-485A-B937-A48D7DAE0CCA}"/>
              </a:ext>
            </a:extLst>
          </p:cNvPr>
          <p:cNvSpPr/>
          <p:nvPr/>
        </p:nvSpPr>
        <p:spPr>
          <a:xfrm>
            <a:off x="5240875" y="4145918"/>
            <a:ext cx="612327" cy="59402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0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0C62B-2F67-4DC6-9982-AFE41C8A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Sources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75F7-817A-44FD-B219-D879A19F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City of Chicago’s Divvy bicycle sharing service operated by Motivate International Inc. Data retrieved from: </a:t>
            </a:r>
            <a:r>
              <a:rPr lang="en-US" sz="2400" dirty="0">
                <a:hlinkClick r:id="rId2"/>
              </a:rPr>
              <a:t>https://divvy-tripdata.s3.amazonaws.com/index.html</a:t>
            </a:r>
            <a:endParaRPr lang="en-US" sz="2400" dirty="0"/>
          </a:p>
          <a:p>
            <a:r>
              <a:rPr lang="en-US" sz="2400" dirty="0"/>
              <a:t>Google Data Analytics Professional Certificate courses offered by Coursera</a:t>
            </a:r>
          </a:p>
        </p:txBody>
      </p:sp>
    </p:spTree>
    <p:extLst>
      <p:ext uri="{BB962C8B-B14F-4D97-AF65-F5344CB8AC3E}">
        <p14:creationId xmlns:p14="http://schemas.microsoft.com/office/powerpoint/2010/main" val="185970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539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Bike Share Case Study: The Differences in Customer Utilization</vt:lpstr>
      <vt:lpstr>Business Task</vt:lpstr>
      <vt:lpstr>Goals for our discussion today:</vt:lpstr>
      <vt:lpstr>Trip data differences by customer type</vt:lpstr>
      <vt:lpstr>Daily Ridership Trends</vt:lpstr>
      <vt:lpstr>Weekly Ridership Trends</vt:lpstr>
      <vt:lpstr>What should your company start doing now after seeing these trends?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Differences in Customer Usage on Marketing Strategies</dc:title>
  <dc:creator>Bryan Rillstone</dc:creator>
  <cp:lastModifiedBy>Bryan Rillstone</cp:lastModifiedBy>
  <cp:revision>14</cp:revision>
  <dcterms:created xsi:type="dcterms:W3CDTF">2021-10-08T16:38:01Z</dcterms:created>
  <dcterms:modified xsi:type="dcterms:W3CDTF">2021-10-13T16:24:51Z</dcterms:modified>
</cp:coreProperties>
</file>