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05688A-7B02-40C4-BDDB-B595E28FC44B}">
  <a:tblStyle styleId="{AE05688A-7B02-40C4-BDDB-B595E28FC44B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2415" y="1622384"/>
            <a:ext cx="6485850" cy="481208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/>
        </p:nvSpPr>
        <p:spPr>
          <a:xfrm>
            <a:off x="255349" y="243723"/>
            <a:ext cx="493711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Personas e Jornada do Usuário</a:t>
            </a:r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10243595" y="798653"/>
            <a:ext cx="1041721" cy="1034053"/>
          </a:xfrm>
          <a:prstGeom prst="ellipse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4294419" y="4350260"/>
            <a:ext cx="1461563" cy="1350069"/>
          </a:xfrm>
          <a:prstGeom prst="ellipse">
            <a:avLst/>
          </a:prstGeom>
          <a:solidFill>
            <a:srgbClr val="8CD8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10046823" y="5025294"/>
            <a:ext cx="1817228" cy="168802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5372619" y="378106"/>
            <a:ext cx="1446762" cy="1446181"/>
          </a:xfrm>
          <a:prstGeom prst="ellipse">
            <a:avLst/>
          </a:prstGeom>
          <a:solidFill>
            <a:srgbClr val="E59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m (Sun Médio) estrutura de tópicos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cap="flat" cmpd="sng" w="19050">
            <a:solidFill>
              <a:srgbClr val="E59DD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903413" y="1143904"/>
            <a:ext cx="2916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Leitor Aficionada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105382" y="4858951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920480" y="4241008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Procurar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9570260" y="4009403"/>
            <a:ext cx="30331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“Muito feliz que achei o livro! Voltarei mais vezes.”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3604993" y="3196393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3420090" y="2576153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Escolher</a:t>
            </a:r>
            <a:endParaRPr/>
          </a:p>
        </p:txBody>
      </p:sp>
      <p:cxnSp>
        <p:nvCxnSpPr>
          <p:cNvPr id="148" name="Google Shape;148;p14"/>
          <p:cNvCxnSpPr/>
          <p:nvPr/>
        </p:nvCxnSpPr>
        <p:spPr>
          <a:xfrm flipH="1" rot="10800000">
            <a:off x="2424605" y="4241008"/>
            <a:ext cx="995485" cy="788192"/>
          </a:xfrm>
          <a:prstGeom prst="straightConnector1">
            <a:avLst/>
          </a:prstGeom>
          <a:noFill/>
          <a:ln cap="flat" cmpd="sng" w="28575">
            <a:solidFill>
              <a:srgbClr val="E7EAED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4"/>
          <p:cNvSpPr/>
          <p:nvPr/>
        </p:nvSpPr>
        <p:spPr>
          <a:xfrm>
            <a:off x="6003732" y="4787504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4"/>
          <p:cNvCxnSpPr/>
          <p:nvPr/>
        </p:nvCxnSpPr>
        <p:spPr>
          <a:xfrm>
            <a:off x="4823344" y="4233319"/>
            <a:ext cx="1096357" cy="767500"/>
          </a:xfrm>
          <a:prstGeom prst="straightConnector1">
            <a:avLst/>
          </a:prstGeom>
          <a:noFill/>
          <a:ln cap="flat" cmpd="sng" w="28575">
            <a:solidFill>
              <a:srgbClr val="E7EAED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4"/>
          <p:cNvSpPr txBox="1"/>
          <p:nvPr/>
        </p:nvSpPr>
        <p:spPr>
          <a:xfrm>
            <a:off x="6003732" y="4185743"/>
            <a:ext cx="12423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Avaliar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8351741" y="3718700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4"/>
          <p:cNvCxnSpPr/>
          <p:nvPr/>
        </p:nvCxnSpPr>
        <p:spPr>
          <a:xfrm flipH="1" rot="10800000">
            <a:off x="7222083" y="4532623"/>
            <a:ext cx="961596" cy="519032"/>
          </a:xfrm>
          <a:prstGeom prst="straightConnector1">
            <a:avLst/>
          </a:prstGeom>
          <a:noFill/>
          <a:ln cap="flat" cmpd="sng" w="28575">
            <a:solidFill>
              <a:srgbClr val="E7EAED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14"/>
          <p:cNvSpPr txBox="1"/>
          <p:nvPr/>
        </p:nvSpPr>
        <p:spPr>
          <a:xfrm>
            <a:off x="8248451" y="3139300"/>
            <a:ext cx="13408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Confiar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m (Sun Médio) estrutura de tópicos" id="161" name="Google Shape;1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cap="flat" cmpd="sng" w="19050">
            <a:solidFill>
              <a:srgbClr val="E59DD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903412" y="1143904"/>
            <a:ext cx="42985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Dores e oportunidades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7951" y="1542554"/>
            <a:ext cx="2911092" cy="452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m (Sun Médio) estrutura de tópicos"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cap="flat" cmpd="sng" w="19050">
            <a:solidFill>
              <a:srgbClr val="E59DD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903412" y="1143904"/>
            <a:ext cx="42985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Dores e oportunidades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881" y="1999753"/>
            <a:ext cx="4184243" cy="650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>
            <a:off x="903412" y="2472357"/>
            <a:ext cx="3932747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Noto Sans Symbols"/>
              <a:buChar char="❑"/>
            </a:pPr>
            <a:r>
              <a:rPr b="1" lang="pt-BR" sz="16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Dificuldade de encontrar fácil uma biblioteca na região.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Noto Sans Symbols"/>
              <a:buChar char="❑"/>
            </a:pPr>
            <a:r>
              <a:rPr b="1" lang="pt-BR" sz="16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Falta de um catalogo facilmente pesquisável para verificar disponibilidades de títulos.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Noto Sans Symbols"/>
              <a:buChar char="❑"/>
            </a:pPr>
            <a:r>
              <a:rPr b="1" lang="pt-BR" sz="16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Falta de informação referente a exata localização do livro nas prateleiras.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648771" y="465313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Conclusão</a:t>
            </a:r>
            <a:endParaRPr/>
          </a:p>
        </p:txBody>
      </p:sp>
      <p:pic>
        <p:nvPicPr>
          <p:cNvPr descr="Dim (Sun Médio) estrutura de tópicos"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1001" y="1044614"/>
            <a:ext cx="4465707" cy="49686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6689386" y="1048741"/>
            <a:ext cx="1134320" cy="1044615"/>
          </a:xfrm>
          <a:prstGeom prst="ellipse">
            <a:avLst/>
          </a:prstGeom>
          <a:noFill/>
          <a:ln cap="flat" cmpd="sng" w="19050">
            <a:solidFill>
              <a:srgbClr val="E59DD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0017838" y="4827183"/>
            <a:ext cx="2174162" cy="2030815"/>
          </a:xfrm>
          <a:prstGeom prst="ellipse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6689386" y="4992410"/>
            <a:ext cx="926046" cy="850180"/>
          </a:xfrm>
          <a:prstGeom prst="ellipse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648771" y="1910949"/>
            <a:ext cx="5917081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Essa foi a primeira Jornada de Usuário para o projeto Bookhere, todo o trabalho de pesquisa aqui realizado se convertera em disgn inteligente e intuitivo para os novos usuários. Assim que iniciarmos a prototipagem novas jornadas serão escritas, até logo!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8D8D8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344" y="3917127"/>
            <a:ext cx="2690093" cy="437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5716" y="2851063"/>
            <a:ext cx="4184243" cy="650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3371150" y="837882"/>
            <a:ext cx="5449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Muito obrigado!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485549" y="-522308"/>
            <a:ext cx="1134320" cy="1044615"/>
          </a:xfrm>
          <a:prstGeom prst="ellipse">
            <a:avLst/>
          </a:prstGeom>
          <a:solidFill>
            <a:srgbClr val="232323"/>
          </a:solidFill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001378" y="2186301"/>
            <a:ext cx="4465707" cy="4968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/>
          <p:nvPr/>
        </p:nvSpPr>
        <p:spPr>
          <a:xfrm>
            <a:off x="5236506" y="6418134"/>
            <a:ext cx="1134320" cy="1044615"/>
          </a:xfrm>
          <a:prstGeom prst="ellipse">
            <a:avLst/>
          </a:prstGeom>
          <a:noFill/>
          <a:ln cap="flat" cmpd="sng" w="19050">
            <a:solidFill>
              <a:srgbClr val="E59DD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0017838" y="4827183"/>
            <a:ext cx="2174162" cy="2030815"/>
          </a:xfrm>
          <a:prstGeom prst="ellipse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3001306" y="4671699"/>
            <a:ext cx="926046" cy="850180"/>
          </a:xfrm>
          <a:prstGeom prst="ellipse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75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9321">
            <a:off x="5552415" y="1622384"/>
            <a:ext cx="6485850" cy="481208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55349" y="243724"/>
            <a:ext cx="451342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Personas e Jornada do Usuário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5405208" y="904074"/>
            <a:ext cx="1012784" cy="1005747"/>
          </a:xfrm>
          <a:prstGeom prst="ellipse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9709821" y="4948179"/>
            <a:ext cx="1922735" cy="1873872"/>
          </a:xfrm>
          <a:prstGeom prst="ellipse">
            <a:avLst/>
          </a:prstGeom>
          <a:solidFill>
            <a:srgbClr val="8CD8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10567685" y="657250"/>
            <a:ext cx="905683" cy="879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383258" y="4595148"/>
            <a:ext cx="26493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Projeto BookHere</a:t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5062196" y="5195312"/>
            <a:ext cx="416615" cy="422786"/>
          </a:xfrm>
          <a:prstGeom prst="ellipse">
            <a:avLst/>
          </a:prstGeom>
          <a:solidFill>
            <a:srgbClr val="E59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804714" y="396131"/>
            <a:ext cx="36221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Sumário</a:t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11742160" y="-144620"/>
            <a:ext cx="899680" cy="780560"/>
          </a:xfrm>
          <a:prstGeom prst="ellipse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-1215341" y="5169466"/>
            <a:ext cx="3506258" cy="3377068"/>
          </a:xfrm>
          <a:prstGeom prst="ellipse">
            <a:avLst/>
          </a:prstGeom>
          <a:solidFill>
            <a:srgbClr val="8CD8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1011378" y="5507931"/>
            <a:ext cx="1461563" cy="135006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6699" y="142156"/>
            <a:ext cx="3048000" cy="620927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-161267" y="-144620"/>
            <a:ext cx="786300" cy="780560"/>
          </a:xfrm>
          <a:prstGeom prst="ellipse">
            <a:avLst/>
          </a:prstGeom>
          <a:solidFill>
            <a:srgbClr val="E59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856526" y="416689"/>
            <a:ext cx="36221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Sumário</a:t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11742160" y="-363871"/>
            <a:ext cx="899680" cy="780560"/>
          </a:xfrm>
          <a:prstGeom prst="ellipse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-856527" y="6182965"/>
            <a:ext cx="1713053" cy="1600170"/>
          </a:xfrm>
          <a:prstGeom prst="ellipse">
            <a:avLst/>
          </a:prstGeom>
          <a:solidFill>
            <a:srgbClr val="8CD8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11520664" y="6077440"/>
            <a:ext cx="991569" cy="10012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025085" y="1906168"/>
            <a:ext cx="549143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I - Introdução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II - Personas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III - Jornada de Usuário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7F7F7F"/>
                </a:solidFill>
                <a:latin typeface="Arial Rounded"/>
                <a:ea typeface="Arial Rounded"/>
                <a:cs typeface="Arial Rounded"/>
                <a:sym typeface="Arial Rounded"/>
              </a:rPr>
              <a:t>IV - Conclusão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7F7F7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-300942" y="-184984"/>
            <a:ext cx="1050225" cy="923330"/>
          </a:xfrm>
          <a:prstGeom prst="ellipse">
            <a:avLst/>
          </a:prstGeom>
          <a:solidFill>
            <a:srgbClr val="E59D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03409">
            <a:off x="7056699" y="142156"/>
            <a:ext cx="3048000" cy="620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/>
        </p:nvSpPr>
        <p:spPr>
          <a:xfrm>
            <a:off x="383258" y="220574"/>
            <a:ext cx="36453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Personas </a:t>
            </a:r>
            <a:endParaRPr/>
          </a:p>
        </p:txBody>
      </p:sp>
      <p:pic>
        <p:nvPicPr>
          <p:cNvPr descr="Diminuir (Sol menor) com preenchimento sólido" id="66" name="Google Shape;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7029105" y="2153178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028577" y="2201828"/>
            <a:ext cx="1134320" cy="104461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9;p9"/>
          <p:cNvGraphicFramePr/>
          <p:nvPr/>
        </p:nvGraphicFramePr>
        <p:xfrm>
          <a:off x="113649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{AE05688A-7B02-40C4-BDDB-B595E28FC44B}</a:tableStyleId>
              </a:tblPr>
              <a:tblGrid>
                <a:gridCol w="2991175"/>
                <a:gridCol w="3268250"/>
                <a:gridCol w="3049900"/>
                <a:gridCol w="2655375"/>
              </a:tblGrid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Nome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Bia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Carlos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Lívia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7EAED"/>
                    </a:solidFill>
                  </a:tcPr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Característica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Leitora aficionada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Leitor técnico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Administradora de uma biblioteca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Idade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21 anos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28 anos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Localização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São Paulo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Fortaleza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Belo Horizonte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Ocupação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Designer gráfico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Gerente de 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Empreendedora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Faixa de Renda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R$ 2,000,00 – R$ 3,000,00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/>
                        <a:t>R$ 8,000,00 – R$ 12,000,00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/>
                        <a:t>R$ 18,000,00 – R$ 12,000,00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" name="Google Shape;70;p9"/>
          <p:cNvSpPr/>
          <p:nvPr/>
        </p:nvSpPr>
        <p:spPr>
          <a:xfrm>
            <a:off x="10299588" y="2153179"/>
            <a:ext cx="1134320" cy="104461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383258" y="220574"/>
            <a:ext cx="36453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Personas 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7029105" y="2153178"/>
            <a:ext cx="1134320" cy="1044615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4028577" y="2201828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p10"/>
          <p:cNvGraphicFramePr/>
          <p:nvPr/>
        </p:nvGraphicFramePr>
        <p:xfrm>
          <a:off x="113649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{AE05688A-7B02-40C4-BDDB-B595E28FC44B}</a:tableStyleId>
              </a:tblPr>
              <a:tblGrid>
                <a:gridCol w="2991175"/>
                <a:gridCol w="3268250"/>
                <a:gridCol w="3049900"/>
                <a:gridCol w="2655375"/>
              </a:tblGrid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Nome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Bia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Carlos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Lívia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7EAED"/>
                    </a:solidFill>
                  </a:tcPr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Característica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Leitora aficionada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Leitor técnico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Administradora de uma biblioteca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Idade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21 anos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28 anos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Localização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São Paulo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Fortaleza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Belo Horizonte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Ocupação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Designer gráfico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Gerente de 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Empreendedora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Faixa de Renda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R$ 2,000,00 – R$ 3,000,00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/>
                        <a:t>R$ 8,000,00 – R$ 12,000,00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/>
                        <a:t>R$ 18,000,00 – R$ 12,000,00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" name="Google Shape;79;p10"/>
          <p:cNvSpPr/>
          <p:nvPr/>
        </p:nvSpPr>
        <p:spPr>
          <a:xfrm>
            <a:off x="10299588" y="2153179"/>
            <a:ext cx="1134320" cy="104461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m (Sun Médio) estrutura de tópicos" id="80" name="Google Shape;8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m (Sun Médio) estrutura de tópicos" id="87" name="Google Shape;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cap="flat" cmpd="sng" w="19050">
            <a:solidFill>
              <a:srgbClr val="E59DD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903413" y="1143904"/>
            <a:ext cx="2916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Leitor Aficionada</a:t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2596945" y="4858951"/>
            <a:ext cx="5331006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</a:t>
            </a:r>
            <a:r>
              <a:rPr b="1" lang="pt-BR" sz="1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Onde encontro um exemplar de Guerra E Paz, de Tolstói? Vamos ver se existe alguma biblioteca aqui perto de casa...”</a:t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1105382" y="4858951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20480" y="4241008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Procurar</a:t>
            </a:r>
            <a:endParaRPr/>
          </a:p>
        </p:txBody>
      </p:sp>
      <p:cxnSp>
        <p:nvCxnSpPr>
          <p:cNvPr id="94" name="Google Shape;94;p11"/>
          <p:cNvCxnSpPr/>
          <p:nvPr/>
        </p:nvCxnSpPr>
        <p:spPr>
          <a:xfrm>
            <a:off x="3050403" y="5812174"/>
            <a:ext cx="0" cy="426142"/>
          </a:xfrm>
          <a:prstGeom prst="straightConnector1">
            <a:avLst/>
          </a:prstGeom>
          <a:noFill/>
          <a:ln cap="flat" cmpd="sng" w="28575">
            <a:solidFill>
              <a:srgbClr val="FAFAF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1"/>
          <p:cNvSpPr txBox="1"/>
          <p:nvPr/>
        </p:nvSpPr>
        <p:spPr>
          <a:xfrm>
            <a:off x="2596944" y="6329708"/>
            <a:ext cx="40680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Usuário procura uma biblioteca na internet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m (Sun Médio) estrutura de tópicos"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cap="flat" cmpd="sng" w="19050">
            <a:solidFill>
              <a:srgbClr val="E59DD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903413" y="1143904"/>
            <a:ext cx="2916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Leitor Aficionada</a:t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1105382" y="4858951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920480" y="4241008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Procurar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4924215" y="3347107"/>
            <a:ext cx="5331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</a:t>
            </a:r>
            <a:r>
              <a:rPr b="1" lang="pt-BR" sz="1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Tomara que essa biblioteca possua um exemplar...”</a:t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3604993" y="3196393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3420090" y="2576153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Escolher</a:t>
            </a:r>
            <a:endParaRPr/>
          </a:p>
        </p:txBody>
      </p:sp>
      <p:cxnSp>
        <p:nvCxnSpPr>
          <p:cNvPr id="111" name="Google Shape;111;p12"/>
          <p:cNvCxnSpPr/>
          <p:nvPr/>
        </p:nvCxnSpPr>
        <p:spPr>
          <a:xfrm flipH="1" rot="10800000">
            <a:off x="2424605" y="4241008"/>
            <a:ext cx="995485" cy="788192"/>
          </a:xfrm>
          <a:prstGeom prst="straightConnector1">
            <a:avLst/>
          </a:prstGeom>
          <a:noFill/>
          <a:ln cap="flat" cmpd="sng" w="28575">
            <a:solidFill>
              <a:srgbClr val="E7EAED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2"/>
          <p:cNvCxnSpPr/>
          <p:nvPr/>
        </p:nvCxnSpPr>
        <p:spPr>
          <a:xfrm>
            <a:off x="5506345" y="3795331"/>
            <a:ext cx="0" cy="426142"/>
          </a:xfrm>
          <a:prstGeom prst="straightConnector1">
            <a:avLst/>
          </a:prstGeom>
          <a:noFill/>
          <a:ln cap="flat" cmpd="sng" w="28575">
            <a:solidFill>
              <a:srgbClr val="FAFAF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2"/>
          <p:cNvSpPr txBox="1"/>
          <p:nvPr/>
        </p:nvSpPr>
        <p:spPr>
          <a:xfrm>
            <a:off x="5052886" y="4312865"/>
            <a:ext cx="40680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Encontrou uma biblioteca, o atendente disse que possui um exemplar, porém não sabe dizer da disponibilidade.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/>
        </p:nvSpPr>
        <p:spPr>
          <a:xfrm>
            <a:off x="903412" y="195435"/>
            <a:ext cx="7024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Jornada do Usuário 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11237346" y="6329708"/>
            <a:ext cx="2174162" cy="2030815"/>
          </a:xfrm>
          <a:prstGeom prst="ellipse">
            <a:avLst/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m (Sun Médio) estrutura de tópicos" id="120" name="Google Shape;1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6708" y="22950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/>
          <p:nvPr/>
        </p:nvSpPr>
        <p:spPr>
          <a:xfrm>
            <a:off x="9120901" y="-522308"/>
            <a:ext cx="1134320" cy="1044615"/>
          </a:xfrm>
          <a:prstGeom prst="ellipse">
            <a:avLst/>
          </a:prstGeom>
          <a:noFill/>
          <a:ln cap="flat" cmpd="sng" w="19050">
            <a:solidFill>
              <a:srgbClr val="E59DD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903413" y="1143904"/>
            <a:ext cx="2916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D8D8D8"/>
                </a:solidFill>
                <a:latin typeface="Arial Rounded"/>
                <a:ea typeface="Arial Rounded"/>
                <a:cs typeface="Arial Rounded"/>
                <a:sym typeface="Arial Rounded"/>
              </a:rPr>
              <a:t>Leitor Aficionada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-1443470" y="6177308"/>
            <a:ext cx="2174162" cy="2030816"/>
          </a:xfrm>
          <a:prstGeom prst="ellipse">
            <a:avLst/>
          </a:prstGeom>
          <a:solidFill>
            <a:srgbClr val="232323"/>
          </a:solidFill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1105382" y="4858951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920480" y="4241008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Procurar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7496403" y="4887774"/>
            <a:ext cx="3033138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“</a:t>
            </a:r>
            <a:r>
              <a:rPr b="1" lang="pt-BR" sz="1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Agora tenho que vasculhar as prateleiras até achar esse exemplar.”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3604993" y="3196393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3420090" y="2576153"/>
            <a:ext cx="1504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Escolher</a:t>
            </a:r>
            <a:endParaRPr/>
          </a:p>
        </p:txBody>
      </p:sp>
      <p:cxnSp>
        <p:nvCxnSpPr>
          <p:cNvPr id="129" name="Google Shape;129;p13"/>
          <p:cNvCxnSpPr/>
          <p:nvPr/>
        </p:nvCxnSpPr>
        <p:spPr>
          <a:xfrm flipH="1" rot="10800000">
            <a:off x="2424605" y="4241008"/>
            <a:ext cx="995485" cy="788192"/>
          </a:xfrm>
          <a:prstGeom prst="straightConnector1">
            <a:avLst/>
          </a:prstGeom>
          <a:noFill/>
          <a:ln cap="flat" cmpd="sng" w="28575">
            <a:solidFill>
              <a:srgbClr val="E7EAED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3"/>
          <p:cNvSpPr/>
          <p:nvPr/>
        </p:nvSpPr>
        <p:spPr>
          <a:xfrm>
            <a:off x="6003732" y="4787504"/>
            <a:ext cx="1134320" cy="104461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3"/>
          <p:cNvCxnSpPr/>
          <p:nvPr/>
        </p:nvCxnSpPr>
        <p:spPr>
          <a:xfrm>
            <a:off x="4823344" y="4233319"/>
            <a:ext cx="1096357" cy="767500"/>
          </a:xfrm>
          <a:prstGeom prst="straightConnector1">
            <a:avLst/>
          </a:prstGeom>
          <a:noFill/>
          <a:ln cap="flat" cmpd="sng" w="28575">
            <a:solidFill>
              <a:srgbClr val="E7EAED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3"/>
          <p:cNvSpPr txBox="1"/>
          <p:nvPr/>
        </p:nvSpPr>
        <p:spPr>
          <a:xfrm>
            <a:off x="6003732" y="4185743"/>
            <a:ext cx="12423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Avaliar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