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4" r:id="rId9"/>
    <p:sldId id="26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atton Bold Bold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 autoAdjust="0"/>
    <p:restoredTop sz="94514" autoAdjust="0"/>
  </p:normalViewPr>
  <p:slideViewPr>
    <p:cSldViewPr>
      <p:cViewPr varScale="1">
        <p:scale>
          <a:sx n="66" d="100"/>
          <a:sy n="66" d="100"/>
        </p:scale>
        <p:origin x="11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9.sv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981627" y="6048587"/>
            <a:ext cx="7621369" cy="60399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498320" y="-686047"/>
            <a:ext cx="10083843" cy="49788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792311" y="4907976"/>
            <a:ext cx="6873159" cy="455346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933634">
            <a:off x="1635677" y="2085873"/>
            <a:ext cx="4152760" cy="317874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877565" y="3945960"/>
            <a:ext cx="11649827" cy="4205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11023"/>
              </a:lnSpc>
            </a:pPr>
            <a:r>
              <a:rPr lang="en-US" sz="8479" dirty="0">
                <a:solidFill>
                  <a:srgbClr val="BF7343"/>
                </a:solidFill>
                <a:latin typeface="Hatton Bold Bold"/>
              </a:rPr>
              <a:t>Instagram</a:t>
            </a:r>
            <a:r>
              <a:rPr lang="zh-TW" altLang="en-US" sz="8479" dirty="0">
                <a:solidFill>
                  <a:srgbClr val="BF7343"/>
                </a:solidFill>
                <a:latin typeface="Hatton Bold Bold"/>
              </a:rPr>
              <a:t>公眾人物之政治立場光譜與風格探勘</a:t>
            </a:r>
            <a:endParaRPr lang="en-US" sz="8479" dirty="0">
              <a:solidFill>
                <a:srgbClr val="BF7343"/>
              </a:solidFill>
              <a:latin typeface="Hatton Bold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4B82544-E96C-2447-8E02-5E92CA00F845}"/>
              </a:ext>
            </a:extLst>
          </p:cNvPr>
          <p:cNvSpPr txBox="1"/>
          <p:nvPr/>
        </p:nvSpPr>
        <p:spPr>
          <a:xfrm>
            <a:off x="-761999" y="8724900"/>
            <a:ext cx="5029200" cy="1211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1023"/>
              </a:lnSpc>
            </a:pPr>
            <a:r>
              <a:rPr lang="en-US" sz="4000" dirty="0" err="1">
                <a:solidFill>
                  <a:srgbClr val="BF7343"/>
                </a:solidFill>
                <a:latin typeface="Hatton Bold Bold"/>
              </a:rPr>
              <a:t>資科三</a:t>
            </a:r>
            <a:r>
              <a:rPr lang="zh-TW" altLang="en-US" sz="4000" dirty="0">
                <a:solidFill>
                  <a:srgbClr val="BF7343"/>
                </a:solidFill>
                <a:latin typeface="Hatton Bold Bold"/>
              </a:rPr>
              <a:t> 田詠恩</a:t>
            </a:r>
            <a:endParaRPr lang="en-US" sz="4000" dirty="0">
              <a:solidFill>
                <a:srgbClr val="BF7343"/>
              </a:solidFill>
              <a:latin typeface="Hatton Bold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A8B18EA-B2E4-FB45-B3D3-56C9B85B4F7D}"/>
              </a:ext>
            </a:extLst>
          </p:cNvPr>
          <p:cNvSpPr txBox="1"/>
          <p:nvPr/>
        </p:nvSpPr>
        <p:spPr>
          <a:xfrm>
            <a:off x="4572000" y="8725767"/>
            <a:ext cx="5029200" cy="1211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1023"/>
              </a:lnSpc>
            </a:pPr>
            <a:r>
              <a:rPr lang="en-US" sz="4000" dirty="0" err="1">
                <a:solidFill>
                  <a:srgbClr val="BF7343"/>
                </a:solidFill>
                <a:latin typeface="Hatton Bold Bold"/>
              </a:rPr>
              <a:t>指導教授</a:t>
            </a:r>
            <a:r>
              <a:rPr lang="zh-TW" altLang="en-US" sz="4000" dirty="0">
                <a:solidFill>
                  <a:srgbClr val="BF7343"/>
                </a:solidFill>
                <a:latin typeface="Hatton Bold Bold"/>
              </a:rPr>
              <a:t> 沈錳坤</a:t>
            </a:r>
            <a:endParaRPr lang="en-US" sz="4000" dirty="0">
              <a:solidFill>
                <a:srgbClr val="BF7343"/>
              </a:solidFill>
              <a:latin typeface="Hatton Bol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355175" y="-1028700"/>
            <a:ext cx="5192177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149503">
            <a:off x="12241013" y="6809834"/>
            <a:ext cx="8857727" cy="58682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0914" y="-1363900"/>
            <a:ext cx="387819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219278" y="3669264"/>
            <a:ext cx="6080045" cy="661773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319086" y="1122154"/>
            <a:ext cx="11649827" cy="13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23"/>
              </a:lnSpc>
            </a:pPr>
            <a:r>
              <a:rPr lang="en-US" sz="8479" dirty="0" err="1">
                <a:solidFill>
                  <a:srgbClr val="BF7343"/>
                </a:solidFill>
                <a:latin typeface="Hatton Bold Bold"/>
              </a:rPr>
              <a:t>摘要</a:t>
            </a:r>
            <a:endParaRPr lang="en-US" sz="8479" dirty="0">
              <a:solidFill>
                <a:srgbClr val="BF7343"/>
              </a:solidFill>
              <a:latin typeface="Hatton Bold 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2743200" y="2754992"/>
            <a:ext cx="13232606" cy="6078590"/>
            <a:chOff x="0" y="0"/>
            <a:chExt cx="20494092" cy="94142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494092" cy="9414259"/>
            </a:xfrm>
            <a:custGeom>
              <a:avLst/>
              <a:gdLst/>
              <a:ahLst/>
              <a:cxnLst/>
              <a:rect l="l" t="t" r="r" b="b"/>
              <a:pathLst>
                <a:path w="20494092" h="9414259">
                  <a:moveTo>
                    <a:pt x="2018929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109459"/>
                  </a:lnTo>
                  <a:cubicBezTo>
                    <a:pt x="0" y="9278369"/>
                    <a:pt x="135890" y="9414259"/>
                    <a:pt x="304800" y="9414259"/>
                  </a:cubicBezTo>
                  <a:lnTo>
                    <a:pt x="20189292" y="9414259"/>
                  </a:lnTo>
                  <a:cubicBezTo>
                    <a:pt x="20358202" y="9414259"/>
                    <a:pt x="20494092" y="9278369"/>
                    <a:pt x="20494092" y="9109459"/>
                  </a:cubicBezTo>
                  <a:lnTo>
                    <a:pt x="20494092" y="304800"/>
                  </a:lnTo>
                  <a:cubicBezTo>
                    <a:pt x="20494092" y="135890"/>
                    <a:pt x="20358202" y="0"/>
                    <a:pt x="2018929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8043FB-E52D-914D-8674-54323D766A61}"/>
              </a:ext>
            </a:extLst>
          </p:cNvPr>
          <p:cNvSpPr txBox="1"/>
          <p:nvPr/>
        </p:nvSpPr>
        <p:spPr>
          <a:xfrm>
            <a:off x="3193868" y="3377606"/>
            <a:ext cx="11811000" cy="329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800" dirty="0"/>
              <a:t>Instagram </a:t>
            </a:r>
            <a:r>
              <a:rPr kumimoji="1" lang="zh-TW" altLang="en-US" sz="4800" dirty="0"/>
              <a:t>興盛</a:t>
            </a:r>
            <a:endParaRPr kumimoji="1" lang="en-US" altLang="zh-TW" sz="4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/>
              <a:t>公眾人物透過</a:t>
            </a:r>
            <a:r>
              <a:rPr kumimoji="1" lang="en-US" altLang="zh-TW" sz="4800" dirty="0"/>
              <a:t>Instagram</a:t>
            </a:r>
            <a:r>
              <a:rPr kumimoji="1" lang="zh-TW" altLang="en-US" sz="4800" dirty="0"/>
              <a:t>傳達想法</a:t>
            </a:r>
            <a:endParaRPr kumimoji="1" lang="en-US" altLang="zh-TW" sz="4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/>
              <a:t>公眾人物的政治傾向偏好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149503">
            <a:off x="-606807" y="-2505853"/>
            <a:ext cx="8857727" cy="58682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873090" y="1465808"/>
            <a:ext cx="5192177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996081" y="3920563"/>
            <a:ext cx="7100397" cy="77283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2938503">
            <a:off x="13028632" y="6714911"/>
            <a:ext cx="5819202" cy="617422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319086" y="1122154"/>
            <a:ext cx="11649827" cy="13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23"/>
              </a:lnSpc>
            </a:pPr>
            <a:r>
              <a:rPr lang="en-US" sz="8479" dirty="0" err="1">
                <a:solidFill>
                  <a:srgbClr val="BF7343"/>
                </a:solidFill>
                <a:latin typeface="Hatton Bold Bold"/>
              </a:rPr>
              <a:t>研究動機</a:t>
            </a:r>
            <a:endParaRPr lang="en-US" sz="8479" dirty="0">
              <a:solidFill>
                <a:srgbClr val="BF7343"/>
              </a:solidFill>
              <a:latin typeface="Hatton Bold 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3319086" y="2553208"/>
            <a:ext cx="6616303" cy="6681740"/>
            <a:chOff x="0" y="0"/>
            <a:chExt cx="10247046" cy="103483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47046" cy="10348392"/>
            </a:xfrm>
            <a:custGeom>
              <a:avLst/>
              <a:gdLst/>
              <a:ahLst/>
              <a:cxnLst/>
              <a:rect l="l" t="t" r="r" b="b"/>
              <a:pathLst>
                <a:path w="10247046" h="10348392">
                  <a:moveTo>
                    <a:pt x="994224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043592"/>
                  </a:lnTo>
                  <a:cubicBezTo>
                    <a:pt x="0" y="10212502"/>
                    <a:pt x="135890" y="10348392"/>
                    <a:pt x="304800" y="10348392"/>
                  </a:cubicBezTo>
                  <a:lnTo>
                    <a:pt x="9942246" y="10348392"/>
                  </a:lnTo>
                  <a:cubicBezTo>
                    <a:pt x="10111156" y="10348392"/>
                    <a:pt x="10247046" y="10212502"/>
                    <a:pt x="10247046" y="10043592"/>
                  </a:cubicBezTo>
                  <a:lnTo>
                    <a:pt x="10247046" y="304800"/>
                  </a:lnTo>
                  <a:cubicBezTo>
                    <a:pt x="10247046" y="135890"/>
                    <a:pt x="10111156" y="0"/>
                    <a:pt x="99422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9816115" y="2576560"/>
            <a:ext cx="6616303" cy="6681740"/>
            <a:chOff x="0" y="0"/>
            <a:chExt cx="10247046" cy="103483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47046" cy="10348392"/>
            </a:xfrm>
            <a:custGeom>
              <a:avLst/>
              <a:gdLst/>
              <a:ahLst/>
              <a:cxnLst/>
              <a:rect l="l" t="t" r="r" b="b"/>
              <a:pathLst>
                <a:path w="10247046" h="10348392">
                  <a:moveTo>
                    <a:pt x="994224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043592"/>
                  </a:lnTo>
                  <a:cubicBezTo>
                    <a:pt x="0" y="10212502"/>
                    <a:pt x="135890" y="10348392"/>
                    <a:pt x="304800" y="10348392"/>
                  </a:cubicBezTo>
                  <a:lnTo>
                    <a:pt x="9942246" y="10348392"/>
                  </a:lnTo>
                  <a:cubicBezTo>
                    <a:pt x="10111156" y="10348392"/>
                    <a:pt x="10247046" y="10212502"/>
                    <a:pt x="10247046" y="10043592"/>
                  </a:cubicBezTo>
                  <a:lnTo>
                    <a:pt x="10247046" y="304800"/>
                  </a:lnTo>
                  <a:cubicBezTo>
                    <a:pt x="10247046" y="135890"/>
                    <a:pt x="10111156" y="0"/>
                    <a:pt x="99422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DA1B8C-CE0E-224C-B910-E6F38209C1F7}"/>
              </a:ext>
            </a:extLst>
          </p:cNvPr>
          <p:cNvSpPr txBox="1"/>
          <p:nvPr/>
        </p:nvSpPr>
        <p:spPr>
          <a:xfrm>
            <a:off x="3822056" y="2958296"/>
            <a:ext cx="12179944" cy="329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4800" dirty="0"/>
              <a:t>為避免爭議 公眾人物往往隱晦其政治立場</a:t>
            </a:r>
            <a:endParaRPr kumimoji="1" lang="en-US" altLang="zh-TW" sz="4800" dirty="0"/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/>
              <a:t>但是 每個人都有政治傾向與偏好</a:t>
            </a:r>
            <a:endParaRPr kumimoji="1" lang="en-US" altLang="zh-TW" sz="4800" dirty="0"/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/>
              <a:t>政治立場非絕對的藍綠白</a:t>
            </a:r>
            <a:endParaRPr kumimoji="1" lang="en-US" altLang="zh-TW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149503">
            <a:off x="-606807" y="-2505853"/>
            <a:ext cx="8857727" cy="58682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873090" y="1465808"/>
            <a:ext cx="5192177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996081" y="3920563"/>
            <a:ext cx="7100397" cy="77283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2938503">
            <a:off x="13028632" y="6714911"/>
            <a:ext cx="5819202" cy="617422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319086" y="1122154"/>
            <a:ext cx="11649827" cy="13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23"/>
              </a:lnSpc>
            </a:pPr>
            <a:r>
              <a:rPr lang="en-US" sz="8479" dirty="0" err="1">
                <a:solidFill>
                  <a:srgbClr val="BF7343"/>
                </a:solidFill>
                <a:latin typeface="Hatton Bold Bold"/>
              </a:rPr>
              <a:t>研究動機</a:t>
            </a:r>
            <a:endParaRPr lang="en-US" sz="8479" dirty="0">
              <a:solidFill>
                <a:srgbClr val="BF7343"/>
              </a:solidFill>
              <a:latin typeface="Hatton Bold 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3319086" y="2553208"/>
            <a:ext cx="6616303" cy="6681740"/>
            <a:chOff x="0" y="0"/>
            <a:chExt cx="10247046" cy="103483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47046" cy="10348392"/>
            </a:xfrm>
            <a:custGeom>
              <a:avLst/>
              <a:gdLst/>
              <a:ahLst/>
              <a:cxnLst/>
              <a:rect l="l" t="t" r="r" b="b"/>
              <a:pathLst>
                <a:path w="10247046" h="10348392">
                  <a:moveTo>
                    <a:pt x="994224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043592"/>
                  </a:lnTo>
                  <a:cubicBezTo>
                    <a:pt x="0" y="10212502"/>
                    <a:pt x="135890" y="10348392"/>
                    <a:pt x="304800" y="10348392"/>
                  </a:cubicBezTo>
                  <a:lnTo>
                    <a:pt x="9942246" y="10348392"/>
                  </a:lnTo>
                  <a:cubicBezTo>
                    <a:pt x="10111156" y="10348392"/>
                    <a:pt x="10247046" y="10212502"/>
                    <a:pt x="10247046" y="10043592"/>
                  </a:cubicBezTo>
                  <a:lnTo>
                    <a:pt x="10247046" y="304800"/>
                  </a:lnTo>
                  <a:cubicBezTo>
                    <a:pt x="10247046" y="135890"/>
                    <a:pt x="10111156" y="0"/>
                    <a:pt x="99422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9816115" y="2576560"/>
            <a:ext cx="6616303" cy="6681740"/>
            <a:chOff x="0" y="0"/>
            <a:chExt cx="10247046" cy="103483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47046" cy="10348392"/>
            </a:xfrm>
            <a:custGeom>
              <a:avLst/>
              <a:gdLst/>
              <a:ahLst/>
              <a:cxnLst/>
              <a:rect l="l" t="t" r="r" b="b"/>
              <a:pathLst>
                <a:path w="10247046" h="10348392">
                  <a:moveTo>
                    <a:pt x="994224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043592"/>
                  </a:lnTo>
                  <a:cubicBezTo>
                    <a:pt x="0" y="10212502"/>
                    <a:pt x="135890" y="10348392"/>
                    <a:pt x="304800" y="10348392"/>
                  </a:cubicBezTo>
                  <a:lnTo>
                    <a:pt x="9942246" y="10348392"/>
                  </a:lnTo>
                  <a:cubicBezTo>
                    <a:pt x="10111156" y="10348392"/>
                    <a:pt x="10247046" y="10212502"/>
                    <a:pt x="10247046" y="10043592"/>
                  </a:cubicBezTo>
                  <a:lnTo>
                    <a:pt x="10247046" y="304800"/>
                  </a:lnTo>
                  <a:cubicBezTo>
                    <a:pt x="10247046" y="135890"/>
                    <a:pt x="10111156" y="0"/>
                    <a:pt x="99422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DA1B8C-CE0E-224C-B910-E6F38209C1F7}"/>
              </a:ext>
            </a:extLst>
          </p:cNvPr>
          <p:cNvSpPr txBox="1"/>
          <p:nvPr/>
        </p:nvSpPr>
        <p:spPr>
          <a:xfrm>
            <a:off x="3822056" y="2958296"/>
            <a:ext cx="12179944" cy="440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/>
              <a:t>製作</a:t>
            </a:r>
            <a:r>
              <a:rPr kumimoji="1" lang="en-US" altLang="zh-TW" sz="4800" dirty="0"/>
              <a:t>IG</a:t>
            </a:r>
            <a:r>
              <a:rPr kumimoji="1" lang="zh-TW" altLang="en-US" sz="4800" dirty="0"/>
              <a:t>的追蹤關係形成的社群網絡</a:t>
            </a:r>
            <a:endParaRPr kumimoji="1" lang="en-US" altLang="zh-TW" sz="4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/>
              <a:t>繪製政治立場光譜</a:t>
            </a:r>
            <a:endParaRPr kumimoji="1" lang="en-US" altLang="zh-TW" sz="4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/>
              <a:t>探討群體中重要人物、風格文化</a:t>
            </a:r>
            <a:endParaRPr kumimoji="1" lang="en-US" altLang="zh-TW" sz="4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11395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547103" flipH="1" flipV="1">
            <a:off x="11778153" y="6168364"/>
            <a:ext cx="9318202" cy="46008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9740303">
            <a:off x="12979774" y="-874680"/>
            <a:ext cx="7621369" cy="60399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6017538">
            <a:off x="15874869" y="3436804"/>
            <a:ext cx="6281801" cy="497832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-990600" y="952500"/>
            <a:ext cx="6896393" cy="725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54"/>
              </a:lnSpc>
            </a:pPr>
            <a:r>
              <a:rPr lang="en-US" sz="6600" dirty="0" err="1">
                <a:solidFill>
                  <a:srgbClr val="BF7343"/>
                </a:solidFill>
                <a:latin typeface="Hatton Bold Bold"/>
              </a:rPr>
              <a:t>系統架構圖</a:t>
            </a:r>
            <a:endParaRPr lang="en-US" sz="6600" dirty="0">
              <a:solidFill>
                <a:srgbClr val="BF7343"/>
              </a:solidFill>
              <a:latin typeface="Hatton Bold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5747D82-4591-8649-A46F-216863F509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45287"/>
            <a:ext cx="9094621" cy="74740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57670F-6454-2448-A84D-ABD67317E72E}"/>
              </a:ext>
            </a:extLst>
          </p:cNvPr>
          <p:cNvSpPr txBox="1"/>
          <p:nvPr/>
        </p:nvSpPr>
        <p:spPr>
          <a:xfrm>
            <a:off x="9826499" y="2145287"/>
            <a:ext cx="6020593" cy="551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TW" sz="4800" dirty="0"/>
              <a:t>Data Collection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TW" sz="4800" dirty="0"/>
              <a:t>Polarity Identification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TW" sz="4800" dirty="0"/>
              <a:t>Centrality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TW" sz="4800" dirty="0"/>
              <a:t>Network Property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TW" sz="4800" dirty="0"/>
              <a:t>Style Mining</a:t>
            </a:r>
            <a:endParaRPr kumimoji="1" lang="zh-TW" alt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31436" y="8112604"/>
            <a:ext cx="5487435" cy="43487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403407" y="-1028700"/>
            <a:ext cx="7315200" cy="36118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92189" y="5898872"/>
            <a:ext cx="387819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2781168" y="291788"/>
            <a:ext cx="6080045" cy="661773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10800000">
            <a:off x="1028700" y="3157138"/>
            <a:ext cx="4884617" cy="6101162"/>
            <a:chOff x="0" y="0"/>
            <a:chExt cx="11151951" cy="139294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51950" cy="13929416"/>
            </a:xfrm>
            <a:custGeom>
              <a:avLst/>
              <a:gdLst/>
              <a:ahLst/>
              <a:cxnLst/>
              <a:rect l="l" t="t" r="r" b="b"/>
              <a:pathLst>
                <a:path w="11151950" h="13929416">
                  <a:moveTo>
                    <a:pt x="1084715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24616"/>
                  </a:lnTo>
                  <a:cubicBezTo>
                    <a:pt x="0" y="13793527"/>
                    <a:pt x="135890" y="13929416"/>
                    <a:pt x="304800" y="13929416"/>
                  </a:cubicBezTo>
                  <a:lnTo>
                    <a:pt x="10847150" y="13929416"/>
                  </a:lnTo>
                  <a:cubicBezTo>
                    <a:pt x="11016061" y="13929416"/>
                    <a:pt x="11151950" y="13793527"/>
                    <a:pt x="11151950" y="13624616"/>
                  </a:cubicBezTo>
                  <a:lnTo>
                    <a:pt x="11151950" y="304800"/>
                  </a:lnTo>
                  <a:cubicBezTo>
                    <a:pt x="11151950" y="135890"/>
                    <a:pt x="11016061" y="0"/>
                    <a:pt x="108471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745129" y="1128774"/>
            <a:ext cx="12797742" cy="138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23"/>
              </a:lnSpc>
            </a:pPr>
            <a:r>
              <a:rPr lang="en-US" sz="8479" dirty="0" err="1">
                <a:solidFill>
                  <a:srgbClr val="BF7343"/>
                </a:solidFill>
                <a:latin typeface="Hatton Bold Bold"/>
              </a:rPr>
              <a:t>研究步驟</a:t>
            </a:r>
            <a:endParaRPr lang="en-US" sz="8479" dirty="0">
              <a:solidFill>
                <a:srgbClr val="BF7343"/>
              </a:solidFill>
              <a:latin typeface="Hatton Bol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6701692" y="3157138"/>
            <a:ext cx="4884617" cy="6101162"/>
            <a:chOff x="0" y="0"/>
            <a:chExt cx="11151951" cy="139294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151950" cy="13929416"/>
            </a:xfrm>
            <a:custGeom>
              <a:avLst/>
              <a:gdLst/>
              <a:ahLst/>
              <a:cxnLst/>
              <a:rect l="l" t="t" r="r" b="b"/>
              <a:pathLst>
                <a:path w="11151950" h="13929416">
                  <a:moveTo>
                    <a:pt x="1084715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24616"/>
                  </a:lnTo>
                  <a:cubicBezTo>
                    <a:pt x="0" y="13793527"/>
                    <a:pt x="135890" y="13929416"/>
                    <a:pt x="304800" y="13929416"/>
                  </a:cubicBezTo>
                  <a:lnTo>
                    <a:pt x="10847150" y="13929416"/>
                  </a:lnTo>
                  <a:cubicBezTo>
                    <a:pt x="11016061" y="13929416"/>
                    <a:pt x="11151950" y="13793527"/>
                    <a:pt x="11151950" y="13624616"/>
                  </a:cubicBezTo>
                  <a:lnTo>
                    <a:pt x="11151950" y="304800"/>
                  </a:lnTo>
                  <a:cubicBezTo>
                    <a:pt x="11151950" y="135890"/>
                    <a:pt x="11016061" y="0"/>
                    <a:pt x="108471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12374683" y="3157138"/>
            <a:ext cx="4884617" cy="6101162"/>
            <a:chOff x="0" y="0"/>
            <a:chExt cx="11151951" cy="139294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151950" cy="13929416"/>
            </a:xfrm>
            <a:custGeom>
              <a:avLst/>
              <a:gdLst/>
              <a:ahLst/>
              <a:cxnLst/>
              <a:rect l="l" t="t" r="r" b="b"/>
              <a:pathLst>
                <a:path w="11151950" h="13929416">
                  <a:moveTo>
                    <a:pt x="1084715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24616"/>
                  </a:lnTo>
                  <a:cubicBezTo>
                    <a:pt x="0" y="13793527"/>
                    <a:pt x="135890" y="13929416"/>
                    <a:pt x="304800" y="13929416"/>
                  </a:cubicBezTo>
                  <a:lnTo>
                    <a:pt x="10847150" y="13929416"/>
                  </a:lnTo>
                  <a:cubicBezTo>
                    <a:pt x="11016061" y="13929416"/>
                    <a:pt x="11151950" y="13793527"/>
                    <a:pt x="11151950" y="13624616"/>
                  </a:cubicBezTo>
                  <a:lnTo>
                    <a:pt x="11151950" y="304800"/>
                  </a:lnTo>
                  <a:cubicBezTo>
                    <a:pt x="11151950" y="135890"/>
                    <a:pt x="11016061" y="0"/>
                    <a:pt x="108471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7318BA-B8AD-D94A-9DB1-C4DA2E0ECA3D}"/>
              </a:ext>
            </a:extLst>
          </p:cNvPr>
          <p:cNvSpPr txBox="1"/>
          <p:nvPr/>
        </p:nvSpPr>
        <p:spPr>
          <a:xfrm>
            <a:off x="1600200" y="3695700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/>
              <a:t>Data Collection:</a:t>
            </a:r>
          </a:p>
          <a:p>
            <a:endParaRPr kumimoji="1" lang="en-US" altLang="zh-TW" sz="3600" dirty="0"/>
          </a:p>
          <a:p>
            <a:r>
              <a:rPr kumimoji="1" lang="zh-TW" altLang="en-US" sz="3600" dirty="0"/>
              <a:t>蒐集粉絲、追蹤人物、貼文、照片</a:t>
            </a:r>
            <a:endParaRPr kumimoji="1" lang="en-US" altLang="zh-TW" sz="3600" dirty="0"/>
          </a:p>
          <a:p>
            <a:endParaRPr kumimoji="1" lang="en-US" altLang="zh-TW" sz="3600" dirty="0"/>
          </a:p>
          <a:p>
            <a:r>
              <a:rPr kumimoji="1" lang="zh-TW" altLang="en-US" sz="3600" dirty="0"/>
              <a:t>（政治人物、運動員、歌手為主）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A632E59-9E6C-534C-B1BC-FF2904EEFA94}"/>
              </a:ext>
            </a:extLst>
          </p:cNvPr>
          <p:cNvSpPr txBox="1"/>
          <p:nvPr/>
        </p:nvSpPr>
        <p:spPr>
          <a:xfrm>
            <a:off x="6951295" y="3695700"/>
            <a:ext cx="43854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/>
              <a:t>Polarity Identification:</a:t>
            </a:r>
          </a:p>
          <a:p>
            <a:endParaRPr kumimoji="1" lang="en-US" altLang="zh-TW" sz="3600" dirty="0"/>
          </a:p>
          <a:p>
            <a:pPr marL="742950" indent="-742950">
              <a:buAutoNum type="arabicPeriod"/>
            </a:pPr>
            <a:r>
              <a:rPr kumimoji="1" lang="en-US" altLang="zh-TW" sz="3600" dirty="0"/>
              <a:t>Community Detection on Following Graph</a:t>
            </a:r>
            <a:br>
              <a:rPr kumimoji="1" lang="en-US" altLang="zh-TW" sz="3600" dirty="0"/>
            </a:br>
            <a:r>
              <a:rPr kumimoji="1" lang="en-US" altLang="zh-TW" sz="3600" dirty="0"/>
              <a:t>(Directed Louvain Algorithm)</a:t>
            </a:r>
          </a:p>
          <a:p>
            <a:pPr marL="742950" indent="-742950">
              <a:buAutoNum type="arabicPeriod"/>
            </a:pPr>
            <a:endParaRPr kumimoji="1" lang="en-US" altLang="zh-TW" sz="3600" dirty="0"/>
          </a:p>
          <a:p>
            <a:pPr marL="742950" indent="-742950">
              <a:buAutoNum type="arabicPeriod"/>
            </a:pPr>
            <a:r>
              <a:rPr kumimoji="1" lang="en-US" altLang="zh-TW" sz="3600" dirty="0"/>
              <a:t>SVD on Follower Proximity Matrix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5CB2A68-3CD9-5D4B-9419-22B6DE3795FA}"/>
              </a:ext>
            </a:extLst>
          </p:cNvPr>
          <p:cNvSpPr txBox="1"/>
          <p:nvPr/>
        </p:nvSpPr>
        <p:spPr>
          <a:xfrm>
            <a:off x="12719108" y="3695700"/>
            <a:ext cx="438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/>
              <a:t>Centrality Analysis:</a:t>
            </a:r>
          </a:p>
          <a:p>
            <a:endParaRPr kumimoji="1" lang="en-US" altLang="zh-TW" sz="3600" dirty="0"/>
          </a:p>
          <a:p>
            <a:pPr marL="742950" indent="-742950">
              <a:buAutoNum type="arabicPeriod"/>
            </a:pPr>
            <a:r>
              <a:rPr kumimoji="1" lang="en-US" altLang="zh-TW" sz="3600" dirty="0"/>
              <a:t>Page Rank</a:t>
            </a:r>
          </a:p>
          <a:p>
            <a:pPr marL="742950" indent="-742950">
              <a:buAutoNum type="arabicPeriod"/>
            </a:pPr>
            <a:endParaRPr kumimoji="1" lang="en-US" altLang="zh-TW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547103" flipH="1" flipV="1">
            <a:off x="11778153" y="6168364"/>
            <a:ext cx="9318202" cy="46008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9740303">
            <a:off x="12979774" y="-874680"/>
            <a:ext cx="7621369" cy="60399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6017538">
            <a:off x="15874869" y="3436804"/>
            <a:ext cx="6281801" cy="497832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20531" y="1143000"/>
            <a:ext cx="9125998" cy="131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4"/>
              </a:lnSpc>
            </a:pPr>
            <a:r>
              <a:rPr lang="en-US" altLang="zh-TW" sz="6000" dirty="0" err="1">
                <a:solidFill>
                  <a:srgbClr val="BF7343"/>
                </a:solidFill>
                <a:latin typeface="Hatton Bold Bold"/>
              </a:rPr>
              <a:t>研究步驟</a:t>
            </a:r>
            <a:endParaRPr lang="en-US" altLang="zh-TW" sz="6000" dirty="0">
              <a:solidFill>
                <a:srgbClr val="BF7343"/>
              </a:solidFill>
              <a:latin typeface="Hatton Bold Bold"/>
            </a:endParaRPr>
          </a:p>
          <a:p>
            <a:pPr marL="0" lvl="0" indent="0">
              <a:lnSpc>
                <a:spcPts val="4854"/>
              </a:lnSpc>
            </a:pPr>
            <a:endParaRPr lang="en-US" sz="5579" dirty="0">
              <a:solidFill>
                <a:srgbClr val="BF7343"/>
              </a:solidFill>
              <a:latin typeface="Hatton Bold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920531" y="2145287"/>
            <a:ext cx="11028909" cy="3493702"/>
            <a:chOff x="0" y="0"/>
            <a:chExt cx="18423470" cy="58361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423471" cy="5836127"/>
            </a:xfrm>
            <a:custGeom>
              <a:avLst/>
              <a:gdLst/>
              <a:ahLst/>
              <a:cxnLst/>
              <a:rect l="l" t="t" r="r" b="b"/>
              <a:pathLst>
                <a:path w="18423471" h="5836127">
                  <a:moveTo>
                    <a:pt x="181186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531327"/>
                  </a:lnTo>
                  <a:cubicBezTo>
                    <a:pt x="0" y="5700237"/>
                    <a:pt x="135890" y="5836127"/>
                    <a:pt x="304800" y="5836127"/>
                  </a:cubicBezTo>
                  <a:lnTo>
                    <a:pt x="18118671" y="5836127"/>
                  </a:lnTo>
                  <a:cubicBezTo>
                    <a:pt x="18287580" y="5836127"/>
                    <a:pt x="18423471" y="5700237"/>
                    <a:pt x="18423471" y="5531327"/>
                  </a:cubicBezTo>
                  <a:lnTo>
                    <a:pt x="18423471" y="304800"/>
                  </a:lnTo>
                  <a:cubicBezTo>
                    <a:pt x="18423471" y="135890"/>
                    <a:pt x="18287580" y="0"/>
                    <a:pt x="181186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920531" y="6179050"/>
            <a:ext cx="11028909" cy="3493702"/>
            <a:chOff x="0" y="0"/>
            <a:chExt cx="18423470" cy="58361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423471" cy="5836127"/>
            </a:xfrm>
            <a:custGeom>
              <a:avLst/>
              <a:gdLst/>
              <a:ahLst/>
              <a:cxnLst/>
              <a:rect l="l" t="t" r="r" b="b"/>
              <a:pathLst>
                <a:path w="18423471" h="5836127">
                  <a:moveTo>
                    <a:pt x="181186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531327"/>
                  </a:lnTo>
                  <a:cubicBezTo>
                    <a:pt x="0" y="5700237"/>
                    <a:pt x="135890" y="5836127"/>
                    <a:pt x="304800" y="5836127"/>
                  </a:cubicBezTo>
                  <a:lnTo>
                    <a:pt x="18118671" y="5836127"/>
                  </a:lnTo>
                  <a:cubicBezTo>
                    <a:pt x="18287580" y="5836127"/>
                    <a:pt x="18423471" y="5700237"/>
                    <a:pt x="18423471" y="5531327"/>
                  </a:cubicBezTo>
                  <a:lnTo>
                    <a:pt x="18423471" y="304800"/>
                  </a:lnTo>
                  <a:cubicBezTo>
                    <a:pt x="18423471" y="135890"/>
                    <a:pt x="18287580" y="0"/>
                    <a:pt x="181186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6304E4-8F25-AB44-B138-D114E759AAC9}"/>
              </a:ext>
            </a:extLst>
          </p:cNvPr>
          <p:cNvSpPr txBox="1"/>
          <p:nvPr/>
        </p:nvSpPr>
        <p:spPr>
          <a:xfrm>
            <a:off x="2362200" y="2390868"/>
            <a:ext cx="10210800" cy="2219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/>
              <a:t>Network Property:</a:t>
            </a:r>
          </a:p>
          <a:p>
            <a:pPr>
              <a:lnSpc>
                <a:spcPct val="150000"/>
              </a:lnSpc>
            </a:pPr>
            <a:r>
              <a:rPr kumimoji="1" lang="zh-TW" altLang="en-US" sz="3600" dirty="0"/>
              <a:t>藉由運算社群的直徑及平均路徑長度，分析社群間的關係緊密程度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5BADFE-AD71-A242-BA4F-07A45E1EBF54}"/>
              </a:ext>
            </a:extLst>
          </p:cNvPr>
          <p:cNvSpPr txBox="1"/>
          <p:nvPr/>
        </p:nvSpPr>
        <p:spPr>
          <a:xfrm>
            <a:off x="2362200" y="6737629"/>
            <a:ext cx="3505200" cy="2219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/>
              <a:t>Style Mining</a:t>
            </a:r>
          </a:p>
          <a:p>
            <a:pPr>
              <a:lnSpc>
                <a:spcPct val="150000"/>
              </a:lnSpc>
            </a:pPr>
            <a:r>
              <a:rPr kumimoji="1" lang="zh-TW" altLang="en-US" sz="3600" dirty="0"/>
              <a:t>文章：</a:t>
            </a:r>
            <a:endParaRPr kumimoji="1" lang="en-US" altLang="zh-TW" sz="3600" dirty="0"/>
          </a:p>
          <a:p>
            <a:pPr>
              <a:lnSpc>
                <a:spcPct val="150000"/>
              </a:lnSpc>
            </a:pPr>
            <a:r>
              <a:rPr kumimoji="1" lang="zh-TW" altLang="en-US" sz="3600" dirty="0"/>
              <a:t>關鍵詞、情感詞</a:t>
            </a:r>
            <a:endParaRPr kumimoji="1" lang="en-US" altLang="zh-TW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0CD48E-26DC-E146-AA2B-EABBB9FBE8AF}"/>
              </a:ext>
            </a:extLst>
          </p:cNvPr>
          <p:cNvSpPr txBox="1"/>
          <p:nvPr/>
        </p:nvSpPr>
        <p:spPr>
          <a:xfrm>
            <a:off x="7170832" y="7291627"/>
            <a:ext cx="3505200" cy="166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600" dirty="0"/>
              <a:t>照片：</a:t>
            </a:r>
            <a:endParaRPr kumimoji="1" lang="en-US" altLang="zh-TW" sz="3600" dirty="0"/>
          </a:p>
          <a:p>
            <a:pPr>
              <a:lnSpc>
                <a:spcPct val="150000"/>
              </a:lnSpc>
            </a:pPr>
            <a:r>
              <a:rPr kumimoji="1" lang="zh-TW" altLang="en-US" sz="3600" dirty="0"/>
              <a:t>顏色、人物特徵</a:t>
            </a:r>
            <a:endParaRPr kumimoji="1" lang="en-US" altLang="zh-TW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0514" y="7532279"/>
            <a:ext cx="5192177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91163">
            <a:off x="3525268" y="-1461483"/>
            <a:ext cx="6851435" cy="338289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095049" y="7761574"/>
            <a:ext cx="621101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542629" y="6704507"/>
            <a:ext cx="4346285" cy="461144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400463" y="-3341922"/>
            <a:ext cx="5694585" cy="619818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26602" y="4466489"/>
            <a:ext cx="11649827" cy="13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23"/>
              </a:lnSpc>
            </a:pPr>
            <a:r>
              <a:rPr lang="en-US" sz="8479" dirty="0">
                <a:solidFill>
                  <a:srgbClr val="BF7343"/>
                </a:solidFill>
                <a:latin typeface="Hatton Bold Bold"/>
              </a:rPr>
              <a:t>Q&amp;A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433040">
            <a:off x="-2230082" y="-318995"/>
            <a:ext cx="5879362" cy="46593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433040">
            <a:off x="-184550" y="-2576890"/>
            <a:ext cx="5379976" cy="57081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7227470">
            <a:off x="14219278" y="6296267"/>
            <a:ext cx="6080045" cy="661773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9751477">
            <a:off x="15653115" y="5613008"/>
            <a:ext cx="5269769" cy="349122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10800000">
            <a:off x="3210502" y="2417861"/>
            <a:ext cx="11866996" cy="5451277"/>
            <a:chOff x="0" y="0"/>
            <a:chExt cx="20494092" cy="94142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494092" cy="9414259"/>
            </a:xfrm>
            <a:custGeom>
              <a:avLst/>
              <a:gdLst/>
              <a:ahLst/>
              <a:cxnLst/>
              <a:rect l="l" t="t" r="r" b="b"/>
              <a:pathLst>
                <a:path w="20494092" h="9414259">
                  <a:moveTo>
                    <a:pt x="2018929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109459"/>
                  </a:lnTo>
                  <a:cubicBezTo>
                    <a:pt x="0" y="9278369"/>
                    <a:pt x="135890" y="9414259"/>
                    <a:pt x="304800" y="9414259"/>
                  </a:cubicBezTo>
                  <a:lnTo>
                    <a:pt x="20189292" y="9414259"/>
                  </a:lnTo>
                  <a:cubicBezTo>
                    <a:pt x="20358202" y="9414259"/>
                    <a:pt x="20494092" y="9278369"/>
                    <a:pt x="20494092" y="9109459"/>
                  </a:cubicBezTo>
                  <a:lnTo>
                    <a:pt x="20494092" y="304800"/>
                  </a:lnTo>
                  <a:cubicBezTo>
                    <a:pt x="20494092" y="135890"/>
                    <a:pt x="20358202" y="0"/>
                    <a:pt x="201892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19086" y="3635247"/>
            <a:ext cx="11649827" cy="13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23"/>
              </a:lnSpc>
            </a:pPr>
            <a:r>
              <a:rPr lang="en-US" sz="8479" dirty="0">
                <a:solidFill>
                  <a:srgbClr val="BF7343"/>
                </a:solidFill>
                <a:latin typeface="Hatton Bold Bold"/>
              </a:rPr>
              <a:t>Thank You !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8337289">
            <a:off x="7801292" y="1390080"/>
            <a:ext cx="2685416" cy="2055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184</Words>
  <Application>Microsoft Macintosh PowerPoint</Application>
  <PresentationFormat>自訂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Calibri</vt:lpstr>
      <vt:lpstr>Arial</vt:lpstr>
      <vt:lpstr>Hatton Bold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田詠恩</cp:lastModifiedBy>
  <cp:revision>12</cp:revision>
  <dcterms:created xsi:type="dcterms:W3CDTF">2006-08-16T00:00:00Z</dcterms:created>
  <dcterms:modified xsi:type="dcterms:W3CDTF">2022-05-29T17:28:29Z</dcterms:modified>
  <dc:identifier>DAFByUxLt6w</dc:identifier>
</cp:coreProperties>
</file>