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93" r:id="rId6"/>
    <p:sldId id="421" r:id="rId7"/>
    <p:sldId id="420" r:id="rId8"/>
    <p:sldId id="419" r:id="rId9"/>
    <p:sldId id="392" r:id="rId10"/>
    <p:sldId id="422" r:id="rId11"/>
    <p:sldId id="400" r:id="rId12"/>
    <p:sldId id="405" r:id="rId13"/>
    <p:sldId id="401" r:id="rId14"/>
    <p:sldId id="417" r:id="rId15"/>
    <p:sldId id="406" r:id="rId16"/>
    <p:sldId id="402" r:id="rId17"/>
    <p:sldId id="407" r:id="rId18"/>
    <p:sldId id="403" r:id="rId19"/>
    <p:sldId id="408" r:id="rId20"/>
    <p:sldId id="270" r:id="rId21"/>
    <p:sldId id="418" r:id="rId22"/>
    <p:sldId id="416" r:id="rId23"/>
    <p:sldId id="425" r:id="rId24"/>
    <p:sldId id="395" r:id="rId25"/>
    <p:sldId id="399" r:id="rId26"/>
    <p:sldId id="424" r:id="rId27"/>
    <p:sldId id="423" r:id="rId28"/>
    <p:sldId id="31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C80"/>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3725" autoAdjust="0"/>
  </p:normalViewPr>
  <p:slideViewPr>
    <p:cSldViewPr snapToGrid="0">
      <p:cViewPr>
        <p:scale>
          <a:sx n="66" d="100"/>
          <a:sy n="66" d="100"/>
        </p:scale>
        <p:origin x="78" y="10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t McArthur" userId="1f9fb7dede7d83eb" providerId="LiveId" clId="{F41F240C-F144-4609-A583-AE987658EE45}"/>
    <pc:docChg chg="custSel delSld modSld">
      <pc:chgData name="Bryant McArthur" userId="1f9fb7dede7d83eb" providerId="LiveId" clId="{F41F240C-F144-4609-A583-AE987658EE45}" dt="2022-04-20T16:42:59.218" v="924" actId="20577"/>
      <pc:docMkLst>
        <pc:docMk/>
      </pc:docMkLst>
      <pc:sldChg chg="modSp mod">
        <pc:chgData name="Bryant McArthur" userId="1f9fb7dede7d83eb" providerId="LiveId" clId="{F41F240C-F144-4609-A583-AE987658EE45}" dt="2022-04-11T17:32:23.553" v="156" actId="1076"/>
        <pc:sldMkLst>
          <pc:docMk/>
          <pc:sldMk cId="537016517" sldId="393"/>
        </pc:sldMkLst>
        <pc:spChg chg="mod">
          <ac:chgData name="Bryant McArthur" userId="1f9fb7dede7d83eb" providerId="LiveId" clId="{F41F240C-F144-4609-A583-AE987658EE45}" dt="2022-04-11T17:32:23.553" v="156" actId="1076"/>
          <ac:spMkLst>
            <pc:docMk/>
            <pc:sldMk cId="537016517" sldId="393"/>
            <ac:spMk id="3" creationId="{469E5D04-6F91-458F-BF51-86C9D0BBE4BF}"/>
          </ac:spMkLst>
        </pc:spChg>
      </pc:sldChg>
      <pc:sldChg chg="modSp mod">
        <pc:chgData name="Bryant McArthur" userId="1f9fb7dede7d83eb" providerId="LiveId" clId="{F41F240C-F144-4609-A583-AE987658EE45}" dt="2022-04-12T00:46:21.735" v="166" actId="20577"/>
        <pc:sldMkLst>
          <pc:docMk/>
          <pc:sldMk cId="1530702751" sldId="395"/>
        </pc:sldMkLst>
        <pc:graphicFrameChg chg="modGraphic">
          <ac:chgData name="Bryant McArthur" userId="1f9fb7dede7d83eb" providerId="LiveId" clId="{F41F240C-F144-4609-A583-AE987658EE45}" dt="2022-04-12T00:46:21.735" v="166" actId="20577"/>
          <ac:graphicFrameMkLst>
            <pc:docMk/>
            <pc:sldMk cId="1530702751" sldId="395"/>
            <ac:graphicFrameMk id="15" creationId="{99866FBF-9072-4107-B717-A0E25D64B4B3}"/>
          </ac:graphicFrameMkLst>
        </pc:graphicFrameChg>
      </pc:sldChg>
      <pc:sldChg chg="del">
        <pc:chgData name="Bryant McArthur" userId="1f9fb7dede7d83eb" providerId="LiveId" clId="{F41F240C-F144-4609-A583-AE987658EE45}" dt="2022-04-13T18:54:44.892" v="167" actId="47"/>
        <pc:sldMkLst>
          <pc:docMk/>
          <pc:sldMk cId="2318730927" sldId="397"/>
        </pc:sldMkLst>
      </pc:sldChg>
      <pc:sldChg chg="delSp modSp mod">
        <pc:chgData name="Bryant McArthur" userId="1f9fb7dede7d83eb" providerId="LiveId" clId="{F41F240C-F144-4609-A583-AE987658EE45}" dt="2022-04-13T19:32:44.795" v="742" actId="478"/>
        <pc:sldMkLst>
          <pc:docMk/>
          <pc:sldMk cId="4122257362" sldId="399"/>
        </pc:sldMkLst>
        <pc:spChg chg="del mod">
          <ac:chgData name="Bryant McArthur" userId="1f9fb7dede7d83eb" providerId="LiveId" clId="{F41F240C-F144-4609-A583-AE987658EE45}" dt="2022-04-13T19:32:44.795" v="742" actId="478"/>
          <ac:spMkLst>
            <pc:docMk/>
            <pc:sldMk cId="4122257362" sldId="399"/>
            <ac:spMk id="4" creationId="{0C329F70-04F7-4C70-BCF8-D4371F54EF2F}"/>
          </ac:spMkLst>
        </pc:spChg>
        <pc:spChg chg="mod">
          <ac:chgData name="Bryant McArthur" userId="1f9fb7dede7d83eb" providerId="LiveId" clId="{F41F240C-F144-4609-A583-AE987658EE45}" dt="2022-04-13T19:32:35.317" v="740" actId="20577"/>
          <ac:spMkLst>
            <pc:docMk/>
            <pc:sldMk cId="4122257362" sldId="399"/>
            <ac:spMk id="10" creationId="{1DB251F7-EBE7-46AC-A920-FFE2C5AF68EA}"/>
          </ac:spMkLst>
        </pc:spChg>
      </pc:sldChg>
      <pc:sldChg chg="modSp mod">
        <pc:chgData name="Bryant McArthur" userId="1f9fb7dede7d83eb" providerId="LiveId" clId="{F41F240C-F144-4609-A583-AE987658EE45}" dt="2022-04-13T19:31:33.529" v="526" actId="2164"/>
        <pc:sldMkLst>
          <pc:docMk/>
          <pc:sldMk cId="3170253798" sldId="416"/>
        </pc:sldMkLst>
        <pc:graphicFrameChg chg="mod modGraphic">
          <ac:chgData name="Bryant McArthur" userId="1f9fb7dede7d83eb" providerId="LiveId" clId="{F41F240C-F144-4609-A583-AE987658EE45}" dt="2022-04-13T19:31:33.529" v="526" actId="2164"/>
          <ac:graphicFrameMkLst>
            <pc:docMk/>
            <pc:sldMk cId="3170253798" sldId="416"/>
            <ac:graphicFrameMk id="19" creationId="{9B379350-2E57-4CD5-A99C-A40D90C14C2D}"/>
          </ac:graphicFrameMkLst>
        </pc:graphicFrameChg>
      </pc:sldChg>
      <pc:sldChg chg="delSp modSp mod">
        <pc:chgData name="Bryant McArthur" userId="1f9fb7dede7d83eb" providerId="LiveId" clId="{F41F240C-F144-4609-A583-AE987658EE45}" dt="2022-04-20T16:42:22.271" v="902" actId="20577"/>
        <pc:sldMkLst>
          <pc:docMk/>
          <pc:sldMk cId="2000243445" sldId="418"/>
        </pc:sldMkLst>
        <pc:spChg chg="del">
          <ac:chgData name="Bryant McArthur" userId="1f9fb7dede7d83eb" providerId="LiveId" clId="{F41F240C-F144-4609-A583-AE987658EE45}" dt="2022-04-13T18:56:49.994" v="388" actId="478"/>
          <ac:spMkLst>
            <pc:docMk/>
            <pc:sldMk cId="2000243445" sldId="418"/>
            <ac:spMk id="4" creationId="{0C329F70-04F7-4C70-BCF8-D4371F54EF2F}"/>
          </ac:spMkLst>
        </pc:spChg>
        <pc:spChg chg="del">
          <ac:chgData name="Bryant McArthur" userId="1f9fb7dede7d83eb" providerId="LiveId" clId="{F41F240C-F144-4609-A583-AE987658EE45}" dt="2022-04-13T18:56:56.433" v="389" actId="478"/>
          <ac:spMkLst>
            <pc:docMk/>
            <pc:sldMk cId="2000243445" sldId="418"/>
            <ac:spMk id="5" creationId="{06A3302E-502D-4151-81C9-5FD6AF9596D6}"/>
          </ac:spMkLst>
        </pc:spChg>
        <pc:spChg chg="mod">
          <ac:chgData name="Bryant McArthur" userId="1f9fb7dede7d83eb" providerId="LiveId" clId="{F41F240C-F144-4609-A583-AE987658EE45}" dt="2022-04-20T16:42:22.271" v="902" actId="20577"/>
          <ac:spMkLst>
            <pc:docMk/>
            <pc:sldMk cId="2000243445" sldId="418"/>
            <ac:spMk id="10" creationId="{1DB251F7-EBE7-46AC-A920-FFE2C5AF68EA}"/>
          </ac:spMkLst>
        </pc:spChg>
        <pc:spChg chg="mod">
          <ac:chgData name="Bryant McArthur" userId="1f9fb7dede7d83eb" providerId="LiveId" clId="{F41F240C-F144-4609-A583-AE987658EE45}" dt="2022-04-13T18:56:44.912" v="387" actId="20577"/>
          <ac:spMkLst>
            <pc:docMk/>
            <pc:sldMk cId="2000243445" sldId="418"/>
            <ac:spMk id="17" creationId="{0138676C-3337-45E1-B64E-63F500039A82}"/>
          </ac:spMkLst>
        </pc:spChg>
      </pc:sldChg>
      <pc:sldChg chg="delSp modSp mod">
        <pc:chgData name="Bryant McArthur" userId="1f9fb7dede7d83eb" providerId="LiveId" clId="{F41F240C-F144-4609-A583-AE987658EE45}" dt="2022-04-20T16:42:59.218" v="924" actId="20577"/>
        <pc:sldMkLst>
          <pc:docMk/>
          <pc:sldMk cId="2861397986" sldId="423"/>
        </pc:sldMkLst>
        <pc:spChg chg="del">
          <ac:chgData name="Bryant McArthur" userId="1f9fb7dede7d83eb" providerId="LiveId" clId="{F41F240C-F144-4609-A583-AE987658EE45}" dt="2022-04-11T17:24:42.127" v="36" actId="478"/>
          <ac:spMkLst>
            <pc:docMk/>
            <pc:sldMk cId="2861397986" sldId="423"/>
            <ac:spMk id="4" creationId="{0C329F70-04F7-4C70-BCF8-D4371F54EF2F}"/>
          </ac:spMkLst>
        </pc:spChg>
        <pc:spChg chg="mod">
          <ac:chgData name="Bryant McArthur" userId="1f9fb7dede7d83eb" providerId="LiveId" clId="{F41F240C-F144-4609-A583-AE987658EE45}" dt="2022-04-20T16:42:59.218" v="924" actId="20577"/>
          <ac:spMkLst>
            <pc:docMk/>
            <pc:sldMk cId="2861397986" sldId="423"/>
            <ac:spMk id="10" creationId="{1DB251F7-EBE7-46AC-A920-FFE2C5AF68EA}"/>
          </ac:spMkLst>
        </pc:spChg>
      </pc:sldChg>
      <pc:sldChg chg="modSp mod">
        <pc:chgData name="Bryant McArthur" userId="1f9fb7dede7d83eb" providerId="LiveId" clId="{F41F240C-F144-4609-A583-AE987658EE45}" dt="2022-04-20T16:41:55.357" v="862" actId="20577"/>
        <pc:sldMkLst>
          <pc:docMk/>
          <pc:sldMk cId="3374271425" sldId="424"/>
        </pc:sldMkLst>
        <pc:spChg chg="mod">
          <ac:chgData name="Bryant McArthur" userId="1f9fb7dede7d83eb" providerId="LiveId" clId="{F41F240C-F144-4609-A583-AE987658EE45}" dt="2022-04-20T16:41:55.357" v="862" actId="20577"/>
          <ac:spMkLst>
            <pc:docMk/>
            <pc:sldMk cId="3374271425" sldId="424"/>
            <ac:spMk id="10" creationId="{1DB251F7-EBE7-46AC-A920-FFE2C5AF68E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Olifant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Delete</a:t>
          </a:r>
          <a:r>
            <a:rPr lang="pl-PL" sz="1800" dirty="0">
              <a:latin typeface="+mn-lt"/>
            </a:rPr>
            <a:t> </a:t>
          </a:r>
          <a:r>
            <a:rPr lang="pl-PL" sz="1800" dirty="0" err="1">
              <a:latin typeface="+mn-lt"/>
            </a:rPr>
            <a:t>Duplicates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Rainbow</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Cleaning</a:t>
          </a:r>
          <a:r>
            <a:rPr lang="pl-PL" sz="1800" dirty="0">
              <a:latin typeface="+mn-lt"/>
            </a:rPr>
            <a:t> </a:t>
          </a:r>
          <a:r>
            <a:rPr lang="pl-PL" sz="1800" dirty="0" err="1">
              <a:latin typeface="+mn-lt"/>
            </a:rPr>
            <a:t>pipeline</a:t>
          </a:r>
          <a:r>
            <a:rPr lang="pl-PL" sz="1800" dirty="0">
              <a:latin typeface="+mn-lt"/>
            </a:rPr>
            <a:t> and export to .txt </a:t>
          </a:r>
          <a:r>
            <a:rPr lang="pl-PL" sz="1800" dirty="0" err="1">
              <a:latin typeface="+mn-lt"/>
            </a:rPr>
            <a:t>files</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err="1">
              <a:latin typeface="+mn-lt"/>
            </a:rPr>
            <a:t>Finish</a:t>
          </a:r>
          <a:r>
            <a:rPr lang="pl-PL" sz="1800" dirty="0">
              <a:latin typeface="+mn-lt"/>
            </a:rPr>
            <a:t> </a:t>
          </a:r>
          <a:r>
            <a:rPr lang="pl-PL" sz="1800" dirty="0" err="1">
              <a:latin typeface="+mn-lt"/>
            </a:rPr>
            <a:t>Cleaning</a:t>
          </a:r>
          <a:r>
            <a:rPr lang="pl-PL" sz="1800" dirty="0">
              <a:latin typeface="+mn-lt"/>
            </a:rPr>
            <a:t> (</a:t>
          </a:r>
          <a:r>
            <a:rPr lang="pl-PL" sz="1800" dirty="0" err="1">
              <a:latin typeface="+mn-lt"/>
            </a:rPr>
            <a:t>Python</a:t>
          </a:r>
          <a:r>
            <a:rPr lang="pl-PL" sz="1800" dirty="0">
              <a:latin typeface="+mn-lt"/>
            </a:rPr>
            <a: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t>Clean</a:t>
          </a:r>
          <a:r>
            <a:rPr lang="pl-PL" sz="1800" dirty="0"/>
            <a:t> </a:t>
          </a:r>
          <a:r>
            <a:rPr lang="pl-PL" sz="1800" dirty="0" err="1"/>
            <a:t>More</a:t>
          </a:r>
          <a:r>
            <a:rPr lang="pl-PL" sz="1800" dirty="0"/>
            <a:t> with </a:t>
          </a:r>
          <a:r>
            <a:rPr lang="pl-PL" sz="1800" dirty="0" err="1"/>
            <a:t>Regex</a:t>
          </a:r>
          <a:r>
            <a:rPr lang="pl-PL" sz="1800" dirty="0"/>
            <a:t> and </a:t>
          </a:r>
          <a:r>
            <a:rPr lang="pl-PL" sz="1800" dirty="0" err="1"/>
            <a:t>get</a:t>
          </a:r>
          <a:r>
            <a:rPr lang="pl-PL" sz="1800" dirty="0"/>
            <a:t> </a:t>
          </a:r>
          <a:r>
            <a:rPr lang="pl-PL" sz="1800" dirty="0" err="1"/>
            <a:t>rid</a:t>
          </a:r>
          <a:r>
            <a:rPr lang="pl-PL" sz="1800" dirty="0"/>
            <a:t> of funky </a:t>
          </a:r>
          <a:r>
            <a:rPr lang="pl-PL" sz="1800" dirty="0" err="1"/>
            <a:t>characters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Tokenize</a:t>
          </a:r>
          <a:r>
            <a:rPr lang="pl-PL" sz="1800" dirty="0">
              <a:latin typeface="+mn-lt"/>
            </a:rPr>
            <a:t> (</a:t>
          </a:r>
          <a:r>
            <a:rPr lang="pl-PL" sz="1800" dirty="0" err="1">
              <a:latin typeface="+mn-lt"/>
            </a:rPr>
            <a:t>SentencePiece</a:t>
          </a:r>
          <a:r>
            <a:rPr lang="pl-PL" sz="1800" dirty="0">
              <a:latin typeface="+mn-lt"/>
            </a:rPr>
            <a:t>)</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pl-PL" sz="1800" dirty="0" err="1">
              <a:latin typeface="+mn-lt"/>
            </a:rPr>
            <a:t>Align</a:t>
          </a:r>
          <a:r>
            <a:rPr lang="en-US" sz="1800" dirty="0">
              <a:latin typeface="+mn-lt"/>
            </a:rPr>
            <a:t> (Python)</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pl-PL" sz="1800" dirty="0">
              <a:latin typeface="+mn-lt"/>
            </a:rPr>
            <a:t>Complete by </a:t>
          </a:r>
          <a:r>
            <a:rPr lang="pl-PL" sz="1800" dirty="0" err="1">
              <a:latin typeface="+mn-lt"/>
            </a:rPr>
            <a:t>aligning</a:t>
          </a:r>
          <a:r>
            <a:rPr lang="pl-PL" sz="1800" dirty="0">
              <a:latin typeface="+mn-lt"/>
            </a:rPr>
            <a:t> </a:t>
          </a:r>
          <a:r>
            <a:rPr lang="en-US" sz="1800" dirty="0">
              <a:latin typeface="+mn-lt"/>
            </a:rPr>
            <a:t> according to </a:t>
          </a:r>
          <a:r>
            <a:rPr lang="pl-PL" sz="1800" dirty="0">
              <a:latin typeface="+mn-lt"/>
            </a:rPr>
            <a:t>English </a:t>
          </a:r>
          <a:r>
            <a:rPr lang="pl-PL" sz="1800" dirty="0" err="1">
              <a:latin typeface="+mn-lt"/>
            </a:rPr>
            <a:t>sentences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pl-PL" sz="1800" dirty="0" err="1">
              <a:latin typeface="+mn-lt"/>
            </a:rPr>
            <a:t>Pretokenize</a:t>
          </a:r>
          <a:r>
            <a:rPr lang="pl-PL" sz="1800" baseline="0" dirty="0">
              <a:latin typeface="+mn-lt"/>
            </a:rPr>
            <a:t> with </a:t>
          </a:r>
          <a:r>
            <a:rPr lang="pl-PL" sz="1800" baseline="0" dirty="0" err="1">
              <a:latin typeface="+mn-lt"/>
            </a:rPr>
            <a:t>SentencePiece</a:t>
          </a:r>
          <a:r>
            <a:rPr lang="pl-PL" sz="1800" baseline="0" dirty="0">
              <a:latin typeface="+mn-lt"/>
            </a:rPr>
            <a:t> and </a:t>
          </a:r>
          <a:r>
            <a:rPr lang="pl-PL" sz="1800" baseline="0" dirty="0" err="1">
              <a:latin typeface="+mn-lt"/>
            </a:rPr>
            <a:t>save</a:t>
          </a:r>
          <a:r>
            <a:rPr lang="pl-PL" sz="1800" baseline="0" dirty="0">
              <a:latin typeface="+mn-lt"/>
            </a:rPr>
            <a:t> model</a:t>
          </a:r>
          <a:r>
            <a:rPr lang="en-US" sz="1800" baseline="0" dirty="0">
              <a:latin typeface="+mn-lt"/>
            </a:rPr>
            <a:t>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53330" custLinFactY="-56168" custLinFactNeighborX="135" custLinFactNeighborY="-100000">
        <dgm:presLayoutVars>
          <dgm:bulletEnabled val="1"/>
        </dgm:presLayoutVars>
      </dgm:prSet>
      <dgm:spPr/>
    </dgm:pt>
    <dgm:pt modelId="{080474C8-0FEA-4FD1-97F1-0978CFB4A37F}" type="pres">
      <dgm:prSet presAssocID="{E4033A39-DCC4-4038-9562-AEDDBBB37A99}" presName="ConnectLine1" presStyleLbl="sibTrans1D1" presStyleIdx="1" presStyleCnt="5" custLinFactY="-100000" custLinFactNeighborX="-22086" custLinFactNeighborY="-149736"/>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custAng="10800000" custLinFactY="-700000" custLinFactNeighborX="-6" custLinFactNeighborY="-786868"/>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53823">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46509" custLinFactY="-80006" custLinFactNeighborX="-488" custLinFactNeighborY="-100000">
        <dgm:presLayoutVars>
          <dgm:bulletEnabled val="1"/>
        </dgm:presLayoutVars>
      </dgm:prSet>
      <dgm:spPr/>
    </dgm:pt>
    <dgm:pt modelId="{FE9B27EB-7AC7-485A-9A55-41E8118F9EAF}" type="pres">
      <dgm:prSet presAssocID="{3DE6FF16-CA4D-4D34-ABEB-8BE6A40B5E52}" presName="ConnectLine1" presStyleLbl="sibTrans1D1" presStyleIdx="3" presStyleCnt="5" custLinFactX="-54608" custLinFactY="-100000" custLinFactNeighborX="-100000" custLinFactNeighborY="-154730"/>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custLinFactY="-718393" custLinFactNeighborX="-79912" custLinFactNeighborY="-800000"/>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6014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Tag and Split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Add</a:t>
          </a:r>
          <a:r>
            <a:rPr lang="pl-PL" sz="1800" dirty="0">
              <a:latin typeface="+mn-lt"/>
            </a:rPr>
            <a:t> &lt;2tgt&gt; to </a:t>
          </a:r>
          <a:r>
            <a:rPr lang="pl-PL" sz="1800" dirty="0" err="1">
              <a:latin typeface="+mn-lt"/>
            </a:rPr>
            <a:t>source</a:t>
          </a:r>
          <a:r>
            <a:rPr lang="pl-PL" sz="1800" dirty="0">
              <a:latin typeface="+mn-lt"/>
            </a:rPr>
            <a:t> and </a:t>
          </a:r>
          <a:r>
            <a:rPr lang="pl-PL" sz="1800" dirty="0" err="1">
              <a:latin typeface="+mn-lt"/>
            </a:rPr>
            <a:t>split</a:t>
          </a:r>
          <a:r>
            <a:rPr lang="pl-PL" sz="1800" dirty="0">
              <a:latin typeface="+mn-lt"/>
            </a:rPr>
            <a:t> </a:t>
          </a:r>
          <a:r>
            <a:rPr lang="pl-PL" sz="1800" dirty="0" err="1">
              <a:latin typeface="+mn-lt"/>
            </a:rPr>
            <a:t>into</a:t>
          </a:r>
          <a:r>
            <a:rPr lang="pl-PL" sz="1800" dirty="0">
              <a:latin typeface="+mn-lt"/>
            </a:rPr>
            <a:t> test, </a:t>
          </a:r>
          <a:r>
            <a:rPr lang="pl-PL" sz="1800" dirty="0" err="1">
              <a:latin typeface="+mn-lt"/>
            </a:rPr>
            <a:t>val</a:t>
          </a:r>
          <a:r>
            <a:rPr lang="pl-PL" sz="1800" dirty="0">
              <a:latin typeface="+mn-lt"/>
            </a:rPr>
            <a:t>, and </a:t>
          </a:r>
          <a:r>
            <a:rPr lang="pl-PL" sz="1800" dirty="0" err="1">
              <a:latin typeface="+mn-lt"/>
            </a:rPr>
            <a:t>training</a:t>
          </a:r>
          <a:r>
            <a:rPr lang="pl-PL" sz="1800" dirty="0">
              <a:latin typeface="+mn-lt"/>
            </a:rPr>
            <a:t> </a:t>
          </a:r>
          <a:r>
            <a:rPr lang="pl-PL" sz="1800" dirty="0" err="1">
              <a:latin typeface="+mn-lt"/>
            </a:rPr>
            <a:t>sets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OpenNMT</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Translate</a:t>
          </a:r>
          <a:r>
            <a:rPr lang="pl-PL" sz="1800" dirty="0">
              <a:latin typeface="+mn-lt"/>
            </a:rPr>
            <a:t> with </a:t>
          </a:r>
          <a:r>
            <a:rPr lang="pl-PL" sz="1800" dirty="0" err="1">
              <a:latin typeface="+mn-lt"/>
            </a:rPr>
            <a:t>OpenNMT</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a:latin typeface="+mn-lt"/>
            </a:rPr>
            <a:t>De-</a:t>
          </a:r>
          <a:r>
            <a:rPr lang="pl-PL" sz="1800" dirty="0" err="1">
              <a:latin typeface="+mn-lt"/>
            </a:rPr>
            <a:t>Tokenize</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latin typeface="+mn-lt"/>
            </a:rPr>
            <a:t>Detokenize</a:t>
          </a:r>
          <a:r>
            <a:rPr lang="pl-PL" sz="1800" dirty="0">
              <a:latin typeface="+mn-lt"/>
            </a:rPr>
            <a:t> with </a:t>
          </a:r>
          <a:r>
            <a:rPr lang="pl-PL" sz="1800" dirty="0" err="1">
              <a:latin typeface="+mn-lt"/>
            </a:rPr>
            <a:t>pre-saved</a:t>
          </a:r>
          <a:r>
            <a:rPr lang="pl-PL" sz="1800" dirty="0">
              <a:latin typeface="+mn-lt"/>
            </a:rPr>
            <a:t> model to </a:t>
          </a:r>
          <a:r>
            <a:rPr lang="pl-PL" sz="1800" dirty="0" err="1">
              <a:latin typeface="+mn-lt"/>
            </a:rPr>
            <a:t>get</a:t>
          </a:r>
          <a:r>
            <a:rPr lang="pl-PL" sz="1800" dirty="0">
              <a:latin typeface="+mn-lt"/>
            </a:rPr>
            <a:t> </a:t>
          </a:r>
          <a:r>
            <a:rPr lang="pl-PL" sz="1800" dirty="0" err="1">
              <a:latin typeface="+mn-lt"/>
            </a:rPr>
            <a:t>clean</a:t>
          </a:r>
          <a:r>
            <a:rPr lang="pl-PL" sz="1800" dirty="0">
              <a:latin typeface="+mn-lt"/>
            </a:rPr>
            <a:t> </a:t>
          </a:r>
          <a:r>
            <a:rPr lang="pl-PL" sz="1800" dirty="0" err="1">
              <a:latin typeface="+mn-lt"/>
            </a:rPr>
            <a:t>output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pl-PL" sz="1800" dirty="0" err="1"/>
            <a:t>BleuScores</a:t>
          </a:r>
          <a:r>
            <a:rPr lang="pl-PL" sz="1800" dirty="0"/>
            <a:t> and Human </a:t>
          </a:r>
          <a:r>
            <a:rPr lang="pl-PL" sz="1800" dirty="0" err="1"/>
            <a:t>Evaluations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Evaluate</a:t>
          </a:r>
          <a:endParaRPr lang="en-US" sz="1800" dirty="0">
            <a:latin typeface="+mn-lt"/>
          </a:endParaRP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ScaleX="55767" custLinFactY="59310" custLinFactNeighborX="1214" custLinFactNeighborY="100000">
        <dgm:presLayoutVars>
          <dgm:bulletEnabled val="1"/>
        </dgm:presLayoutVars>
      </dgm:prSet>
      <dgm:spPr/>
    </dgm:pt>
    <dgm:pt modelId="{6BA46904-CB7C-4538-BD49-D3891EF19552}" type="pres">
      <dgm:prSet presAssocID="{4259F840-24E7-476F-9F30-482E46395856}" presName="ConnectLine1" presStyleLbl="sibTrans1D1" presStyleIdx="0" presStyleCnt="4" custLinFactY="100000" custLinFactNeighborX="-67553" custLinFactNeighborY="140731"/>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custLinFactY="700000" custLinFactNeighborX="-19978" custLinFactNeighborY="76844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custScaleX="56258" custLinFactNeighborX="644" custLinFactNeighborY="7070">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ScaleX="53422" custLinFactY="57324" custLinFactNeighborX="3817" custLinFactNeighborY="100000">
        <dgm:presLayoutVars>
          <dgm:bulletEnabled val="1"/>
        </dgm:presLayoutVars>
      </dgm:prSet>
      <dgm:spPr/>
    </dgm:pt>
    <dgm:pt modelId="{89759DE5-9F8A-470E-A6D8-F13BB4DEE93D}" type="pres">
      <dgm:prSet presAssocID="{87BF7896-20EA-4E8F-B6F4-A34EC5C9CB50}" presName="ConnectLine1" presStyleLbl="sibTrans1D1" presStyleIdx="2" presStyleCnt="4" custLinFactX="32522" custLinFactY="100000" custLinFactNeighborX="100000" custLinFactNeighborY="114953"/>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custLinFactY="700000" custLinFactNeighborX="59938" custLinFactNeighborY="718499"/>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custScaleX="47696">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Tag and Split</a:t>
          </a:r>
          <a:r>
            <a:rPr lang="en-US" sz="1800" dirty="0">
              <a:latin typeface="+mn-lt"/>
            </a:rPr>
            <a:t> (Python)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Add</a:t>
          </a:r>
          <a:r>
            <a:rPr lang="pl-PL" sz="1800" dirty="0">
              <a:latin typeface="+mn-lt"/>
            </a:rPr>
            <a:t> &lt;2tgt&gt; to </a:t>
          </a:r>
          <a:r>
            <a:rPr lang="pl-PL" sz="1800" dirty="0" err="1">
              <a:latin typeface="+mn-lt"/>
            </a:rPr>
            <a:t>source</a:t>
          </a:r>
          <a:r>
            <a:rPr lang="pl-PL" sz="1800" dirty="0">
              <a:latin typeface="+mn-lt"/>
            </a:rPr>
            <a:t> and </a:t>
          </a:r>
          <a:r>
            <a:rPr lang="pl-PL" sz="1800" dirty="0" err="1">
              <a:latin typeface="+mn-lt"/>
            </a:rPr>
            <a:t>split</a:t>
          </a:r>
          <a:r>
            <a:rPr lang="pl-PL" sz="1800" dirty="0">
              <a:latin typeface="+mn-lt"/>
            </a:rPr>
            <a:t> </a:t>
          </a:r>
          <a:r>
            <a:rPr lang="pl-PL" sz="1800" dirty="0" err="1">
              <a:latin typeface="+mn-lt"/>
            </a:rPr>
            <a:t>into</a:t>
          </a:r>
          <a:r>
            <a:rPr lang="pl-PL" sz="1800" dirty="0">
              <a:latin typeface="+mn-lt"/>
            </a:rPr>
            <a:t> test, </a:t>
          </a:r>
          <a:r>
            <a:rPr lang="pl-PL" sz="1800" dirty="0" err="1">
              <a:latin typeface="+mn-lt"/>
            </a:rPr>
            <a:t>val</a:t>
          </a:r>
          <a:r>
            <a:rPr lang="pl-PL" sz="1800" dirty="0">
              <a:latin typeface="+mn-lt"/>
            </a:rPr>
            <a:t>, and </a:t>
          </a:r>
          <a:r>
            <a:rPr lang="pl-PL" sz="1800" dirty="0" err="1">
              <a:latin typeface="+mn-lt"/>
            </a:rPr>
            <a:t>training</a:t>
          </a:r>
          <a:r>
            <a:rPr lang="pl-PL" sz="1800" dirty="0">
              <a:latin typeface="+mn-lt"/>
            </a:rPr>
            <a:t> </a:t>
          </a:r>
          <a:r>
            <a:rPr lang="pl-PL" sz="1800" dirty="0" err="1">
              <a:latin typeface="+mn-lt"/>
            </a:rPr>
            <a:t>sets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OpenNMT</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Translate</a:t>
          </a:r>
          <a:r>
            <a:rPr lang="pl-PL" sz="1800" dirty="0">
              <a:latin typeface="+mn-lt"/>
            </a:rPr>
            <a:t> with </a:t>
          </a:r>
          <a:r>
            <a:rPr lang="pl-PL" sz="1800" dirty="0" err="1">
              <a:latin typeface="+mn-lt"/>
            </a:rPr>
            <a:t>OpenNMT</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a:latin typeface="+mn-lt"/>
            </a:rPr>
            <a:t>De-</a:t>
          </a:r>
          <a:r>
            <a:rPr lang="pl-PL" sz="1800" dirty="0" err="1">
              <a:latin typeface="+mn-lt"/>
            </a:rPr>
            <a:t>Tokenize</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latin typeface="+mn-lt"/>
            </a:rPr>
            <a:t>Detokenize</a:t>
          </a:r>
          <a:r>
            <a:rPr lang="pl-PL" sz="1800" dirty="0">
              <a:latin typeface="+mn-lt"/>
            </a:rPr>
            <a:t> with </a:t>
          </a:r>
          <a:r>
            <a:rPr lang="pl-PL" sz="1800" dirty="0" err="1">
              <a:latin typeface="+mn-lt"/>
            </a:rPr>
            <a:t>pre-saved</a:t>
          </a:r>
          <a:r>
            <a:rPr lang="pl-PL" sz="1800" dirty="0">
              <a:latin typeface="+mn-lt"/>
            </a:rPr>
            <a:t> model to </a:t>
          </a:r>
          <a:r>
            <a:rPr lang="pl-PL" sz="1800" dirty="0" err="1">
              <a:latin typeface="+mn-lt"/>
            </a:rPr>
            <a:t>get</a:t>
          </a:r>
          <a:r>
            <a:rPr lang="pl-PL" sz="1800" dirty="0">
              <a:latin typeface="+mn-lt"/>
            </a:rPr>
            <a:t> </a:t>
          </a:r>
          <a:r>
            <a:rPr lang="pl-PL" sz="1800" dirty="0" err="1">
              <a:latin typeface="+mn-lt"/>
            </a:rPr>
            <a:t>clean</a:t>
          </a:r>
          <a:r>
            <a:rPr lang="pl-PL" sz="1800" dirty="0">
              <a:latin typeface="+mn-lt"/>
            </a:rPr>
            <a:t> </a:t>
          </a:r>
          <a:r>
            <a:rPr lang="pl-PL" sz="1800" dirty="0" err="1">
              <a:latin typeface="+mn-lt"/>
            </a:rPr>
            <a:t>output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pl-PL" sz="1800" dirty="0" err="1"/>
            <a:t>BleuScores</a:t>
          </a:r>
          <a:r>
            <a:rPr lang="pl-PL" sz="1800" dirty="0"/>
            <a:t> and Human </a:t>
          </a:r>
          <a:r>
            <a:rPr lang="pl-PL" sz="1800" dirty="0" err="1"/>
            <a:t>Evaluations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Evaluate</a:t>
          </a:r>
          <a:endParaRPr lang="en-US" sz="1800" dirty="0">
            <a:latin typeface="+mn-lt"/>
          </a:endParaRP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ScaleX="55767" custLinFactY="59310" custLinFactNeighborX="1214" custLinFactNeighborY="100000">
        <dgm:presLayoutVars>
          <dgm:bulletEnabled val="1"/>
        </dgm:presLayoutVars>
      </dgm:prSet>
      <dgm:spPr/>
    </dgm:pt>
    <dgm:pt modelId="{6BA46904-CB7C-4538-BD49-D3891EF19552}" type="pres">
      <dgm:prSet presAssocID="{4259F840-24E7-476F-9F30-482E46395856}" presName="ConnectLine1" presStyleLbl="sibTrans1D1" presStyleIdx="0" presStyleCnt="4" custLinFactY="100000" custLinFactNeighborX="-67553" custLinFactNeighborY="140731"/>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custLinFactY="700000" custLinFactNeighborX="-19978" custLinFactNeighborY="76844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custScaleX="56258" custLinFactNeighborX="644" custLinFactNeighborY="7070">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ScaleX="53422" custLinFactY="57324" custLinFactNeighborX="3817" custLinFactNeighborY="100000">
        <dgm:presLayoutVars>
          <dgm:bulletEnabled val="1"/>
        </dgm:presLayoutVars>
      </dgm:prSet>
      <dgm:spPr/>
    </dgm:pt>
    <dgm:pt modelId="{89759DE5-9F8A-470E-A6D8-F13BB4DEE93D}" type="pres">
      <dgm:prSet presAssocID="{87BF7896-20EA-4E8F-B6F4-A34EC5C9CB50}" presName="ConnectLine1" presStyleLbl="sibTrans1D1" presStyleIdx="2" presStyleCnt="4" custLinFactX="32522" custLinFactY="100000" custLinFactNeighborX="100000" custLinFactNeighborY="114953"/>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custLinFactY="700000" custLinFactNeighborX="59938" custLinFactNeighborY="718499"/>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custScaleX="47696">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Olifant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Delete</a:t>
          </a:r>
          <a:r>
            <a:rPr lang="pl-PL" sz="1800" dirty="0">
              <a:latin typeface="+mn-lt"/>
            </a:rPr>
            <a:t> </a:t>
          </a:r>
          <a:r>
            <a:rPr lang="pl-PL" sz="1800" dirty="0" err="1">
              <a:latin typeface="+mn-lt"/>
            </a:rPr>
            <a:t>Duplicates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Rainbow</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Cleaning</a:t>
          </a:r>
          <a:r>
            <a:rPr lang="pl-PL" sz="1800" dirty="0">
              <a:latin typeface="+mn-lt"/>
            </a:rPr>
            <a:t> </a:t>
          </a:r>
          <a:r>
            <a:rPr lang="pl-PL" sz="1800" dirty="0" err="1">
              <a:latin typeface="+mn-lt"/>
            </a:rPr>
            <a:t>pipeline</a:t>
          </a:r>
          <a:r>
            <a:rPr lang="pl-PL" sz="1800" dirty="0">
              <a:latin typeface="+mn-lt"/>
            </a:rPr>
            <a:t> and export to .txt </a:t>
          </a:r>
          <a:r>
            <a:rPr lang="pl-PL" sz="1800" dirty="0" err="1">
              <a:latin typeface="+mn-lt"/>
            </a:rPr>
            <a:t>files</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err="1">
              <a:latin typeface="+mn-lt"/>
            </a:rPr>
            <a:t>Finish</a:t>
          </a:r>
          <a:r>
            <a:rPr lang="pl-PL" sz="1800" dirty="0">
              <a:latin typeface="+mn-lt"/>
            </a:rPr>
            <a:t> </a:t>
          </a:r>
          <a:r>
            <a:rPr lang="pl-PL" sz="1800" dirty="0" err="1">
              <a:latin typeface="+mn-lt"/>
            </a:rPr>
            <a:t>Cleaning</a:t>
          </a:r>
          <a:r>
            <a:rPr lang="pl-PL" sz="1800" dirty="0">
              <a:latin typeface="+mn-lt"/>
            </a:rPr>
            <a:t> (</a:t>
          </a:r>
          <a:r>
            <a:rPr lang="pl-PL" sz="1800" dirty="0" err="1">
              <a:latin typeface="+mn-lt"/>
            </a:rPr>
            <a:t>Python</a:t>
          </a:r>
          <a:r>
            <a:rPr lang="pl-PL" sz="1800" dirty="0">
              <a:latin typeface="+mn-lt"/>
            </a:rPr>
            <a: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t>Clean</a:t>
          </a:r>
          <a:r>
            <a:rPr lang="pl-PL" sz="1800" dirty="0"/>
            <a:t> </a:t>
          </a:r>
          <a:r>
            <a:rPr lang="pl-PL" sz="1800" dirty="0" err="1"/>
            <a:t>More</a:t>
          </a:r>
          <a:r>
            <a:rPr lang="pl-PL" sz="1800" dirty="0"/>
            <a:t> with </a:t>
          </a:r>
          <a:r>
            <a:rPr lang="pl-PL" sz="1800" dirty="0" err="1"/>
            <a:t>Regex</a:t>
          </a:r>
          <a:r>
            <a:rPr lang="pl-PL" sz="1800" dirty="0"/>
            <a:t> and </a:t>
          </a:r>
          <a:r>
            <a:rPr lang="pl-PL" sz="1800" dirty="0" err="1"/>
            <a:t>get</a:t>
          </a:r>
          <a:r>
            <a:rPr lang="pl-PL" sz="1800" dirty="0"/>
            <a:t> </a:t>
          </a:r>
          <a:r>
            <a:rPr lang="pl-PL" sz="1800" dirty="0" err="1"/>
            <a:t>rid</a:t>
          </a:r>
          <a:r>
            <a:rPr lang="pl-PL" sz="1800" dirty="0"/>
            <a:t> of funky </a:t>
          </a:r>
          <a:r>
            <a:rPr lang="pl-PL" sz="1800" dirty="0" err="1"/>
            <a:t>characters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Tokenize</a:t>
          </a:r>
          <a:r>
            <a:rPr lang="pl-PL" sz="1800" dirty="0">
              <a:latin typeface="+mn-lt"/>
            </a:rPr>
            <a:t> (</a:t>
          </a:r>
          <a:r>
            <a:rPr lang="pl-PL" sz="1800" dirty="0" err="1">
              <a:latin typeface="+mn-lt"/>
            </a:rPr>
            <a:t>SentencePiece</a:t>
          </a:r>
          <a:r>
            <a:rPr lang="pl-PL" sz="1800" dirty="0">
              <a:latin typeface="+mn-lt"/>
            </a:rPr>
            <a:t>)</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pl-PL" sz="1800" dirty="0" err="1">
              <a:latin typeface="+mn-lt"/>
            </a:rPr>
            <a:t>Align</a:t>
          </a:r>
          <a:endParaRPr lang="en-US" sz="1800" dirty="0">
            <a:latin typeface="+mn-lt"/>
          </a:endParaRP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pl-PL" sz="1800" dirty="0">
              <a:latin typeface="+mn-lt"/>
            </a:rPr>
            <a:t>Complete by </a:t>
          </a:r>
          <a:r>
            <a:rPr lang="pl-PL" sz="1800" dirty="0" err="1">
              <a:latin typeface="+mn-lt"/>
            </a:rPr>
            <a:t>aligning</a:t>
          </a:r>
          <a:r>
            <a:rPr lang="pl-PL" sz="1800" dirty="0">
              <a:latin typeface="+mn-lt"/>
            </a:rPr>
            <a:t> </a:t>
          </a:r>
          <a:r>
            <a:rPr lang="en-US" sz="1800" dirty="0">
              <a:latin typeface="+mn-lt"/>
            </a:rPr>
            <a:t> according to </a:t>
          </a:r>
          <a:r>
            <a:rPr lang="pl-PL" sz="1800" dirty="0">
              <a:latin typeface="+mn-lt"/>
            </a:rPr>
            <a:t>English </a:t>
          </a:r>
          <a:r>
            <a:rPr lang="pl-PL" sz="1800" dirty="0" err="1">
              <a:latin typeface="+mn-lt"/>
            </a:rPr>
            <a:t>sentences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pl-PL" sz="1800" dirty="0" err="1">
              <a:latin typeface="+mn-lt"/>
            </a:rPr>
            <a:t>Pretokenize</a:t>
          </a:r>
          <a:r>
            <a:rPr lang="pl-PL" sz="1800" baseline="0" dirty="0">
              <a:latin typeface="+mn-lt"/>
            </a:rPr>
            <a:t> with </a:t>
          </a:r>
          <a:r>
            <a:rPr lang="pl-PL" sz="1800" baseline="0" dirty="0" err="1">
              <a:latin typeface="+mn-lt"/>
            </a:rPr>
            <a:t>SentencePiece</a:t>
          </a:r>
          <a:r>
            <a:rPr lang="pl-PL" sz="1800" baseline="0" dirty="0">
              <a:latin typeface="+mn-lt"/>
            </a:rPr>
            <a:t> and </a:t>
          </a:r>
          <a:r>
            <a:rPr lang="pl-PL" sz="1800" baseline="0" dirty="0" err="1">
              <a:latin typeface="+mn-lt"/>
            </a:rPr>
            <a:t>save</a:t>
          </a:r>
          <a:r>
            <a:rPr lang="pl-PL" sz="1800" baseline="0" dirty="0">
              <a:latin typeface="+mn-lt"/>
            </a:rPr>
            <a:t> model</a:t>
          </a:r>
          <a:r>
            <a:rPr lang="en-US" sz="1800" baseline="0" dirty="0">
              <a:latin typeface="+mn-lt"/>
            </a:rPr>
            <a:t>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53330" custLinFactY="-56168" custLinFactNeighborX="135" custLinFactNeighborY="-100000">
        <dgm:presLayoutVars>
          <dgm:bulletEnabled val="1"/>
        </dgm:presLayoutVars>
      </dgm:prSet>
      <dgm:spPr/>
    </dgm:pt>
    <dgm:pt modelId="{080474C8-0FEA-4FD1-97F1-0978CFB4A37F}" type="pres">
      <dgm:prSet presAssocID="{E4033A39-DCC4-4038-9562-AEDDBBB37A99}" presName="ConnectLine1" presStyleLbl="sibTrans1D1" presStyleIdx="1" presStyleCnt="5" custLinFactY="-100000" custLinFactNeighborX="-22086" custLinFactNeighborY="-149736"/>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custAng="10800000" custLinFactY="-700000" custLinFactNeighborX="-6" custLinFactNeighborY="-786868"/>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53823">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46509" custLinFactY="-80006" custLinFactNeighborX="-488" custLinFactNeighborY="-100000">
        <dgm:presLayoutVars>
          <dgm:bulletEnabled val="1"/>
        </dgm:presLayoutVars>
      </dgm:prSet>
      <dgm:spPr/>
    </dgm:pt>
    <dgm:pt modelId="{FE9B27EB-7AC7-485A-9A55-41E8118F9EAF}" type="pres">
      <dgm:prSet presAssocID="{3DE6FF16-CA4D-4D34-ABEB-8BE6A40B5E52}" presName="ConnectLine1" presStyleLbl="sibTrans1D1" presStyleIdx="3" presStyleCnt="5" custLinFactX="-54608" custLinFactY="-100000" custLinFactNeighborX="-100000" custLinFactNeighborY="-154730"/>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custLinFactY="-718393" custLinFactNeighborX="-79912" custLinFactNeighborY="-800000"/>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6014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Tag and Split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Add</a:t>
          </a:r>
          <a:r>
            <a:rPr lang="pl-PL" sz="1800" dirty="0">
              <a:latin typeface="+mn-lt"/>
            </a:rPr>
            <a:t> &lt;2tgt&gt; to </a:t>
          </a:r>
          <a:r>
            <a:rPr lang="pl-PL" sz="1800" dirty="0" err="1">
              <a:latin typeface="+mn-lt"/>
            </a:rPr>
            <a:t>source</a:t>
          </a:r>
          <a:r>
            <a:rPr lang="pl-PL" sz="1800" dirty="0">
              <a:latin typeface="+mn-lt"/>
            </a:rPr>
            <a:t> and </a:t>
          </a:r>
          <a:r>
            <a:rPr lang="pl-PL" sz="1800" dirty="0" err="1">
              <a:latin typeface="+mn-lt"/>
            </a:rPr>
            <a:t>split</a:t>
          </a:r>
          <a:r>
            <a:rPr lang="pl-PL" sz="1800" dirty="0">
              <a:latin typeface="+mn-lt"/>
            </a:rPr>
            <a:t> </a:t>
          </a:r>
          <a:r>
            <a:rPr lang="pl-PL" sz="1800" dirty="0" err="1">
              <a:latin typeface="+mn-lt"/>
            </a:rPr>
            <a:t>into</a:t>
          </a:r>
          <a:r>
            <a:rPr lang="pl-PL" sz="1800" dirty="0">
              <a:latin typeface="+mn-lt"/>
            </a:rPr>
            <a:t> test, </a:t>
          </a:r>
          <a:r>
            <a:rPr lang="pl-PL" sz="1800" dirty="0" err="1">
              <a:latin typeface="+mn-lt"/>
            </a:rPr>
            <a:t>val</a:t>
          </a:r>
          <a:r>
            <a:rPr lang="pl-PL" sz="1800" dirty="0">
              <a:latin typeface="+mn-lt"/>
            </a:rPr>
            <a:t>, and </a:t>
          </a:r>
          <a:r>
            <a:rPr lang="pl-PL" sz="1800" dirty="0" err="1">
              <a:latin typeface="+mn-lt"/>
            </a:rPr>
            <a:t>training</a:t>
          </a:r>
          <a:r>
            <a:rPr lang="pl-PL" sz="1800" dirty="0">
              <a:latin typeface="+mn-lt"/>
            </a:rPr>
            <a:t> </a:t>
          </a:r>
          <a:r>
            <a:rPr lang="pl-PL" sz="1800" dirty="0" err="1">
              <a:latin typeface="+mn-lt"/>
            </a:rPr>
            <a:t>sets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OpenNMT</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Translate</a:t>
          </a:r>
          <a:r>
            <a:rPr lang="pl-PL" sz="1800" dirty="0">
              <a:latin typeface="+mn-lt"/>
            </a:rPr>
            <a:t> with </a:t>
          </a:r>
          <a:r>
            <a:rPr lang="pl-PL" sz="1800" dirty="0" err="1">
              <a:latin typeface="+mn-lt"/>
            </a:rPr>
            <a:t>OpenNMT</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a:latin typeface="+mn-lt"/>
            </a:rPr>
            <a:t>De-</a:t>
          </a:r>
          <a:r>
            <a:rPr lang="pl-PL" sz="1800" dirty="0" err="1">
              <a:latin typeface="+mn-lt"/>
            </a:rPr>
            <a:t>Tokenize</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latin typeface="+mn-lt"/>
            </a:rPr>
            <a:t>Detokenize</a:t>
          </a:r>
          <a:r>
            <a:rPr lang="pl-PL" sz="1800" dirty="0">
              <a:latin typeface="+mn-lt"/>
            </a:rPr>
            <a:t> with </a:t>
          </a:r>
          <a:r>
            <a:rPr lang="pl-PL" sz="1800" dirty="0" err="1">
              <a:latin typeface="+mn-lt"/>
            </a:rPr>
            <a:t>pre-saved</a:t>
          </a:r>
          <a:r>
            <a:rPr lang="pl-PL" sz="1800" dirty="0">
              <a:latin typeface="+mn-lt"/>
            </a:rPr>
            <a:t> model to </a:t>
          </a:r>
          <a:r>
            <a:rPr lang="pl-PL" sz="1800" dirty="0" err="1">
              <a:latin typeface="+mn-lt"/>
            </a:rPr>
            <a:t>get</a:t>
          </a:r>
          <a:r>
            <a:rPr lang="pl-PL" sz="1800" dirty="0">
              <a:latin typeface="+mn-lt"/>
            </a:rPr>
            <a:t> </a:t>
          </a:r>
          <a:r>
            <a:rPr lang="pl-PL" sz="1800" dirty="0" err="1">
              <a:latin typeface="+mn-lt"/>
            </a:rPr>
            <a:t>clean</a:t>
          </a:r>
          <a:r>
            <a:rPr lang="pl-PL" sz="1800" dirty="0">
              <a:latin typeface="+mn-lt"/>
            </a:rPr>
            <a:t> </a:t>
          </a:r>
          <a:r>
            <a:rPr lang="pl-PL" sz="1800" dirty="0" err="1">
              <a:latin typeface="+mn-lt"/>
            </a:rPr>
            <a:t>output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pl-PL" sz="1800" dirty="0" err="1"/>
            <a:t>BleuScores</a:t>
          </a:r>
          <a:r>
            <a:rPr lang="pl-PL" sz="1800" dirty="0"/>
            <a:t> and Human </a:t>
          </a:r>
          <a:r>
            <a:rPr lang="pl-PL" sz="1800" dirty="0" err="1"/>
            <a:t>Evaluations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Evaluate</a:t>
          </a:r>
          <a:endParaRPr lang="en-US" sz="1800" dirty="0">
            <a:latin typeface="+mn-lt"/>
          </a:endParaRP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ScaleX="55767" custLinFactY="59310" custLinFactNeighborX="1214" custLinFactNeighborY="100000">
        <dgm:presLayoutVars>
          <dgm:bulletEnabled val="1"/>
        </dgm:presLayoutVars>
      </dgm:prSet>
      <dgm:spPr/>
    </dgm:pt>
    <dgm:pt modelId="{6BA46904-CB7C-4538-BD49-D3891EF19552}" type="pres">
      <dgm:prSet presAssocID="{4259F840-24E7-476F-9F30-482E46395856}" presName="ConnectLine1" presStyleLbl="sibTrans1D1" presStyleIdx="0" presStyleCnt="4" custLinFactY="100000" custLinFactNeighborX="-67553" custLinFactNeighborY="140731"/>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custLinFactY="700000" custLinFactNeighborX="-19978" custLinFactNeighborY="76844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custScaleX="56258" custLinFactNeighborX="644" custLinFactNeighborY="7070">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ScaleX="53422" custLinFactY="57324" custLinFactNeighborX="3817" custLinFactNeighborY="100000">
        <dgm:presLayoutVars>
          <dgm:bulletEnabled val="1"/>
        </dgm:presLayoutVars>
      </dgm:prSet>
      <dgm:spPr/>
    </dgm:pt>
    <dgm:pt modelId="{89759DE5-9F8A-470E-A6D8-F13BB4DEE93D}" type="pres">
      <dgm:prSet presAssocID="{87BF7896-20EA-4E8F-B6F4-A34EC5C9CB50}" presName="ConnectLine1" presStyleLbl="sibTrans1D1" presStyleIdx="2" presStyleCnt="4" custLinFactX="32522" custLinFactY="100000" custLinFactNeighborX="100000" custLinFactNeighborY="114953"/>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custLinFactY="700000" custLinFactNeighborX="59938" custLinFactNeighborY="718499"/>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custScaleX="47696">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Olifant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Delete</a:t>
          </a:r>
          <a:r>
            <a:rPr lang="pl-PL" sz="1800" dirty="0">
              <a:latin typeface="+mn-lt"/>
            </a:rPr>
            <a:t> </a:t>
          </a:r>
          <a:r>
            <a:rPr lang="pl-PL" sz="1800" dirty="0" err="1">
              <a:latin typeface="+mn-lt"/>
            </a:rPr>
            <a:t>Duplicates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Rainbow</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Cleaning</a:t>
          </a:r>
          <a:r>
            <a:rPr lang="pl-PL" sz="1800" dirty="0">
              <a:latin typeface="+mn-lt"/>
            </a:rPr>
            <a:t> </a:t>
          </a:r>
          <a:r>
            <a:rPr lang="pl-PL" sz="1800" dirty="0" err="1">
              <a:latin typeface="+mn-lt"/>
            </a:rPr>
            <a:t>pipeline</a:t>
          </a:r>
          <a:r>
            <a:rPr lang="pl-PL" sz="1800" dirty="0">
              <a:latin typeface="+mn-lt"/>
            </a:rPr>
            <a:t> and export to .txt </a:t>
          </a:r>
          <a:r>
            <a:rPr lang="pl-PL" sz="1800" dirty="0" err="1">
              <a:latin typeface="+mn-lt"/>
            </a:rPr>
            <a:t>files</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err="1">
              <a:latin typeface="+mn-lt"/>
            </a:rPr>
            <a:t>Finish</a:t>
          </a:r>
          <a:r>
            <a:rPr lang="pl-PL" sz="1800" dirty="0">
              <a:latin typeface="+mn-lt"/>
            </a:rPr>
            <a:t> </a:t>
          </a:r>
          <a:r>
            <a:rPr lang="pl-PL" sz="1800" dirty="0" err="1">
              <a:latin typeface="+mn-lt"/>
            </a:rPr>
            <a:t>Cleaning</a:t>
          </a:r>
          <a:r>
            <a:rPr lang="pl-PL" sz="1800" dirty="0">
              <a:latin typeface="+mn-lt"/>
            </a:rPr>
            <a:t> (</a:t>
          </a:r>
          <a:r>
            <a:rPr lang="pl-PL" sz="1800" dirty="0" err="1">
              <a:latin typeface="+mn-lt"/>
            </a:rPr>
            <a:t>Python</a:t>
          </a:r>
          <a:r>
            <a:rPr lang="pl-PL" sz="1800" dirty="0">
              <a:latin typeface="+mn-lt"/>
            </a:rPr>
            <a: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t>Clean</a:t>
          </a:r>
          <a:r>
            <a:rPr lang="pl-PL" sz="1800" dirty="0"/>
            <a:t> </a:t>
          </a:r>
          <a:r>
            <a:rPr lang="pl-PL" sz="1800" dirty="0" err="1"/>
            <a:t>More</a:t>
          </a:r>
          <a:r>
            <a:rPr lang="pl-PL" sz="1800" dirty="0"/>
            <a:t> with </a:t>
          </a:r>
          <a:r>
            <a:rPr lang="pl-PL" sz="1800" dirty="0" err="1"/>
            <a:t>Regex</a:t>
          </a:r>
          <a:r>
            <a:rPr lang="pl-PL" sz="1800" dirty="0"/>
            <a:t> and </a:t>
          </a:r>
          <a:r>
            <a:rPr lang="pl-PL" sz="1800" dirty="0" err="1"/>
            <a:t>get</a:t>
          </a:r>
          <a:r>
            <a:rPr lang="pl-PL" sz="1800" dirty="0"/>
            <a:t> </a:t>
          </a:r>
          <a:r>
            <a:rPr lang="pl-PL" sz="1800" dirty="0" err="1"/>
            <a:t>rid</a:t>
          </a:r>
          <a:r>
            <a:rPr lang="pl-PL" sz="1800" dirty="0"/>
            <a:t> of funky </a:t>
          </a:r>
          <a:r>
            <a:rPr lang="pl-PL" sz="1800" dirty="0" err="1"/>
            <a:t>characters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Tokenize</a:t>
          </a:r>
          <a:r>
            <a:rPr lang="pl-PL" sz="1800" dirty="0">
              <a:latin typeface="+mn-lt"/>
            </a:rPr>
            <a:t> (</a:t>
          </a:r>
          <a:r>
            <a:rPr lang="pl-PL" sz="1800" dirty="0" err="1">
              <a:latin typeface="+mn-lt"/>
            </a:rPr>
            <a:t>SentencePiece</a:t>
          </a:r>
          <a:r>
            <a:rPr lang="pl-PL" sz="1800" dirty="0">
              <a:latin typeface="+mn-lt"/>
            </a:rPr>
            <a:t>)</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pl-PL" sz="1800" dirty="0" err="1">
              <a:latin typeface="+mn-lt"/>
            </a:rPr>
            <a:t>Align</a:t>
          </a:r>
          <a:endParaRPr lang="en-US" sz="1800" dirty="0">
            <a:latin typeface="+mn-lt"/>
          </a:endParaRP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pl-PL" sz="1800" dirty="0">
              <a:latin typeface="+mn-lt"/>
            </a:rPr>
            <a:t>Complete by </a:t>
          </a:r>
          <a:r>
            <a:rPr lang="pl-PL" sz="1800" dirty="0" err="1">
              <a:latin typeface="+mn-lt"/>
            </a:rPr>
            <a:t>aligning</a:t>
          </a:r>
          <a:r>
            <a:rPr lang="pl-PL" sz="1800" dirty="0">
              <a:latin typeface="+mn-lt"/>
            </a:rPr>
            <a:t> </a:t>
          </a:r>
          <a:r>
            <a:rPr lang="en-US" sz="1800" dirty="0">
              <a:latin typeface="+mn-lt"/>
            </a:rPr>
            <a:t> according to </a:t>
          </a:r>
          <a:r>
            <a:rPr lang="pl-PL" sz="1800" dirty="0">
              <a:latin typeface="+mn-lt"/>
            </a:rPr>
            <a:t>English </a:t>
          </a:r>
          <a:r>
            <a:rPr lang="pl-PL" sz="1800" dirty="0" err="1">
              <a:latin typeface="+mn-lt"/>
            </a:rPr>
            <a:t>sentences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pl-PL" sz="1800" dirty="0" err="1">
              <a:latin typeface="+mn-lt"/>
            </a:rPr>
            <a:t>Pretokenize</a:t>
          </a:r>
          <a:r>
            <a:rPr lang="pl-PL" sz="1800" baseline="0" dirty="0">
              <a:latin typeface="+mn-lt"/>
            </a:rPr>
            <a:t> with </a:t>
          </a:r>
          <a:r>
            <a:rPr lang="pl-PL" sz="1800" baseline="0" dirty="0" err="1">
              <a:latin typeface="+mn-lt"/>
            </a:rPr>
            <a:t>SentencePiece</a:t>
          </a:r>
          <a:r>
            <a:rPr lang="pl-PL" sz="1800" baseline="0" dirty="0">
              <a:latin typeface="+mn-lt"/>
            </a:rPr>
            <a:t> and </a:t>
          </a:r>
          <a:r>
            <a:rPr lang="pl-PL" sz="1800" baseline="0" dirty="0" err="1">
              <a:latin typeface="+mn-lt"/>
            </a:rPr>
            <a:t>save</a:t>
          </a:r>
          <a:r>
            <a:rPr lang="pl-PL" sz="1800" baseline="0" dirty="0">
              <a:latin typeface="+mn-lt"/>
            </a:rPr>
            <a:t> model</a:t>
          </a:r>
          <a:r>
            <a:rPr lang="en-US" sz="1800" baseline="0" dirty="0">
              <a:latin typeface="+mn-lt"/>
            </a:rPr>
            <a:t>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53330" custLinFactY="-56168" custLinFactNeighborX="135" custLinFactNeighborY="-100000">
        <dgm:presLayoutVars>
          <dgm:bulletEnabled val="1"/>
        </dgm:presLayoutVars>
      </dgm:prSet>
      <dgm:spPr/>
    </dgm:pt>
    <dgm:pt modelId="{080474C8-0FEA-4FD1-97F1-0978CFB4A37F}" type="pres">
      <dgm:prSet presAssocID="{E4033A39-DCC4-4038-9562-AEDDBBB37A99}" presName="ConnectLine1" presStyleLbl="sibTrans1D1" presStyleIdx="1" presStyleCnt="5" custLinFactY="-100000" custLinFactNeighborX="-22086" custLinFactNeighborY="-149736"/>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custAng="10800000" custLinFactY="-700000" custLinFactNeighborX="-6" custLinFactNeighborY="-786868"/>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53823">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46509" custLinFactY="-80006" custLinFactNeighborX="-488" custLinFactNeighborY="-100000">
        <dgm:presLayoutVars>
          <dgm:bulletEnabled val="1"/>
        </dgm:presLayoutVars>
      </dgm:prSet>
      <dgm:spPr/>
    </dgm:pt>
    <dgm:pt modelId="{FE9B27EB-7AC7-485A-9A55-41E8118F9EAF}" type="pres">
      <dgm:prSet presAssocID="{3DE6FF16-CA4D-4D34-ABEB-8BE6A40B5E52}" presName="ConnectLine1" presStyleLbl="sibTrans1D1" presStyleIdx="3" presStyleCnt="5" custLinFactX="-54608" custLinFactY="-100000" custLinFactNeighborX="-100000" custLinFactNeighborY="-154730"/>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custLinFactY="-718393" custLinFactNeighborX="-79912" custLinFactNeighborY="-800000"/>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6014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Tag and Split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Add</a:t>
          </a:r>
          <a:r>
            <a:rPr lang="pl-PL" sz="1800" dirty="0">
              <a:latin typeface="+mn-lt"/>
            </a:rPr>
            <a:t> &lt;2tgt&gt; to </a:t>
          </a:r>
          <a:r>
            <a:rPr lang="pl-PL" sz="1800" dirty="0" err="1">
              <a:latin typeface="+mn-lt"/>
            </a:rPr>
            <a:t>source</a:t>
          </a:r>
          <a:r>
            <a:rPr lang="pl-PL" sz="1800" dirty="0">
              <a:latin typeface="+mn-lt"/>
            </a:rPr>
            <a:t> and </a:t>
          </a:r>
          <a:r>
            <a:rPr lang="pl-PL" sz="1800" dirty="0" err="1">
              <a:latin typeface="+mn-lt"/>
            </a:rPr>
            <a:t>split</a:t>
          </a:r>
          <a:r>
            <a:rPr lang="pl-PL" sz="1800" dirty="0">
              <a:latin typeface="+mn-lt"/>
            </a:rPr>
            <a:t> </a:t>
          </a:r>
          <a:r>
            <a:rPr lang="pl-PL" sz="1800" dirty="0" err="1">
              <a:latin typeface="+mn-lt"/>
            </a:rPr>
            <a:t>into</a:t>
          </a:r>
          <a:r>
            <a:rPr lang="pl-PL" sz="1800" dirty="0">
              <a:latin typeface="+mn-lt"/>
            </a:rPr>
            <a:t> test, </a:t>
          </a:r>
          <a:r>
            <a:rPr lang="pl-PL" sz="1800" dirty="0" err="1">
              <a:latin typeface="+mn-lt"/>
            </a:rPr>
            <a:t>val</a:t>
          </a:r>
          <a:r>
            <a:rPr lang="pl-PL" sz="1800" dirty="0">
              <a:latin typeface="+mn-lt"/>
            </a:rPr>
            <a:t>, and </a:t>
          </a:r>
          <a:r>
            <a:rPr lang="pl-PL" sz="1800" dirty="0" err="1">
              <a:latin typeface="+mn-lt"/>
            </a:rPr>
            <a:t>training</a:t>
          </a:r>
          <a:r>
            <a:rPr lang="pl-PL" sz="1800" dirty="0">
              <a:latin typeface="+mn-lt"/>
            </a:rPr>
            <a:t> </a:t>
          </a:r>
          <a:r>
            <a:rPr lang="pl-PL" sz="1800" dirty="0" err="1">
              <a:latin typeface="+mn-lt"/>
            </a:rPr>
            <a:t>sets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OpenNMT</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Translate</a:t>
          </a:r>
          <a:r>
            <a:rPr lang="pl-PL" sz="1800" dirty="0">
              <a:latin typeface="+mn-lt"/>
            </a:rPr>
            <a:t> with </a:t>
          </a:r>
          <a:r>
            <a:rPr lang="pl-PL" sz="1800" dirty="0" err="1">
              <a:latin typeface="+mn-lt"/>
            </a:rPr>
            <a:t>OpenNMT</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a:latin typeface="+mn-lt"/>
            </a:rPr>
            <a:t>De-</a:t>
          </a:r>
          <a:r>
            <a:rPr lang="pl-PL" sz="1800" dirty="0" err="1">
              <a:latin typeface="+mn-lt"/>
            </a:rPr>
            <a:t>Tokenize</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latin typeface="+mn-lt"/>
            </a:rPr>
            <a:t>Detokenize</a:t>
          </a:r>
          <a:r>
            <a:rPr lang="pl-PL" sz="1800" dirty="0">
              <a:latin typeface="+mn-lt"/>
            </a:rPr>
            <a:t> with </a:t>
          </a:r>
          <a:r>
            <a:rPr lang="pl-PL" sz="1800" dirty="0" err="1">
              <a:latin typeface="+mn-lt"/>
            </a:rPr>
            <a:t>pre-saved</a:t>
          </a:r>
          <a:r>
            <a:rPr lang="pl-PL" sz="1800" dirty="0">
              <a:latin typeface="+mn-lt"/>
            </a:rPr>
            <a:t> model to </a:t>
          </a:r>
          <a:r>
            <a:rPr lang="pl-PL" sz="1800" dirty="0" err="1">
              <a:latin typeface="+mn-lt"/>
            </a:rPr>
            <a:t>get</a:t>
          </a:r>
          <a:r>
            <a:rPr lang="pl-PL" sz="1800" dirty="0">
              <a:latin typeface="+mn-lt"/>
            </a:rPr>
            <a:t> </a:t>
          </a:r>
          <a:r>
            <a:rPr lang="pl-PL" sz="1800" dirty="0" err="1">
              <a:latin typeface="+mn-lt"/>
            </a:rPr>
            <a:t>clean</a:t>
          </a:r>
          <a:r>
            <a:rPr lang="pl-PL" sz="1800" dirty="0">
              <a:latin typeface="+mn-lt"/>
            </a:rPr>
            <a:t> </a:t>
          </a:r>
          <a:r>
            <a:rPr lang="pl-PL" sz="1800" dirty="0" err="1">
              <a:latin typeface="+mn-lt"/>
            </a:rPr>
            <a:t>output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pl-PL" sz="1800" dirty="0" err="1"/>
            <a:t>BleuScores</a:t>
          </a:r>
          <a:r>
            <a:rPr lang="pl-PL" sz="1800" dirty="0"/>
            <a:t> and Human </a:t>
          </a:r>
          <a:r>
            <a:rPr lang="pl-PL" sz="1800" dirty="0" err="1"/>
            <a:t>Evaluations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Evaluate</a:t>
          </a:r>
          <a:endParaRPr lang="en-US" sz="1800" dirty="0">
            <a:latin typeface="+mn-lt"/>
          </a:endParaRP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ScaleX="55767" custLinFactY="59310" custLinFactNeighborX="1214" custLinFactNeighborY="100000">
        <dgm:presLayoutVars>
          <dgm:bulletEnabled val="1"/>
        </dgm:presLayoutVars>
      </dgm:prSet>
      <dgm:spPr/>
    </dgm:pt>
    <dgm:pt modelId="{6BA46904-CB7C-4538-BD49-D3891EF19552}" type="pres">
      <dgm:prSet presAssocID="{4259F840-24E7-476F-9F30-482E46395856}" presName="ConnectLine1" presStyleLbl="sibTrans1D1" presStyleIdx="0" presStyleCnt="4" custLinFactY="100000" custLinFactNeighborX="-67553" custLinFactNeighborY="140731"/>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custLinFactY="700000" custLinFactNeighborX="-19978" custLinFactNeighborY="76844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custScaleX="56258" custLinFactNeighborX="644" custLinFactNeighborY="7070">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ScaleX="53422" custLinFactY="57324" custLinFactNeighborX="3817" custLinFactNeighborY="100000">
        <dgm:presLayoutVars>
          <dgm:bulletEnabled val="1"/>
        </dgm:presLayoutVars>
      </dgm:prSet>
      <dgm:spPr/>
    </dgm:pt>
    <dgm:pt modelId="{89759DE5-9F8A-470E-A6D8-F13BB4DEE93D}" type="pres">
      <dgm:prSet presAssocID="{87BF7896-20EA-4E8F-B6F4-A34EC5C9CB50}" presName="ConnectLine1" presStyleLbl="sibTrans1D1" presStyleIdx="2" presStyleCnt="4" custLinFactX="32522" custLinFactY="100000" custLinFactNeighborX="100000" custLinFactNeighborY="114953"/>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custLinFactY="700000" custLinFactNeighborX="59938" custLinFactNeighborY="718499"/>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custScaleX="47696">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Olifant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Delete</a:t>
          </a:r>
          <a:r>
            <a:rPr lang="pl-PL" sz="1800" dirty="0">
              <a:latin typeface="+mn-lt"/>
            </a:rPr>
            <a:t> </a:t>
          </a:r>
          <a:r>
            <a:rPr lang="pl-PL" sz="1800" dirty="0" err="1">
              <a:latin typeface="+mn-lt"/>
            </a:rPr>
            <a:t>Duplicates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Rainbow</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Cleaning</a:t>
          </a:r>
          <a:r>
            <a:rPr lang="pl-PL" sz="1800" dirty="0">
              <a:latin typeface="+mn-lt"/>
            </a:rPr>
            <a:t> </a:t>
          </a:r>
          <a:r>
            <a:rPr lang="pl-PL" sz="1800" dirty="0" err="1">
              <a:latin typeface="+mn-lt"/>
            </a:rPr>
            <a:t>pipeline</a:t>
          </a:r>
          <a:r>
            <a:rPr lang="pl-PL" sz="1800" dirty="0">
              <a:latin typeface="+mn-lt"/>
            </a:rPr>
            <a:t> and export to .txt </a:t>
          </a:r>
          <a:r>
            <a:rPr lang="pl-PL" sz="1800" dirty="0" err="1">
              <a:latin typeface="+mn-lt"/>
            </a:rPr>
            <a:t>files</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err="1">
              <a:latin typeface="+mn-lt"/>
            </a:rPr>
            <a:t>Finish</a:t>
          </a:r>
          <a:r>
            <a:rPr lang="pl-PL" sz="1800" dirty="0">
              <a:latin typeface="+mn-lt"/>
            </a:rPr>
            <a:t> </a:t>
          </a:r>
          <a:r>
            <a:rPr lang="pl-PL" sz="1800" dirty="0" err="1">
              <a:latin typeface="+mn-lt"/>
            </a:rPr>
            <a:t>Cleaning</a:t>
          </a:r>
          <a:r>
            <a:rPr lang="pl-PL" sz="1800" dirty="0">
              <a:latin typeface="+mn-lt"/>
            </a:rPr>
            <a:t> (</a:t>
          </a:r>
          <a:r>
            <a:rPr lang="pl-PL" sz="1800" dirty="0" err="1">
              <a:latin typeface="+mn-lt"/>
            </a:rPr>
            <a:t>Python</a:t>
          </a:r>
          <a:r>
            <a:rPr lang="pl-PL" sz="1800" dirty="0">
              <a:latin typeface="+mn-lt"/>
            </a:rPr>
            <a: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t>Clean</a:t>
          </a:r>
          <a:r>
            <a:rPr lang="pl-PL" sz="1800" dirty="0"/>
            <a:t> </a:t>
          </a:r>
          <a:r>
            <a:rPr lang="pl-PL" sz="1800" dirty="0" err="1"/>
            <a:t>More</a:t>
          </a:r>
          <a:r>
            <a:rPr lang="pl-PL" sz="1800" dirty="0"/>
            <a:t> with </a:t>
          </a:r>
          <a:r>
            <a:rPr lang="pl-PL" sz="1800" dirty="0" err="1"/>
            <a:t>Regex</a:t>
          </a:r>
          <a:r>
            <a:rPr lang="pl-PL" sz="1800" dirty="0"/>
            <a:t> and </a:t>
          </a:r>
          <a:r>
            <a:rPr lang="pl-PL" sz="1800" dirty="0" err="1"/>
            <a:t>get</a:t>
          </a:r>
          <a:r>
            <a:rPr lang="pl-PL" sz="1800" dirty="0"/>
            <a:t> </a:t>
          </a:r>
          <a:r>
            <a:rPr lang="pl-PL" sz="1800" dirty="0" err="1"/>
            <a:t>rid</a:t>
          </a:r>
          <a:r>
            <a:rPr lang="pl-PL" sz="1800" dirty="0"/>
            <a:t> of funky </a:t>
          </a:r>
          <a:r>
            <a:rPr lang="pl-PL" sz="1800" dirty="0" err="1"/>
            <a:t>characters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Tokenize</a:t>
          </a:r>
          <a:r>
            <a:rPr lang="pl-PL" sz="1800" dirty="0">
              <a:latin typeface="+mn-lt"/>
            </a:rPr>
            <a:t> (</a:t>
          </a:r>
          <a:r>
            <a:rPr lang="pl-PL" sz="1800" dirty="0" err="1">
              <a:latin typeface="+mn-lt"/>
            </a:rPr>
            <a:t>SentencePiece</a:t>
          </a:r>
          <a:r>
            <a:rPr lang="pl-PL" sz="1800" dirty="0">
              <a:latin typeface="+mn-lt"/>
            </a:rPr>
            <a:t>)</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pl-PL" sz="1800" dirty="0" err="1">
              <a:latin typeface="+mn-lt"/>
            </a:rPr>
            <a:t>Align</a:t>
          </a:r>
          <a:endParaRPr lang="en-US" sz="1800" dirty="0">
            <a:latin typeface="+mn-lt"/>
          </a:endParaRP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pl-PL" sz="1800" dirty="0">
              <a:latin typeface="+mn-lt"/>
            </a:rPr>
            <a:t>Complete by </a:t>
          </a:r>
          <a:r>
            <a:rPr lang="pl-PL" sz="1800" dirty="0" err="1">
              <a:latin typeface="+mn-lt"/>
            </a:rPr>
            <a:t>aligning</a:t>
          </a:r>
          <a:r>
            <a:rPr lang="pl-PL" sz="1800" dirty="0">
              <a:latin typeface="+mn-lt"/>
            </a:rPr>
            <a:t> </a:t>
          </a:r>
          <a:r>
            <a:rPr lang="en-US" sz="1800" dirty="0">
              <a:latin typeface="+mn-lt"/>
            </a:rPr>
            <a:t> according to </a:t>
          </a:r>
          <a:r>
            <a:rPr lang="pl-PL" sz="1800" dirty="0">
              <a:latin typeface="+mn-lt"/>
            </a:rPr>
            <a:t>English </a:t>
          </a:r>
          <a:r>
            <a:rPr lang="pl-PL" sz="1800" dirty="0" err="1">
              <a:latin typeface="+mn-lt"/>
            </a:rPr>
            <a:t>sentences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pl-PL" sz="1800" dirty="0" err="1">
              <a:latin typeface="+mn-lt"/>
            </a:rPr>
            <a:t>Pretokenize</a:t>
          </a:r>
          <a:r>
            <a:rPr lang="pl-PL" sz="1800" baseline="0" dirty="0">
              <a:latin typeface="+mn-lt"/>
            </a:rPr>
            <a:t> with </a:t>
          </a:r>
          <a:r>
            <a:rPr lang="pl-PL" sz="1800" baseline="0" dirty="0" err="1">
              <a:latin typeface="+mn-lt"/>
            </a:rPr>
            <a:t>SentencePiece</a:t>
          </a:r>
          <a:r>
            <a:rPr lang="pl-PL" sz="1800" baseline="0" dirty="0">
              <a:latin typeface="+mn-lt"/>
            </a:rPr>
            <a:t> and </a:t>
          </a:r>
          <a:r>
            <a:rPr lang="pl-PL" sz="1800" baseline="0" dirty="0" err="1">
              <a:latin typeface="+mn-lt"/>
            </a:rPr>
            <a:t>save</a:t>
          </a:r>
          <a:r>
            <a:rPr lang="pl-PL" sz="1800" baseline="0" dirty="0">
              <a:latin typeface="+mn-lt"/>
            </a:rPr>
            <a:t> model</a:t>
          </a:r>
          <a:r>
            <a:rPr lang="en-US" sz="1800" baseline="0" dirty="0">
              <a:latin typeface="+mn-lt"/>
            </a:rPr>
            <a:t>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53330" custLinFactY="-56168" custLinFactNeighborX="135" custLinFactNeighborY="-100000">
        <dgm:presLayoutVars>
          <dgm:bulletEnabled val="1"/>
        </dgm:presLayoutVars>
      </dgm:prSet>
      <dgm:spPr/>
    </dgm:pt>
    <dgm:pt modelId="{080474C8-0FEA-4FD1-97F1-0978CFB4A37F}" type="pres">
      <dgm:prSet presAssocID="{E4033A39-DCC4-4038-9562-AEDDBBB37A99}" presName="ConnectLine1" presStyleLbl="sibTrans1D1" presStyleIdx="1" presStyleCnt="5" custLinFactY="-100000" custLinFactNeighborX="-22086" custLinFactNeighborY="-149736"/>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custAng="10800000" custLinFactY="-700000" custLinFactNeighborX="-6" custLinFactNeighborY="-786868"/>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53823">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46509" custLinFactY="-80006" custLinFactNeighborX="-488" custLinFactNeighborY="-100000">
        <dgm:presLayoutVars>
          <dgm:bulletEnabled val="1"/>
        </dgm:presLayoutVars>
      </dgm:prSet>
      <dgm:spPr/>
    </dgm:pt>
    <dgm:pt modelId="{FE9B27EB-7AC7-485A-9A55-41E8118F9EAF}" type="pres">
      <dgm:prSet presAssocID="{3DE6FF16-CA4D-4D34-ABEB-8BE6A40B5E52}" presName="ConnectLine1" presStyleLbl="sibTrans1D1" presStyleIdx="3" presStyleCnt="5" custLinFactX="-54608" custLinFactY="-100000" custLinFactNeighborX="-100000" custLinFactNeighborY="-154730"/>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custLinFactY="-718393" custLinFactNeighborX="-79912" custLinFactNeighborY="-800000"/>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6014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Tag and Split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Add</a:t>
          </a:r>
          <a:r>
            <a:rPr lang="pl-PL" sz="1800" dirty="0">
              <a:latin typeface="+mn-lt"/>
            </a:rPr>
            <a:t> &lt;2tgt&gt; to </a:t>
          </a:r>
          <a:r>
            <a:rPr lang="pl-PL" sz="1800" dirty="0" err="1">
              <a:latin typeface="+mn-lt"/>
            </a:rPr>
            <a:t>source</a:t>
          </a:r>
          <a:r>
            <a:rPr lang="pl-PL" sz="1800" dirty="0">
              <a:latin typeface="+mn-lt"/>
            </a:rPr>
            <a:t> and </a:t>
          </a:r>
          <a:r>
            <a:rPr lang="pl-PL" sz="1800" dirty="0" err="1">
              <a:latin typeface="+mn-lt"/>
            </a:rPr>
            <a:t>split</a:t>
          </a:r>
          <a:r>
            <a:rPr lang="pl-PL" sz="1800" dirty="0">
              <a:latin typeface="+mn-lt"/>
            </a:rPr>
            <a:t> </a:t>
          </a:r>
          <a:r>
            <a:rPr lang="pl-PL" sz="1800" dirty="0" err="1">
              <a:latin typeface="+mn-lt"/>
            </a:rPr>
            <a:t>into</a:t>
          </a:r>
          <a:r>
            <a:rPr lang="pl-PL" sz="1800" dirty="0">
              <a:latin typeface="+mn-lt"/>
            </a:rPr>
            <a:t> test, </a:t>
          </a:r>
          <a:r>
            <a:rPr lang="pl-PL" sz="1800" dirty="0" err="1">
              <a:latin typeface="+mn-lt"/>
            </a:rPr>
            <a:t>val</a:t>
          </a:r>
          <a:r>
            <a:rPr lang="pl-PL" sz="1800" dirty="0">
              <a:latin typeface="+mn-lt"/>
            </a:rPr>
            <a:t>, and </a:t>
          </a:r>
          <a:r>
            <a:rPr lang="pl-PL" sz="1800" dirty="0" err="1">
              <a:latin typeface="+mn-lt"/>
            </a:rPr>
            <a:t>training</a:t>
          </a:r>
          <a:r>
            <a:rPr lang="pl-PL" sz="1800" dirty="0">
              <a:latin typeface="+mn-lt"/>
            </a:rPr>
            <a:t> </a:t>
          </a:r>
          <a:r>
            <a:rPr lang="pl-PL" sz="1800" dirty="0" err="1">
              <a:latin typeface="+mn-lt"/>
            </a:rPr>
            <a:t>sets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OpenNMT</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Translate</a:t>
          </a:r>
          <a:r>
            <a:rPr lang="pl-PL" sz="1800" dirty="0">
              <a:latin typeface="+mn-lt"/>
            </a:rPr>
            <a:t> with </a:t>
          </a:r>
          <a:r>
            <a:rPr lang="pl-PL" sz="1800" dirty="0" err="1">
              <a:latin typeface="+mn-lt"/>
            </a:rPr>
            <a:t>OpenNMT</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a:latin typeface="+mn-lt"/>
            </a:rPr>
            <a:t>De-</a:t>
          </a:r>
          <a:r>
            <a:rPr lang="pl-PL" sz="1800" dirty="0" err="1">
              <a:latin typeface="+mn-lt"/>
            </a:rPr>
            <a:t>Tokenize</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latin typeface="+mn-lt"/>
            </a:rPr>
            <a:t>Detokenize</a:t>
          </a:r>
          <a:r>
            <a:rPr lang="pl-PL" sz="1800" dirty="0">
              <a:latin typeface="+mn-lt"/>
            </a:rPr>
            <a:t> with </a:t>
          </a:r>
          <a:r>
            <a:rPr lang="pl-PL" sz="1800" dirty="0" err="1">
              <a:latin typeface="+mn-lt"/>
            </a:rPr>
            <a:t>pre-saved</a:t>
          </a:r>
          <a:r>
            <a:rPr lang="pl-PL" sz="1800" dirty="0">
              <a:latin typeface="+mn-lt"/>
            </a:rPr>
            <a:t> model to </a:t>
          </a:r>
          <a:r>
            <a:rPr lang="pl-PL" sz="1800" dirty="0" err="1">
              <a:latin typeface="+mn-lt"/>
            </a:rPr>
            <a:t>get</a:t>
          </a:r>
          <a:r>
            <a:rPr lang="pl-PL" sz="1800" dirty="0">
              <a:latin typeface="+mn-lt"/>
            </a:rPr>
            <a:t> </a:t>
          </a:r>
          <a:r>
            <a:rPr lang="pl-PL" sz="1800" dirty="0" err="1">
              <a:latin typeface="+mn-lt"/>
            </a:rPr>
            <a:t>clean</a:t>
          </a:r>
          <a:r>
            <a:rPr lang="pl-PL" sz="1800" dirty="0">
              <a:latin typeface="+mn-lt"/>
            </a:rPr>
            <a:t> </a:t>
          </a:r>
          <a:r>
            <a:rPr lang="pl-PL" sz="1800" dirty="0" err="1">
              <a:latin typeface="+mn-lt"/>
            </a:rPr>
            <a:t>output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pl-PL" sz="1800" dirty="0" err="1"/>
            <a:t>BleuScores</a:t>
          </a:r>
          <a:r>
            <a:rPr lang="pl-PL" sz="1800" dirty="0"/>
            <a:t> and Human </a:t>
          </a:r>
          <a:r>
            <a:rPr lang="pl-PL" sz="1800" dirty="0" err="1"/>
            <a:t>Evaluations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Evaluate</a:t>
          </a:r>
          <a:endParaRPr lang="en-US" sz="1800" dirty="0">
            <a:latin typeface="+mn-lt"/>
          </a:endParaRP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ScaleX="55767" custLinFactY="59310" custLinFactNeighborX="1214" custLinFactNeighborY="100000">
        <dgm:presLayoutVars>
          <dgm:bulletEnabled val="1"/>
        </dgm:presLayoutVars>
      </dgm:prSet>
      <dgm:spPr/>
    </dgm:pt>
    <dgm:pt modelId="{6BA46904-CB7C-4538-BD49-D3891EF19552}" type="pres">
      <dgm:prSet presAssocID="{4259F840-24E7-476F-9F30-482E46395856}" presName="ConnectLine1" presStyleLbl="sibTrans1D1" presStyleIdx="0" presStyleCnt="4" custLinFactY="100000" custLinFactNeighborX="-67553" custLinFactNeighborY="140731"/>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custLinFactY="700000" custLinFactNeighborX="-19978" custLinFactNeighborY="76844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custScaleX="56258" custLinFactNeighborX="644" custLinFactNeighborY="7070">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ScaleX="53422" custLinFactY="57324" custLinFactNeighborX="3817" custLinFactNeighborY="100000">
        <dgm:presLayoutVars>
          <dgm:bulletEnabled val="1"/>
        </dgm:presLayoutVars>
      </dgm:prSet>
      <dgm:spPr/>
    </dgm:pt>
    <dgm:pt modelId="{89759DE5-9F8A-470E-A6D8-F13BB4DEE93D}" type="pres">
      <dgm:prSet presAssocID="{87BF7896-20EA-4E8F-B6F4-A34EC5C9CB50}" presName="ConnectLine1" presStyleLbl="sibTrans1D1" presStyleIdx="2" presStyleCnt="4" custLinFactX="32522" custLinFactY="100000" custLinFactNeighborX="100000" custLinFactNeighborY="114953"/>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custLinFactY="700000" custLinFactNeighborX="59938" custLinFactNeighborY="718499"/>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custScaleX="47696">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pl-PL" sz="1800" dirty="0">
              <a:latin typeface="+mn-lt"/>
            </a:rPr>
            <a:t>Olifant</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pl-PL" sz="1800" dirty="0" err="1">
              <a:latin typeface="+mn-lt"/>
            </a:rPr>
            <a:t>Delete</a:t>
          </a:r>
          <a:r>
            <a:rPr lang="pl-PL" sz="1800" dirty="0">
              <a:latin typeface="+mn-lt"/>
            </a:rPr>
            <a:t> </a:t>
          </a:r>
          <a:r>
            <a:rPr lang="pl-PL" sz="1800" dirty="0" err="1">
              <a:latin typeface="+mn-lt"/>
            </a:rPr>
            <a:t>Duplicates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pl-PL" sz="1800" dirty="0" err="1">
              <a:latin typeface="+mn-lt"/>
            </a:rPr>
            <a:t>Rainbow</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pl-PL" sz="1800" dirty="0" err="1">
              <a:latin typeface="+mn-lt"/>
            </a:rPr>
            <a:t>Cleaning</a:t>
          </a:r>
          <a:r>
            <a:rPr lang="pl-PL" sz="1800" dirty="0">
              <a:latin typeface="+mn-lt"/>
            </a:rPr>
            <a:t> </a:t>
          </a:r>
          <a:r>
            <a:rPr lang="pl-PL" sz="1800" dirty="0" err="1">
              <a:latin typeface="+mn-lt"/>
            </a:rPr>
            <a:t>pipeline</a:t>
          </a:r>
          <a:r>
            <a:rPr lang="pl-PL" sz="1800" dirty="0">
              <a:latin typeface="+mn-lt"/>
            </a:rPr>
            <a:t> and export to .txt </a:t>
          </a:r>
          <a:r>
            <a:rPr lang="pl-PL" sz="1800" dirty="0" err="1">
              <a:latin typeface="+mn-lt"/>
            </a:rPr>
            <a:t>files</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pl-PL" sz="1800" dirty="0" err="1">
              <a:latin typeface="+mn-lt"/>
            </a:rPr>
            <a:t>Finish</a:t>
          </a:r>
          <a:r>
            <a:rPr lang="pl-PL" sz="1800" dirty="0">
              <a:latin typeface="+mn-lt"/>
            </a:rPr>
            <a:t> </a:t>
          </a:r>
          <a:r>
            <a:rPr lang="pl-PL" sz="1800" dirty="0" err="1">
              <a:latin typeface="+mn-lt"/>
            </a:rPr>
            <a:t>Cleaning</a:t>
          </a:r>
          <a:r>
            <a:rPr lang="pl-PL" sz="1800" dirty="0">
              <a:latin typeface="+mn-lt"/>
            </a:rPr>
            <a:t> (</a:t>
          </a:r>
          <a:r>
            <a:rPr lang="pl-PL" sz="1800" dirty="0" err="1">
              <a:latin typeface="+mn-lt"/>
            </a:rPr>
            <a:t>Python</a:t>
          </a:r>
          <a:r>
            <a:rPr lang="pl-PL" sz="1800" dirty="0">
              <a:latin typeface="+mn-lt"/>
            </a:rPr>
            <a: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pl-PL" sz="1800" dirty="0" err="1"/>
            <a:t>Clean</a:t>
          </a:r>
          <a:r>
            <a:rPr lang="pl-PL" sz="1800" dirty="0"/>
            <a:t> </a:t>
          </a:r>
          <a:r>
            <a:rPr lang="pl-PL" sz="1800" dirty="0" err="1"/>
            <a:t>More</a:t>
          </a:r>
          <a:r>
            <a:rPr lang="pl-PL" sz="1800" dirty="0"/>
            <a:t> with </a:t>
          </a:r>
          <a:r>
            <a:rPr lang="pl-PL" sz="1800" dirty="0" err="1"/>
            <a:t>Regex</a:t>
          </a:r>
          <a:r>
            <a:rPr lang="pl-PL" sz="1800" dirty="0"/>
            <a:t> and </a:t>
          </a:r>
          <a:r>
            <a:rPr lang="pl-PL" sz="1800" dirty="0" err="1"/>
            <a:t>get</a:t>
          </a:r>
          <a:r>
            <a:rPr lang="pl-PL" sz="1800" dirty="0"/>
            <a:t> </a:t>
          </a:r>
          <a:r>
            <a:rPr lang="pl-PL" sz="1800" dirty="0" err="1"/>
            <a:t>rid</a:t>
          </a:r>
          <a:r>
            <a:rPr lang="pl-PL" sz="1800" dirty="0"/>
            <a:t> of funky </a:t>
          </a:r>
          <a:r>
            <a:rPr lang="pl-PL" sz="1800" dirty="0" err="1"/>
            <a:t>characters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pl-PL" sz="1800" dirty="0" err="1">
              <a:latin typeface="+mn-lt"/>
            </a:rPr>
            <a:t>Tokenize</a:t>
          </a:r>
          <a:r>
            <a:rPr lang="pl-PL" sz="1800" dirty="0">
              <a:latin typeface="+mn-lt"/>
            </a:rPr>
            <a:t> (</a:t>
          </a:r>
          <a:r>
            <a:rPr lang="pl-PL" sz="1800" dirty="0" err="1">
              <a:latin typeface="+mn-lt"/>
            </a:rPr>
            <a:t>SentencePiece</a:t>
          </a:r>
          <a:r>
            <a:rPr lang="pl-PL" sz="1800" dirty="0">
              <a:latin typeface="+mn-lt"/>
            </a:rPr>
            <a:t>)</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pl-PL" sz="1800" dirty="0" err="1">
              <a:latin typeface="+mn-lt"/>
            </a:rPr>
            <a:t>Align</a:t>
          </a:r>
          <a:endParaRPr lang="en-US" sz="1800" dirty="0">
            <a:latin typeface="+mn-lt"/>
          </a:endParaRP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pl-PL" sz="1800" dirty="0">
              <a:latin typeface="+mn-lt"/>
            </a:rPr>
            <a:t>Complete by </a:t>
          </a:r>
          <a:r>
            <a:rPr lang="pl-PL" sz="1800" dirty="0" err="1">
              <a:latin typeface="+mn-lt"/>
            </a:rPr>
            <a:t>aligning</a:t>
          </a:r>
          <a:r>
            <a:rPr lang="pl-PL" sz="1800" dirty="0">
              <a:latin typeface="+mn-lt"/>
            </a:rPr>
            <a:t> </a:t>
          </a:r>
          <a:r>
            <a:rPr lang="en-US" sz="1800" dirty="0">
              <a:latin typeface="+mn-lt"/>
            </a:rPr>
            <a:t> according to </a:t>
          </a:r>
          <a:r>
            <a:rPr lang="pl-PL" sz="1800" dirty="0">
              <a:latin typeface="+mn-lt"/>
            </a:rPr>
            <a:t>English </a:t>
          </a:r>
          <a:r>
            <a:rPr lang="pl-PL" sz="1800" dirty="0" err="1">
              <a:latin typeface="+mn-lt"/>
            </a:rPr>
            <a:t>sentences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pl-PL" sz="1800" dirty="0" err="1">
              <a:latin typeface="+mn-lt"/>
            </a:rPr>
            <a:t>Pretokenize</a:t>
          </a:r>
          <a:r>
            <a:rPr lang="pl-PL" sz="1800" baseline="0" dirty="0">
              <a:latin typeface="+mn-lt"/>
            </a:rPr>
            <a:t> with </a:t>
          </a:r>
          <a:r>
            <a:rPr lang="pl-PL" sz="1800" baseline="0" dirty="0" err="1">
              <a:latin typeface="+mn-lt"/>
            </a:rPr>
            <a:t>SentencePiece</a:t>
          </a:r>
          <a:r>
            <a:rPr lang="pl-PL" sz="1800" baseline="0" dirty="0">
              <a:latin typeface="+mn-lt"/>
            </a:rPr>
            <a:t> and </a:t>
          </a:r>
          <a:r>
            <a:rPr lang="pl-PL" sz="1800" baseline="0" dirty="0" err="1">
              <a:latin typeface="+mn-lt"/>
            </a:rPr>
            <a:t>save</a:t>
          </a:r>
          <a:r>
            <a:rPr lang="pl-PL" sz="1800" baseline="0" dirty="0">
              <a:latin typeface="+mn-lt"/>
            </a:rPr>
            <a:t> model</a:t>
          </a:r>
          <a:r>
            <a:rPr lang="en-US" sz="1800" baseline="0" dirty="0">
              <a:latin typeface="+mn-lt"/>
            </a:rPr>
            <a:t>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53330" custLinFactY="-56168" custLinFactNeighborX="135" custLinFactNeighborY="-100000">
        <dgm:presLayoutVars>
          <dgm:bulletEnabled val="1"/>
        </dgm:presLayoutVars>
      </dgm:prSet>
      <dgm:spPr/>
    </dgm:pt>
    <dgm:pt modelId="{080474C8-0FEA-4FD1-97F1-0978CFB4A37F}" type="pres">
      <dgm:prSet presAssocID="{E4033A39-DCC4-4038-9562-AEDDBBB37A99}" presName="ConnectLine1" presStyleLbl="sibTrans1D1" presStyleIdx="1" presStyleCnt="5" custLinFactY="-100000" custLinFactNeighborX="-22086" custLinFactNeighborY="-149736"/>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custAng="10800000" custLinFactY="-700000" custLinFactNeighborX="-6" custLinFactNeighborY="-786868"/>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53823">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46509" custLinFactY="-80006" custLinFactNeighborX="-488" custLinFactNeighborY="-100000">
        <dgm:presLayoutVars>
          <dgm:bulletEnabled val="1"/>
        </dgm:presLayoutVars>
      </dgm:prSet>
      <dgm:spPr/>
    </dgm:pt>
    <dgm:pt modelId="{FE9B27EB-7AC7-485A-9A55-41E8118F9EAF}" type="pres">
      <dgm:prSet presAssocID="{3DE6FF16-CA4D-4D34-ABEB-8BE6A40B5E52}" presName="ConnectLine1" presStyleLbl="sibTrans1D1" presStyleIdx="3" presStyleCnt="5" custLinFactX="-54608" custLinFactY="-100000" custLinFactNeighborX="-100000" custLinFactNeighborY="-154730"/>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custLinFactY="-718393" custLinFactNeighborX="-79912" custLinFactNeighborY="-800000"/>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6014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Olifant</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Delete</a:t>
          </a:r>
          <a:r>
            <a:rPr lang="pl-PL" sz="1800" kern="1200" dirty="0">
              <a:latin typeface="+mn-lt"/>
            </a:rPr>
            <a:t> </a:t>
          </a:r>
          <a:r>
            <a:rPr lang="pl-PL" sz="1800" kern="1200" dirty="0" err="1">
              <a:latin typeface="+mn-lt"/>
            </a:rPr>
            <a:t>Duplicates</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Rainbow</a:t>
          </a:r>
          <a:endParaRPr lang="en-US" sz="1800" kern="1200" dirty="0">
            <a:latin typeface="+mn-lt"/>
          </a:endParaRPr>
        </a:p>
      </dsp:txBody>
      <dsp:txXfrm>
        <a:off x="2611196" y="1790937"/>
        <a:ext cx="1955960" cy="397986"/>
      </dsp:txXfrm>
    </dsp:sp>
    <dsp:sp modelId="{FEBD3C2A-A340-470A-A475-AE614EA07678}">
      <dsp:nvSpPr>
        <dsp:cNvPr id="0" name=""/>
        <dsp:cNvSpPr/>
      </dsp:nvSpPr>
      <dsp:spPr>
        <a:xfrm>
          <a:off x="2724316" y="411565"/>
          <a:ext cx="173852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Cleaning</a:t>
          </a:r>
          <a:r>
            <a:rPr lang="pl-PL" sz="1800" kern="1200" dirty="0">
              <a:latin typeface="+mn-lt"/>
            </a:rPr>
            <a:t> </a:t>
          </a:r>
          <a:r>
            <a:rPr lang="pl-PL" sz="1800" kern="1200" dirty="0" err="1">
              <a:latin typeface="+mn-lt"/>
            </a:rPr>
            <a:t>pipeline</a:t>
          </a:r>
          <a:r>
            <a:rPr lang="pl-PL" sz="1800" kern="1200" dirty="0">
              <a:latin typeface="+mn-lt"/>
            </a:rPr>
            <a:t> and export to .txt </a:t>
          </a:r>
          <a:r>
            <a:rPr lang="pl-PL" sz="1800" kern="1200" dirty="0" err="1">
              <a:latin typeface="+mn-lt"/>
            </a:rPr>
            <a:t>files</a:t>
          </a:r>
          <a:endParaRPr lang="en-US" sz="1800" kern="1200" dirty="0">
            <a:latin typeface="+mn-lt"/>
          </a:endParaRPr>
        </a:p>
      </dsp:txBody>
      <dsp:txXfrm>
        <a:off x="2724316" y="411565"/>
        <a:ext cx="1738522" cy="1392951"/>
      </dsp:txXfrm>
    </dsp:sp>
    <dsp:sp modelId="{080474C8-0FEA-4FD1-97F1-0978CFB4A37F}">
      <dsp:nvSpPr>
        <dsp:cNvPr id="0" name=""/>
        <dsp:cNvSpPr/>
      </dsp:nvSpPr>
      <dsp:spPr>
        <a:xfrm>
          <a:off x="3581225" y="1393792"/>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rot="10800000">
          <a:off x="3549373" y="1323807"/>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Finish</a:t>
          </a:r>
          <a:r>
            <a:rPr lang="pl-PL" sz="1800" kern="1200" dirty="0">
              <a:latin typeface="+mn-lt"/>
            </a:rPr>
            <a:t> </a:t>
          </a:r>
          <a:r>
            <a:rPr lang="pl-PL" sz="1800" kern="1200" dirty="0" err="1">
              <a:latin typeface="+mn-lt"/>
            </a:rPr>
            <a:t>Cleaning</a:t>
          </a:r>
          <a:r>
            <a:rPr lang="pl-PL" sz="1800" kern="1200" dirty="0">
              <a:latin typeface="+mn-lt"/>
            </a:rPr>
            <a:t> (</a:t>
          </a:r>
          <a:r>
            <a:rPr lang="pl-PL" sz="1800" kern="1200" dirty="0" err="1">
              <a:latin typeface="+mn-lt"/>
            </a:rPr>
            <a:t>Python</a:t>
          </a:r>
          <a:r>
            <a:rPr lang="pl-PL" sz="1800" kern="1200" dirty="0">
              <a:latin typeface="+mn-lt"/>
            </a:rPr>
            <a: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4667840" y="0"/>
          <a:ext cx="175459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Clean</a:t>
          </a:r>
          <a:r>
            <a:rPr lang="pl-PL" sz="1800" kern="1200" dirty="0"/>
            <a:t> </a:t>
          </a:r>
          <a:r>
            <a:rPr lang="pl-PL" sz="1800" kern="1200" dirty="0" err="1"/>
            <a:t>More</a:t>
          </a:r>
          <a:r>
            <a:rPr lang="pl-PL" sz="1800" kern="1200" dirty="0"/>
            <a:t> with </a:t>
          </a:r>
          <a:r>
            <a:rPr lang="pl-PL" sz="1800" kern="1200" dirty="0" err="1"/>
            <a:t>Regex</a:t>
          </a:r>
          <a:r>
            <a:rPr lang="pl-PL" sz="1800" kern="1200" dirty="0"/>
            <a:t> and </a:t>
          </a:r>
          <a:r>
            <a:rPr lang="pl-PL" sz="1800" kern="1200" dirty="0" err="1"/>
            <a:t>get</a:t>
          </a:r>
          <a:r>
            <a:rPr lang="pl-PL" sz="1800" kern="1200" dirty="0"/>
            <a:t> </a:t>
          </a:r>
          <a:r>
            <a:rPr lang="pl-PL" sz="1800" kern="1200" dirty="0" err="1"/>
            <a:t>rid</a:t>
          </a:r>
          <a:r>
            <a:rPr lang="pl-PL" sz="1800" kern="1200" dirty="0"/>
            <a:t> of funky </a:t>
          </a:r>
          <a:r>
            <a:rPr lang="pl-PL" sz="1800" kern="1200" dirty="0" err="1"/>
            <a:t>characters</a:t>
          </a:r>
          <a:endParaRPr lang="en-US" sz="1800" kern="1200" dirty="0">
            <a:latin typeface="+mn-lt"/>
          </a:endParaRPr>
        </a:p>
      </dsp:txBody>
      <dsp:txXfrm>
        <a:off x="4667840" y="0"/>
        <a:ext cx="175459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Tokenize</a:t>
          </a:r>
          <a:r>
            <a:rPr lang="pl-PL" sz="1800" kern="1200" dirty="0">
              <a:latin typeface="+mn-lt"/>
            </a:rPr>
            <a:t> (</a:t>
          </a:r>
          <a:r>
            <a:rPr lang="pl-PL" sz="1800" kern="1200" dirty="0" err="1">
              <a:latin typeface="+mn-lt"/>
            </a:rPr>
            <a:t>SentencePiece</a:t>
          </a:r>
          <a:r>
            <a:rPr lang="pl-PL" sz="1800" kern="1200" dirty="0">
              <a:latin typeface="+mn-lt"/>
            </a:rPr>
            <a:t>)</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6727108" y="79513"/>
          <a:ext cx="151616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Pretokenize</a:t>
          </a:r>
          <a:r>
            <a:rPr lang="pl-PL" sz="1800" kern="1200" baseline="0" dirty="0">
              <a:latin typeface="+mn-lt"/>
            </a:rPr>
            <a:t> with </a:t>
          </a:r>
          <a:r>
            <a:rPr lang="pl-PL" sz="1800" kern="1200" baseline="0" dirty="0" err="1">
              <a:latin typeface="+mn-lt"/>
            </a:rPr>
            <a:t>SentencePiece</a:t>
          </a:r>
          <a:r>
            <a:rPr lang="pl-PL" sz="1800" kern="1200" baseline="0" dirty="0">
              <a:latin typeface="+mn-lt"/>
            </a:rPr>
            <a:t> and </a:t>
          </a:r>
          <a:r>
            <a:rPr lang="pl-PL" sz="1800" kern="1200" baseline="0" dirty="0" err="1">
              <a:latin typeface="+mn-lt"/>
            </a:rPr>
            <a:t>save</a:t>
          </a:r>
          <a:r>
            <a:rPr lang="pl-PL" sz="1800" kern="1200" baseline="0" dirty="0">
              <a:latin typeface="+mn-lt"/>
            </a:rPr>
            <a:t> model</a:t>
          </a:r>
          <a:r>
            <a:rPr lang="en-US" sz="1800" kern="1200" baseline="0" dirty="0">
              <a:latin typeface="+mn-lt"/>
            </a:rPr>
            <a:t>s</a:t>
          </a:r>
          <a:endParaRPr lang="en-US" sz="1800" kern="1200" dirty="0">
            <a:latin typeface="+mn-lt"/>
          </a:endParaRPr>
        </a:p>
      </dsp:txBody>
      <dsp:txXfrm>
        <a:off x="6727108" y="79513"/>
        <a:ext cx="1516162" cy="1392951"/>
      </dsp:txXfrm>
    </dsp:sp>
    <dsp:sp modelId="{FE9B27EB-7AC7-485A-9A55-41E8118F9EAF}">
      <dsp:nvSpPr>
        <dsp:cNvPr id="0" name=""/>
        <dsp:cNvSpPr/>
      </dsp:nvSpPr>
      <dsp:spPr>
        <a:xfrm>
          <a:off x="7445439" y="1377891"/>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397691" y="1298714"/>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Align</a:t>
          </a:r>
          <a:r>
            <a:rPr lang="en-US" sz="1800" kern="1200" dirty="0">
              <a:latin typeface="+mn-lt"/>
            </a:rPr>
            <a:t> (Python)</a:t>
          </a:r>
        </a:p>
      </dsp:txBody>
      <dsp:txXfrm rot="-5400000">
        <a:off x="8479078" y="1810365"/>
        <a:ext cx="1936532" cy="359130"/>
      </dsp:txXfrm>
    </dsp:sp>
    <dsp:sp modelId="{1FA3C236-5719-4A33-A6BB-80FA85F940E3}">
      <dsp:nvSpPr>
        <dsp:cNvPr id="0" name=""/>
        <dsp:cNvSpPr/>
      </dsp:nvSpPr>
      <dsp:spPr>
        <a:xfrm>
          <a:off x="8476714" y="0"/>
          <a:ext cx="196068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a:latin typeface="+mn-lt"/>
            </a:rPr>
            <a:t>Complete by </a:t>
          </a:r>
          <a:r>
            <a:rPr lang="pl-PL" sz="1800" kern="1200" dirty="0" err="1">
              <a:latin typeface="+mn-lt"/>
            </a:rPr>
            <a:t>aligning</a:t>
          </a:r>
          <a:r>
            <a:rPr lang="pl-PL" sz="1800" kern="1200" dirty="0">
              <a:latin typeface="+mn-lt"/>
            </a:rPr>
            <a:t> </a:t>
          </a:r>
          <a:r>
            <a:rPr lang="en-US" sz="1800" kern="1200" dirty="0">
              <a:latin typeface="+mn-lt"/>
            </a:rPr>
            <a:t> according to </a:t>
          </a:r>
          <a:r>
            <a:rPr lang="pl-PL" sz="1800" kern="1200" dirty="0">
              <a:latin typeface="+mn-lt"/>
            </a:rPr>
            <a:t>English </a:t>
          </a:r>
          <a:r>
            <a:rPr lang="pl-PL" sz="1800" kern="1200" dirty="0" err="1">
              <a:latin typeface="+mn-lt"/>
            </a:rPr>
            <a:t>sentences</a:t>
          </a:r>
          <a:endParaRPr lang="en-US" sz="1800" kern="1200" dirty="0">
            <a:latin typeface="+mn-lt"/>
          </a:endParaRPr>
        </a:p>
      </dsp:txBody>
      <dsp:txXfrm>
        <a:off x="8476714" y="0"/>
        <a:ext cx="1960687"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Tag and Split</a:t>
          </a:r>
          <a:endParaRPr lang="en-US" sz="1800" kern="1200" dirty="0">
            <a:latin typeface="+mn-lt"/>
          </a:endParaRPr>
        </a:p>
      </dsp:txBody>
      <dsp:txXfrm rot="5400000">
        <a:off x="814375" y="1810365"/>
        <a:ext cx="2355666" cy="359130"/>
      </dsp:txXfrm>
    </dsp:sp>
    <dsp:sp modelId="{45A02F84-C6CB-43F5-AEE4-3EA66C2BD25F}">
      <dsp:nvSpPr>
        <dsp:cNvPr id="0" name=""/>
        <dsp:cNvSpPr/>
      </dsp:nvSpPr>
      <dsp:spPr>
        <a:xfrm>
          <a:off x="926784" y="2219111"/>
          <a:ext cx="220753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Add</a:t>
          </a:r>
          <a:r>
            <a:rPr lang="pl-PL" sz="1800" kern="1200" dirty="0">
              <a:latin typeface="+mn-lt"/>
            </a:rPr>
            <a:t> &lt;2tgt&gt; to </a:t>
          </a:r>
          <a:r>
            <a:rPr lang="pl-PL" sz="1800" kern="1200" dirty="0" err="1">
              <a:latin typeface="+mn-lt"/>
            </a:rPr>
            <a:t>source</a:t>
          </a:r>
          <a:r>
            <a:rPr lang="pl-PL" sz="1800" kern="1200" dirty="0">
              <a:latin typeface="+mn-lt"/>
            </a:rPr>
            <a:t> and </a:t>
          </a:r>
          <a:r>
            <a:rPr lang="pl-PL" sz="1800" kern="1200" dirty="0" err="1">
              <a:latin typeface="+mn-lt"/>
            </a:rPr>
            <a:t>split</a:t>
          </a:r>
          <a:r>
            <a:rPr lang="pl-PL" sz="1800" kern="1200" dirty="0">
              <a:latin typeface="+mn-lt"/>
            </a:rPr>
            <a:t> </a:t>
          </a:r>
          <a:r>
            <a:rPr lang="pl-PL" sz="1800" kern="1200" dirty="0" err="1">
              <a:latin typeface="+mn-lt"/>
            </a:rPr>
            <a:t>into</a:t>
          </a:r>
          <a:r>
            <a:rPr lang="pl-PL" sz="1800" kern="1200" dirty="0">
              <a:latin typeface="+mn-lt"/>
            </a:rPr>
            <a:t> test, </a:t>
          </a:r>
          <a:r>
            <a:rPr lang="pl-PL" sz="1800" kern="1200" dirty="0" err="1">
              <a:latin typeface="+mn-lt"/>
            </a:rPr>
            <a:t>val</a:t>
          </a:r>
          <a:r>
            <a:rPr lang="pl-PL" sz="1800" kern="1200" dirty="0">
              <a:latin typeface="+mn-lt"/>
            </a:rPr>
            <a:t>, and </a:t>
          </a:r>
          <a:r>
            <a:rPr lang="pl-PL" sz="1800" kern="1200" dirty="0" err="1">
              <a:latin typeface="+mn-lt"/>
            </a:rPr>
            <a:t>training</a:t>
          </a:r>
          <a:r>
            <a:rPr lang="pl-PL" sz="1800" kern="1200" dirty="0">
              <a:latin typeface="+mn-lt"/>
            </a:rPr>
            <a:t> </a:t>
          </a:r>
          <a:r>
            <a:rPr lang="pl-PL" sz="1800" kern="1200" dirty="0" err="1">
              <a:latin typeface="+mn-lt"/>
            </a:rPr>
            <a:t>sets</a:t>
          </a:r>
          <a:endParaRPr lang="en-US" sz="1800" kern="1200" dirty="0">
            <a:latin typeface="+mn-lt"/>
          </a:endParaRPr>
        </a:p>
      </dsp:txBody>
      <dsp:txXfrm>
        <a:off x="926784" y="2219111"/>
        <a:ext cx="2207531" cy="1392951"/>
      </dsp:txXfrm>
    </dsp:sp>
    <dsp:sp modelId="{6BA46904-CB7C-4538-BD49-D3891EF19552}">
      <dsp:nvSpPr>
        <dsp:cNvPr id="0" name=""/>
        <dsp:cNvSpPr/>
      </dsp:nvSpPr>
      <dsp:spPr>
        <a:xfrm>
          <a:off x="1958175" y="2239009"/>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26794" y="2561792"/>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4"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OpenNMT</a:t>
          </a:r>
          <a:endParaRPr lang="en-US" sz="1800" kern="1200" dirty="0">
            <a:latin typeface="+mn-lt"/>
          </a:endParaRPr>
        </a:p>
      </dsp:txBody>
      <dsp:txXfrm>
        <a:off x="3170042" y="1790937"/>
        <a:ext cx="2375094" cy="397986"/>
      </dsp:txXfrm>
    </dsp:sp>
    <dsp:sp modelId="{FEBD3C2A-A340-470A-A475-AE614EA07678}">
      <dsp:nvSpPr>
        <dsp:cNvPr id="0" name=""/>
        <dsp:cNvSpPr/>
      </dsp:nvSpPr>
      <dsp:spPr>
        <a:xfrm>
          <a:off x="3269598" y="2586910"/>
          <a:ext cx="22269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Translate</a:t>
          </a:r>
          <a:r>
            <a:rPr lang="pl-PL" sz="1800" kern="1200" dirty="0">
              <a:latin typeface="+mn-lt"/>
            </a:rPr>
            <a:t> with </a:t>
          </a:r>
          <a:r>
            <a:rPr lang="pl-PL" sz="1800" kern="1200" dirty="0" err="1">
              <a:latin typeface="+mn-lt"/>
            </a:rPr>
            <a:t>OpenNMT</a:t>
          </a:r>
          <a:endParaRPr lang="en-US" sz="1800" kern="1200" dirty="0">
            <a:latin typeface="+mn-lt"/>
          </a:endParaRPr>
        </a:p>
      </dsp:txBody>
      <dsp:txXfrm>
        <a:off x="3269598" y="2586910"/>
        <a:ext cx="2226968"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0"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6" y="1790937"/>
          <a:ext cx="2375094"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De-</a:t>
          </a:r>
          <a:r>
            <a:rPr lang="pl-PL" sz="1800" kern="1200" dirty="0" err="1">
              <a:latin typeface="+mn-lt"/>
            </a:rPr>
            <a:t>Tokenize</a:t>
          </a:r>
          <a:endParaRPr lang="en-US" sz="1800" kern="1200" dirty="0">
            <a:latin typeface="+mn-lt"/>
          </a:endParaRPr>
        </a:p>
      </dsp:txBody>
      <dsp:txXfrm>
        <a:off x="5545136" y="1790937"/>
        <a:ext cx="2375094" cy="397986"/>
      </dsp:txXfrm>
    </dsp:sp>
    <dsp:sp modelId="{80CDBBF8-C6B4-4166-87C1-DC9120CC7586}">
      <dsp:nvSpPr>
        <dsp:cNvPr id="0" name=""/>
        <dsp:cNvSpPr/>
      </dsp:nvSpPr>
      <dsp:spPr>
        <a:xfrm>
          <a:off x="5826427" y="2191447"/>
          <a:ext cx="2114705"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Detokenize</a:t>
          </a:r>
          <a:r>
            <a:rPr lang="pl-PL" sz="1800" kern="1200" dirty="0">
              <a:latin typeface="+mn-lt"/>
            </a:rPr>
            <a:t> with </a:t>
          </a:r>
          <a:r>
            <a:rPr lang="pl-PL" sz="1800" kern="1200" dirty="0" err="1">
              <a:latin typeface="+mn-lt"/>
            </a:rPr>
            <a:t>pre-saved</a:t>
          </a:r>
          <a:r>
            <a:rPr lang="pl-PL" sz="1800" kern="1200" dirty="0">
              <a:latin typeface="+mn-lt"/>
            </a:rPr>
            <a:t> model to </a:t>
          </a:r>
          <a:r>
            <a:rPr lang="pl-PL" sz="1800" kern="1200" dirty="0" err="1">
              <a:latin typeface="+mn-lt"/>
            </a:rPr>
            <a:t>get</a:t>
          </a:r>
          <a:r>
            <a:rPr lang="pl-PL" sz="1800" kern="1200" dirty="0">
              <a:latin typeface="+mn-lt"/>
            </a:rPr>
            <a:t> </a:t>
          </a:r>
          <a:r>
            <a:rPr lang="pl-PL" sz="1800" kern="1200" dirty="0" err="1">
              <a:latin typeface="+mn-lt"/>
            </a:rPr>
            <a:t>clean</a:t>
          </a:r>
          <a:r>
            <a:rPr lang="pl-PL" sz="1800" kern="1200" dirty="0">
              <a:latin typeface="+mn-lt"/>
            </a:rPr>
            <a:t> </a:t>
          </a:r>
          <a:r>
            <a:rPr lang="pl-PL" sz="1800" kern="1200" dirty="0" err="1">
              <a:latin typeface="+mn-lt"/>
            </a:rPr>
            <a:t>output</a:t>
          </a:r>
          <a:endParaRPr lang="en-US" sz="1800" kern="1200" dirty="0">
            <a:latin typeface="+mn-lt"/>
          </a:endParaRPr>
        </a:p>
      </dsp:txBody>
      <dsp:txXfrm>
        <a:off x="5826427" y="2191447"/>
        <a:ext cx="2114705" cy="1392951"/>
      </dsp:txXfrm>
    </dsp:sp>
    <dsp:sp modelId="{89759DE5-9F8A-470E-A6D8-F13BB4DEE93D}">
      <dsp:nvSpPr>
        <dsp:cNvPr id="0" name=""/>
        <dsp:cNvSpPr/>
      </dsp:nvSpPr>
      <dsp:spPr>
        <a:xfrm>
          <a:off x="6780392" y="215693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740594" y="2522037"/>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Evaluate</a:t>
          </a:r>
          <a:endParaRPr lang="en-US" sz="1800" kern="1200" dirty="0">
            <a:latin typeface="+mn-lt"/>
          </a:endParaRPr>
        </a:p>
      </dsp:txBody>
      <dsp:txXfrm rot="-5400000">
        <a:off x="7920232" y="1810365"/>
        <a:ext cx="2355666" cy="359130"/>
      </dsp:txXfrm>
    </dsp:sp>
    <dsp:sp modelId="{1BB5FD64-47F9-47A3-911F-535BFE17A3B9}">
      <dsp:nvSpPr>
        <dsp:cNvPr id="0" name=""/>
        <dsp:cNvSpPr/>
      </dsp:nvSpPr>
      <dsp:spPr>
        <a:xfrm>
          <a:off x="8163758" y="2586910"/>
          <a:ext cx="188804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BleuScores</a:t>
          </a:r>
          <a:r>
            <a:rPr lang="pl-PL" sz="1800" kern="1200" dirty="0"/>
            <a:t> and Human </a:t>
          </a:r>
          <a:r>
            <a:rPr lang="pl-PL" sz="1800" kern="1200" dirty="0" err="1"/>
            <a:t>Evaluations</a:t>
          </a:r>
          <a:endParaRPr lang="en-US" sz="1800" kern="1200" dirty="0">
            <a:latin typeface="+mn-lt"/>
          </a:endParaRPr>
        </a:p>
      </dsp:txBody>
      <dsp:txXfrm>
        <a:off x="8163758" y="2586910"/>
        <a:ext cx="1888042" cy="1392951"/>
      </dsp:txXfrm>
    </dsp:sp>
    <dsp:sp modelId="{FE9B27EB-7AC7-485A-9A55-41E8118F9EAF}">
      <dsp:nvSpPr>
        <dsp:cNvPr id="0" name=""/>
        <dsp:cNvSpPr/>
      </dsp:nvSpPr>
      <dsp:spPr>
        <a:xfrm>
          <a:off x="9107779"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0"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Tag and Split</a:t>
          </a:r>
          <a:r>
            <a:rPr lang="en-US" sz="1800" kern="1200" dirty="0">
              <a:latin typeface="+mn-lt"/>
            </a:rPr>
            <a:t> (Python)</a:t>
          </a:r>
        </a:p>
      </dsp:txBody>
      <dsp:txXfrm rot="5400000">
        <a:off x="814375" y="1810365"/>
        <a:ext cx="2355666" cy="359130"/>
      </dsp:txXfrm>
    </dsp:sp>
    <dsp:sp modelId="{45A02F84-C6CB-43F5-AEE4-3EA66C2BD25F}">
      <dsp:nvSpPr>
        <dsp:cNvPr id="0" name=""/>
        <dsp:cNvSpPr/>
      </dsp:nvSpPr>
      <dsp:spPr>
        <a:xfrm>
          <a:off x="926784" y="2219111"/>
          <a:ext cx="220753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Add</a:t>
          </a:r>
          <a:r>
            <a:rPr lang="pl-PL" sz="1800" kern="1200" dirty="0">
              <a:latin typeface="+mn-lt"/>
            </a:rPr>
            <a:t> &lt;2tgt&gt; to </a:t>
          </a:r>
          <a:r>
            <a:rPr lang="pl-PL" sz="1800" kern="1200" dirty="0" err="1">
              <a:latin typeface="+mn-lt"/>
            </a:rPr>
            <a:t>source</a:t>
          </a:r>
          <a:r>
            <a:rPr lang="pl-PL" sz="1800" kern="1200" dirty="0">
              <a:latin typeface="+mn-lt"/>
            </a:rPr>
            <a:t> and </a:t>
          </a:r>
          <a:r>
            <a:rPr lang="pl-PL" sz="1800" kern="1200" dirty="0" err="1">
              <a:latin typeface="+mn-lt"/>
            </a:rPr>
            <a:t>split</a:t>
          </a:r>
          <a:r>
            <a:rPr lang="pl-PL" sz="1800" kern="1200" dirty="0">
              <a:latin typeface="+mn-lt"/>
            </a:rPr>
            <a:t> </a:t>
          </a:r>
          <a:r>
            <a:rPr lang="pl-PL" sz="1800" kern="1200" dirty="0" err="1">
              <a:latin typeface="+mn-lt"/>
            </a:rPr>
            <a:t>into</a:t>
          </a:r>
          <a:r>
            <a:rPr lang="pl-PL" sz="1800" kern="1200" dirty="0">
              <a:latin typeface="+mn-lt"/>
            </a:rPr>
            <a:t> test, </a:t>
          </a:r>
          <a:r>
            <a:rPr lang="pl-PL" sz="1800" kern="1200" dirty="0" err="1">
              <a:latin typeface="+mn-lt"/>
            </a:rPr>
            <a:t>val</a:t>
          </a:r>
          <a:r>
            <a:rPr lang="pl-PL" sz="1800" kern="1200" dirty="0">
              <a:latin typeface="+mn-lt"/>
            </a:rPr>
            <a:t>, and </a:t>
          </a:r>
          <a:r>
            <a:rPr lang="pl-PL" sz="1800" kern="1200" dirty="0" err="1">
              <a:latin typeface="+mn-lt"/>
            </a:rPr>
            <a:t>training</a:t>
          </a:r>
          <a:r>
            <a:rPr lang="pl-PL" sz="1800" kern="1200" dirty="0">
              <a:latin typeface="+mn-lt"/>
            </a:rPr>
            <a:t> </a:t>
          </a:r>
          <a:r>
            <a:rPr lang="pl-PL" sz="1800" kern="1200" dirty="0" err="1">
              <a:latin typeface="+mn-lt"/>
            </a:rPr>
            <a:t>sets</a:t>
          </a:r>
          <a:endParaRPr lang="en-US" sz="1800" kern="1200" dirty="0">
            <a:latin typeface="+mn-lt"/>
          </a:endParaRPr>
        </a:p>
      </dsp:txBody>
      <dsp:txXfrm>
        <a:off x="926784" y="2219111"/>
        <a:ext cx="2207531" cy="1392951"/>
      </dsp:txXfrm>
    </dsp:sp>
    <dsp:sp modelId="{6BA46904-CB7C-4538-BD49-D3891EF19552}">
      <dsp:nvSpPr>
        <dsp:cNvPr id="0" name=""/>
        <dsp:cNvSpPr/>
      </dsp:nvSpPr>
      <dsp:spPr>
        <a:xfrm>
          <a:off x="1958175" y="2239009"/>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26794" y="2561792"/>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4"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OpenNMT</a:t>
          </a:r>
          <a:endParaRPr lang="en-US" sz="1800" kern="1200" dirty="0">
            <a:latin typeface="+mn-lt"/>
          </a:endParaRPr>
        </a:p>
      </dsp:txBody>
      <dsp:txXfrm>
        <a:off x="3170042" y="1790937"/>
        <a:ext cx="2375094" cy="397986"/>
      </dsp:txXfrm>
    </dsp:sp>
    <dsp:sp modelId="{FEBD3C2A-A340-470A-A475-AE614EA07678}">
      <dsp:nvSpPr>
        <dsp:cNvPr id="0" name=""/>
        <dsp:cNvSpPr/>
      </dsp:nvSpPr>
      <dsp:spPr>
        <a:xfrm>
          <a:off x="3269598" y="2586910"/>
          <a:ext cx="22269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Translate</a:t>
          </a:r>
          <a:r>
            <a:rPr lang="pl-PL" sz="1800" kern="1200" dirty="0">
              <a:latin typeface="+mn-lt"/>
            </a:rPr>
            <a:t> with </a:t>
          </a:r>
          <a:r>
            <a:rPr lang="pl-PL" sz="1800" kern="1200" dirty="0" err="1">
              <a:latin typeface="+mn-lt"/>
            </a:rPr>
            <a:t>OpenNMT</a:t>
          </a:r>
          <a:endParaRPr lang="en-US" sz="1800" kern="1200" dirty="0">
            <a:latin typeface="+mn-lt"/>
          </a:endParaRPr>
        </a:p>
      </dsp:txBody>
      <dsp:txXfrm>
        <a:off x="3269598" y="2586910"/>
        <a:ext cx="2226968"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0"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6" y="1790937"/>
          <a:ext cx="2375094"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De-</a:t>
          </a:r>
          <a:r>
            <a:rPr lang="pl-PL" sz="1800" kern="1200" dirty="0" err="1">
              <a:latin typeface="+mn-lt"/>
            </a:rPr>
            <a:t>Tokenize</a:t>
          </a:r>
          <a:endParaRPr lang="en-US" sz="1800" kern="1200" dirty="0">
            <a:latin typeface="+mn-lt"/>
          </a:endParaRPr>
        </a:p>
      </dsp:txBody>
      <dsp:txXfrm>
        <a:off x="5545136" y="1790937"/>
        <a:ext cx="2375094" cy="397986"/>
      </dsp:txXfrm>
    </dsp:sp>
    <dsp:sp modelId="{80CDBBF8-C6B4-4166-87C1-DC9120CC7586}">
      <dsp:nvSpPr>
        <dsp:cNvPr id="0" name=""/>
        <dsp:cNvSpPr/>
      </dsp:nvSpPr>
      <dsp:spPr>
        <a:xfrm>
          <a:off x="5826427" y="2191447"/>
          <a:ext cx="2114705"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Detokenize</a:t>
          </a:r>
          <a:r>
            <a:rPr lang="pl-PL" sz="1800" kern="1200" dirty="0">
              <a:latin typeface="+mn-lt"/>
            </a:rPr>
            <a:t> with </a:t>
          </a:r>
          <a:r>
            <a:rPr lang="pl-PL" sz="1800" kern="1200" dirty="0" err="1">
              <a:latin typeface="+mn-lt"/>
            </a:rPr>
            <a:t>pre-saved</a:t>
          </a:r>
          <a:r>
            <a:rPr lang="pl-PL" sz="1800" kern="1200" dirty="0">
              <a:latin typeface="+mn-lt"/>
            </a:rPr>
            <a:t> model to </a:t>
          </a:r>
          <a:r>
            <a:rPr lang="pl-PL" sz="1800" kern="1200" dirty="0" err="1">
              <a:latin typeface="+mn-lt"/>
            </a:rPr>
            <a:t>get</a:t>
          </a:r>
          <a:r>
            <a:rPr lang="pl-PL" sz="1800" kern="1200" dirty="0">
              <a:latin typeface="+mn-lt"/>
            </a:rPr>
            <a:t> </a:t>
          </a:r>
          <a:r>
            <a:rPr lang="pl-PL" sz="1800" kern="1200" dirty="0" err="1">
              <a:latin typeface="+mn-lt"/>
            </a:rPr>
            <a:t>clean</a:t>
          </a:r>
          <a:r>
            <a:rPr lang="pl-PL" sz="1800" kern="1200" dirty="0">
              <a:latin typeface="+mn-lt"/>
            </a:rPr>
            <a:t> </a:t>
          </a:r>
          <a:r>
            <a:rPr lang="pl-PL" sz="1800" kern="1200" dirty="0" err="1">
              <a:latin typeface="+mn-lt"/>
            </a:rPr>
            <a:t>output</a:t>
          </a:r>
          <a:endParaRPr lang="en-US" sz="1800" kern="1200" dirty="0">
            <a:latin typeface="+mn-lt"/>
          </a:endParaRPr>
        </a:p>
      </dsp:txBody>
      <dsp:txXfrm>
        <a:off x="5826427" y="2191447"/>
        <a:ext cx="2114705" cy="1392951"/>
      </dsp:txXfrm>
    </dsp:sp>
    <dsp:sp modelId="{89759DE5-9F8A-470E-A6D8-F13BB4DEE93D}">
      <dsp:nvSpPr>
        <dsp:cNvPr id="0" name=""/>
        <dsp:cNvSpPr/>
      </dsp:nvSpPr>
      <dsp:spPr>
        <a:xfrm>
          <a:off x="6780392" y="215693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740594" y="2522037"/>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Evaluate</a:t>
          </a:r>
          <a:endParaRPr lang="en-US" sz="1800" kern="1200" dirty="0">
            <a:latin typeface="+mn-lt"/>
          </a:endParaRPr>
        </a:p>
      </dsp:txBody>
      <dsp:txXfrm rot="-5400000">
        <a:off x="7920232" y="1810365"/>
        <a:ext cx="2355666" cy="359130"/>
      </dsp:txXfrm>
    </dsp:sp>
    <dsp:sp modelId="{1BB5FD64-47F9-47A3-911F-535BFE17A3B9}">
      <dsp:nvSpPr>
        <dsp:cNvPr id="0" name=""/>
        <dsp:cNvSpPr/>
      </dsp:nvSpPr>
      <dsp:spPr>
        <a:xfrm>
          <a:off x="8163758" y="2586910"/>
          <a:ext cx="188804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BleuScores</a:t>
          </a:r>
          <a:r>
            <a:rPr lang="pl-PL" sz="1800" kern="1200" dirty="0"/>
            <a:t> and Human </a:t>
          </a:r>
          <a:r>
            <a:rPr lang="pl-PL" sz="1800" kern="1200" dirty="0" err="1"/>
            <a:t>Evaluations</a:t>
          </a:r>
          <a:endParaRPr lang="en-US" sz="1800" kern="1200" dirty="0">
            <a:latin typeface="+mn-lt"/>
          </a:endParaRPr>
        </a:p>
      </dsp:txBody>
      <dsp:txXfrm>
        <a:off x="8163758" y="2586910"/>
        <a:ext cx="1888042" cy="1392951"/>
      </dsp:txXfrm>
    </dsp:sp>
    <dsp:sp modelId="{FE9B27EB-7AC7-485A-9A55-41E8118F9EAF}">
      <dsp:nvSpPr>
        <dsp:cNvPr id="0" name=""/>
        <dsp:cNvSpPr/>
      </dsp:nvSpPr>
      <dsp:spPr>
        <a:xfrm>
          <a:off x="9107779"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0"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Olifant</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Delete</a:t>
          </a:r>
          <a:r>
            <a:rPr lang="pl-PL" sz="1800" kern="1200" dirty="0">
              <a:latin typeface="+mn-lt"/>
            </a:rPr>
            <a:t> </a:t>
          </a:r>
          <a:r>
            <a:rPr lang="pl-PL" sz="1800" kern="1200" dirty="0" err="1">
              <a:latin typeface="+mn-lt"/>
            </a:rPr>
            <a:t>Duplicates</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Rainbow</a:t>
          </a:r>
          <a:endParaRPr lang="en-US" sz="1800" kern="1200" dirty="0">
            <a:latin typeface="+mn-lt"/>
          </a:endParaRPr>
        </a:p>
      </dsp:txBody>
      <dsp:txXfrm>
        <a:off x="2611196" y="1790937"/>
        <a:ext cx="1955960" cy="397986"/>
      </dsp:txXfrm>
    </dsp:sp>
    <dsp:sp modelId="{FEBD3C2A-A340-470A-A475-AE614EA07678}">
      <dsp:nvSpPr>
        <dsp:cNvPr id="0" name=""/>
        <dsp:cNvSpPr/>
      </dsp:nvSpPr>
      <dsp:spPr>
        <a:xfrm>
          <a:off x="2724316" y="411565"/>
          <a:ext cx="173852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Cleaning</a:t>
          </a:r>
          <a:r>
            <a:rPr lang="pl-PL" sz="1800" kern="1200" dirty="0">
              <a:latin typeface="+mn-lt"/>
            </a:rPr>
            <a:t> </a:t>
          </a:r>
          <a:r>
            <a:rPr lang="pl-PL" sz="1800" kern="1200" dirty="0" err="1">
              <a:latin typeface="+mn-lt"/>
            </a:rPr>
            <a:t>pipeline</a:t>
          </a:r>
          <a:r>
            <a:rPr lang="pl-PL" sz="1800" kern="1200" dirty="0">
              <a:latin typeface="+mn-lt"/>
            </a:rPr>
            <a:t> and export to .txt </a:t>
          </a:r>
          <a:r>
            <a:rPr lang="pl-PL" sz="1800" kern="1200" dirty="0" err="1">
              <a:latin typeface="+mn-lt"/>
            </a:rPr>
            <a:t>files</a:t>
          </a:r>
          <a:endParaRPr lang="en-US" sz="1800" kern="1200" dirty="0">
            <a:latin typeface="+mn-lt"/>
          </a:endParaRPr>
        </a:p>
      </dsp:txBody>
      <dsp:txXfrm>
        <a:off x="2724316" y="411565"/>
        <a:ext cx="1738522" cy="1392951"/>
      </dsp:txXfrm>
    </dsp:sp>
    <dsp:sp modelId="{080474C8-0FEA-4FD1-97F1-0978CFB4A37F}">
      <dsp:nvSpPr>
        <dsp:cNvPr id="0" name=""/>
        <dsp:cNvSpPr/>
      </dsp:nvSpPr>
      <dsp:spPr>
        <a:xfrm>
          <a:off x="3581225" y="1393792"/>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rot="10800000">
          <a:off x="3549373" y="1323807"/>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Finish</a:t>
          </a:r>
          <a:r>
            <a:rPr lang="pl-PL" sz="1800" kern="1200" dirty="0">
              <a:latin typeface="+mn-lt"/>
            </a:rPr>
            <a:t> </a:t>
          </a:r>
          <a:r>
            <a:rPr lang="pl-PL" sz="1800" kern="1200" dirty="0" err="1">
              <a:latin typeface="+mn-lt"/>
            </a:rPr>
            <a:t>Cleaning</a:t>
          </a:r>
          <a:r>
            <a:rPr lang="pl-PL" sz="1800" kern="1200" dirty="0">
              <a:latin typeface="+mn-lt"/>
            </a:rPr>
            <a:t> (</a:t>
          </a:r>
          <a:r>
            <a:rPr lang="pl-PL" sz="1800" kern="1200" dirty="0" err="1">
              <a:latin typeface="+mn-lt"/>
            </a:rPr>
            <a:t>Python</a:t>
          </a:r>
          <a:r>
            <a:rPr lang="pl-PL" sz="1800" kern="1200" dirty="0">
              <a:latin typeface="+mn-lt"/>
            </a:rPr>
            <a: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4667840" y="0"/>
          <a:ext cx="175459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Clean</a:t>
          </a:r>
          <a:r>
            <a:rPr lang="pl-PL" sz="1800" kern="1200" dirty="0"/>
            <a:t> </a:t>
          </a:r>
          <a:r>
            <a:rPr lang="pl-PL" sz="1800" kern="1200" dirty="0" err="1"/>
            <a:t>More</a:t>
          </a:r>
          <a:r>
            <a:rPr lang="pl-PL" sz="1800" kern="1200" dirty="0"/>
            <a:t> with </a:t>
          </a:r>
          <a:r>
            <a:rPr lang="pl-PL" sz="1800" kern="1200" dirty="0" err="1"/>
            <a:t>Regex</a:t>
          </a:r>
          <a:r>
            <a:rPr lang="pl-PL" sz="1800" kern="1200" dirty="0"/>
            <a:t> and </a:t>
          </a:r>
          <a:r>
            <a:rPr lang="pl-PL" sz="1800" kern="1200" dirty="0" err="1"/>
            <a:t>get</a:t>
          </a:r>
          <a:r>
            <a:rPr lang="pl-PL" sz="1800" kern="1200" dirty="0"/>
            <a:t> </a:t>
          </a:r>
          <a:r>
            <a:rPr lang="pl-PL" sz="1800" kern="1200" dirty="0" err="1"/>
            <a:t>rid</a:t>
          </a:r>
          <a:r>
            <a:rPr lang="pl-PL" sz="1800" kern="1200" dirty="0"/>
            <a:t> of funky </a:t>
          </a:r>
          <a:r>
            <a:rPr lang="pl-PL" sz="1800" kern="1200" dirty="0" err="1"/>
            <a:t>characters</a:t>
          </a:r>
          <a:endParaRPr lang="en-US" sz="1800" kern="1200" dirty="0">
            <a:latin typeface="+mn-lt"/>
          </a:endParaRPr>
        </a:p>
      </dsp:txBody>
      <dsp:txXfrm>
        <a:off x="4667840" y="0"/>
        <a:ext cx="175459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Tokenize</a:t>
          </a:r>
          <a:r>
            <a:rPr lang="pl-PL" sz="1800" kern="1200" dirty="0">
              <a:latin typeface="+mn-lt"/>
            </a:rPr>
            <a:t> (</a:t>
          </a:r>
          <a:r>
            <a:rPr lang="pl-PL" sz="1800" kern="1200" dirty="0" err="1">
              <a:latin typeface="+mn-lt"/>
            </a:rPr>
            <a:t>SentencePiece</a:t>
          </a:r>
          <a:r>
            <a:rPr lang="pl-PL" sz="1800" kern="1200" dirty="0">
              <a:latin typeface="+mn-lt"/>
            </a:rPr>
            <a:t>)</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6727108" y="79513"/>
          <a:ext cx="151616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Pretokenize</a:t>
          </a:r>
          <a:r>
            <a:rPr lang="pl-PL" sz="1800" kern="1200" baseline="0" dirty="0">
              <a:latin typeface="+mn-lt"/>
            </a:rPr>
            <a:t> with </a:t>
          </a:r>
          <a:r>
            <a:rPr lang="pl-PL" sz="1800" kern="1200" baseline="0" dirty="0" err="1">
              <a:latin typeface="+mn-lt"/>
            </a:rPr>
            <a:t>SentencePiece</a:t>
          </a:r>
          <a:r>
            <a:rPr lang="pl-PL" sz="1800" kern="1200" baseline="0" dirty="0">
              <a:latin typeface="+mn-lt"/>
            </a:rPr>
            <a:t> and </a:t>
          </a:r>
          <a:r>
            <a:rPr lang="pl-PL" sz="1800" kern="1200" baseline="0" dirty="0" err="1">
              <a:latin typeface="+mn-lt"/>
            </a:rPr>
            <a:t>save</a:t>
          </a:r>
          <a:r>
            <a:rPr lang="pl-PL" sz="1800" kern="1200" baseline="0" dirty="0">
              <a:latin typeface="+mn-lt"/>
            </a:rPr>
            <a:t> model</a:t>
          </a:r>
          <a:r>
            <a:rPr lang="en-US" sz="1800" kern="1200" baseline="0" dirty="0">
              <a:latin typeface="+mn-lt"/>
            </a:rPr>
            <a:t>s</a:t>
          </a:r>
          <a:endParaRPr lang="en-US" sz="1800" kern="1200" dirty="0">
            <a:latin typeface="+mn-lt"/>
          </a:endParaRPr>
        </a:p>
      </dsp:txBody>
      <dsp:txXfrm>
        <a:off x="6727108" y="79513"/>
        <a:ext cx="1516162" cy="1392951"/>
      </dsp:txXfrm>
    </dsp:sp>
    <dsp:sp modelId="{FE9B27EB-7AC7-485A-9A55-41E8118F9EAF}">
      <dsp:nvSpPr>
        <dsp:cNvPr id="0" name=""/>
        <dsp:cNvSpPr/>
      </dsp:nvSpPr>
      <dsp:spPr>
        <a:xfrm>
          <a:off x="7445439" y="1377891"/>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397691" y="1298714"/>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Align</a:t>
          </a:r>
          <a:endParaRPr lang="en-US" sz="1800" kern="1200" dirty="0">
            <a:latin typeface="+mn-lt"/>
          </a:endParaRPr>
        </a:p>
      </dsp:txBody>
      <dsp:txXfrm rot="-5400000">
        <a:off x="8479078" y="1810365"/>
        <a:ext cx="1936532" cy="359130"/>
      </dsp:txXfrm>
    </dsp:sp>
    <dsp:sp modelId="{1FA3C236-5719-4A33-A6BB-80FA85F940E3}">
      <dsp:nvSpPr>
        <dsp:cNvPr id="0" name=""/>
        <dsp:cNvSpPr/>
      </dsp:nvSpPr>
      <dsp:spPr>
        <a:xfrm>
          <a:off x="8476714" y="0"/>
          <a:ext cx="196068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a:latin typeface="+mn-lt"/>
            </a:rPr>
            <a:t>Complete by </a:t>
          </a:r>
          <a:r>
            <a:rPr lang="pl-PL" sz="1800" kern="1200" dirty="0" err="1">
              <a:latin typeface="+mn-lt"/>
            </a:rPr>
            <a:t>aligning</a:t>
          </a:r>
          <a:r>
            <a:rPr lang="pl-PL" sz="1800" kern="1200" dirty="0">
              <a:latin typeface="+mn-lt"/>
            </a:rPr>
            <a:t> </a:t>
          </a:r>
          <a:r>
            <a:rPr lang="en-US" sz="1800" kern="1200" dirty="0">
              <a:latin typeface="+mn-lt"/>
            </a:rPr>
            <a:t> according to </a:t>
          </a:r>
          <a:r>
            <a:rPr lang="pl-PL" sz="1800" kern="1200" dirty="0">
              <a:latin typeface="+mn-lt"/>
            </a:rPr>
            <a:t>English </a:t>
          </a:r>
          <a:r>
            <a:rPr lang="pl-PL" sz="1800" kern="1200" dirty="0" err="1">
              <a:latin typeface="+mn-lt"/>
            </a:rPr>
            <a:t>sentences</a:t>
          </a:r>
          <a:endParaRPr lang="en-US" sz="1800" kern="1200" dirty="0">
            <a:latin typeface="+mn-lt"/>
          </a:endParaRPr>
        </a:p>
      </dsp:txBody>
      <dsp:txXfrm>
        <a:off x="8476714" y="0"/>
        <a:ext cx="1960687"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Tag and Split</a:t>
          </a:r>
          <a:endParaRPr lang="en-US" sz="1800" kern="1200" dirty="0">
            <a:latin typeface="+mn-lt"/>
          </a:endParaRPr>
        </a:p>
      </dsp:txBody>
      <dsp:txXfrm rot="5400000">
        <a:off x="814375" y="1810365"/>
        <a:ext cx="2355666" cy="359130"/>
      </dsp:txXfrm>
    </dsp:sp>
    <dsp:sp modelId="{45A02F84-C6CB-43F5-AEE4-3EA66C2BD25F}">
      <dsp:nvSpPr>
        <dsp:cNvPr id="0" name=""/>
        <dsp:cNvSpPr/>
      </dsp:nvSpPr>
      <dsp:spPr>
        <a:xfrm>
          <a:off x="926784" y="2219111"/>
          <a:ext cx="220753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Add</a:t>
          </a:r>
          <a:r>
            <a:rPr lang="pl-PL" sz="1800" kern="1200" dirty="0">
              <a:latin typeface="+mn-lt"/>
            </a:rPr>
            <a:t> &lt;2tgt&gt; to </a:t>
          </a:r>
          <a:r>
            <a:rPr lang="pl-PL" sz="1800" kern="1200" dirty="0" err="1">
              <a:latin typeface="+mn-lt"/>
            </a:rPr>
            <a:t>source</a:t>
          </a:r>
          <a:r>
            <a:rPr lang="pl-PL" sz="1800" kern="1200" dirty="0">
              <a:latin typeface="+mn-lt"/>
            </a:rPr>
            <a:t> and </a:t>
          </a:r>
          <a:r>
            <a:rPr lang="pl-PL" sz="1800" kern="1200" dirty="0" err="1">
              <a:latin typeface="+mn-lt"/>
            </a:rPr>
            <a:t>split</a:t>
          </a:r>
          <a:r>
            <a:rPr lang="pl-PL" sz="1800" kern="1200" dirty="0">
              <a:latin typeface="+mn-lt"/>
            </a:rPr>
            <a:t> </a:t>
          </a:r>
          <a:r>
            <a:rPr lang="pl-PL" sz="1800" kern="1200" dirty="0" err="1">
              <a:latin typeface="+mn-lt"/>
            </a:rPr>
            <a:t>into</a:t>
          </a:r>
          <a:r>
            <a:rPr lang="pl-PL" sz="1800" kern="1200" dirty="0">
              <a:latin typeface="+mn-lt"/>
            </a:rPr>
            <a:t> test, </a:t>
          </a:r>
          <a:r>
            <a:rPr lang="pl-PL" sz="1800" kern="1200" dirty="0" err="1">
              <a:latin typeface="+mn-lt"/>
            </a:rPr>
            <a:t>val</a:t>
          </a:r>
          <a:r>
            <a:rPr lang="pl-PL" sz="1800" kern="1200" dirty="0">
              <a:latin typeface="+mn-lt"/>
            </a:rPr>
            <a:t>, and </a:t>
          </a:r>
          <a:r>
            <a:rPr lang="pl-PL" sz="1800" kern="1200" dirty="0" err="1">
              <a:latin typeface="+mn-lt"/>
            </a:rPr>
            <a:t>training</a:t>
          </a:r>
          <a:r>
            <a:rPr lang="pl-PL" sz="1800" kern="1200" dirty="0">
              <a:latin typeface="+mn-lt"/>
            </a:rPr>
            <a:t> </a:t>
          </a:r>
          <a:r>
            <a:rPr lang="pl-PL" sz="1800" kern="1200" dirty="0" err="1">
              <a:latin typeface="+mn-lt"/>
            </a:rPr>
            <a:t>sets</a:t>
          </a:r>
          <a:endParaRPr lang="en-US" sz="1800" kern="1200" dirty="0">
            <a:latin typeface="+mn-lt"/>
          </a:endParaRPr>
        </a:p>
      </dsp:txBody>
      <dsp:txXfrm>
        <a:off x="926784" y="2219111"/>
        <a:ext cx="2207531" cy="1392951"/>
      </dsp:txXfrm>
    </dsp:sp>
    <dsp:sp modelId="{6BA46904-CB7C-4538-BD49-D3891EF19552}">
      <dsp:nvSpPr>
        <dsp:cNvPr id="0" name=""/>
        <dsp:cNvSpPr/>
      </dsp:nvSpPr>
      <dsp:spPr>
        <a:xfrm>
          <a:off x="1958175" y="2239009"/>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26794" y="2561792"/>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4"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OpenNMT</a:t>
          </a:r>
          <a:endParaRPr lang="en-US" sz="1800" kern="1200" dirty="0">
            <a:latin typeface="+mn-lt"/>
          </a:endParaRPr>
        </a:p>
      </dsp:txBody>
      <dsp:txXfrm>
        <a:off x="3170042" y="1790937"/>
        <a:ext cx="2375094" cy="397986"/>
      </dsp:txXfrm>
    </dsp:sp>
    <dsp:sp modelId="{FEBD3C2A-A340-470A-A475-AE614EA07678}">
      <dsp:nvSpPr>
        <dsp:cNvPr id="0" name=""/>
        <dsp:cNvSpPr/>
      </dsp:nvSpPr>
      <dsp:spPr>
        <a:xfrm>
          <a:off x="3269598" y="2586910"/>
          <a:ext cx="22269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Translate</a:t>
          </a:r>
          <a:r>
            <a:rPr lang="pl-PL" sz="1800" kern="1200" dirty="0">
              <a:latin typeface="+mn-lt"/>
            </a:rPr>
            <a:t> with </a:t>
          </a:r>
          <a:r>
            <a:rPr lang="pl-PL" sz="1800" kern="1200" dirty="0" err="1">
              <a:latin typeface="+mn-lt"/>
            </a:rPr>
            <a:t>OpenNMT</a:t>
          </a:r>
          <a:endParaRPr lang="en-US" sz="1800" kern="1200" dirty="0">
            <a:latin typeface="+mn-lt"/>
          </a:endParaRPr>
        </a:p>
      </dsp:txBody>
      <dsp:txXfrm>
        <a:off x="3269598" y="2586910"/>
        <a:ext cx="2226968"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0"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6" y="1790937"/>
          <a:ext cx="2375094"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De-</a:t>
          </a:r>
          <a:r>
            <a:rPr lang="pl-PL" sz="1800" kern="1200" dirty="0" err="1">
              <a:latin typeface="+mn-lt"/>
            </a:rPr>
            <a:t>Tokenize</a:t>
          </a:r>
          <a:endParaRPr lang="en-US" sz="1800" kern="1200" dirty="0">
            <a:latin typeface="+mn-lt"/>
          </a:endParaRPr>
        </a:p>
      </dsp:txBody>
      <dsp:txXfrm>
        <a:off x="5545136" y="1790937"/>
        <a:ext cx="2375094" cy="397986"/>
      </dsp:txXfrm>
    </dsp:sp>
    <dsp:sp modelId="{80CDBBF8-C6B4-4166-87C1-DC9120CC7586}">
      <dsp:nvSpPr>
        <dsp:cNvPr id="0" name=""/>
        <dsp:cNvSpPr/>
      </dsp:nvSpPr>
      <dsp:spPr>
        <a:xfrm>
          <a:off x="5826427" y="2191447"/>
          <a:ext cx="2114705"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Detokenize</a:t>
          </a:r>
          <a:r>
            <a:rPr lang="pl-PL" sz="1800" kern="1200" dirty="0">
              <a:latin typeface="+mn-lt"/>
            </a:rPr>
            <a:t> with </a:t>
          </a:r>
          <a:r>
            <a:rPr lang="pl-PL" sz="1800" kern="1200" dirty="0" err="1">
              <a:latin typeface="+mn-lt"/>
            </a:rPr>
            <a:t>pre-saved</a:t>
          </a:r>
          <a:r>
            <a:rPr lang="pl-PL" sz="1800" kern="1200" dirty="0">
              <a:latin typeface="+mn-lt"/>
            </a:rPr>
            <a:t> model to </a:t>
          </a:r>
          <a:r>
            <a:rPr lang="pl-PL" sz="1800" kern="1200" dirty="0" err="1">
              <a:latin typeface="+mn-lt"/>
            </a:rPr>
            <a:t>get</a:t>
          </a:r>
          <a:r>
            <a:rPr lang="pl-PL" sz="1800" kern="1200" dirty="0">
              <a:latin typeface="+mn-lt"/>
            </a:rPr>
            <a:t> </a:t>
          </a:r>
          <a:r>
            <a:rPr lang="pl-PL" sz="1800" kern="1200" dirty="0" err="1">
              <a:latin typeface="+mn-lt"/>
            </a:rPr>
            <a:t>clean</a:t>
          </a:r>
          <a:r>
            <a:rPr lang="pl-PL" sz="1800" kern="1200" dirty="0">
              <a:latin typeface="+mn-lt"/>
            </a:rPr>
            <a:t> </a:t>
          </a:r>
          <a:r>
            <a:rPr lang="pl-PL" sz="1800" kern="1200" dirty="0" err="1">
              <a:latin typeface="+mn-lt"/>
            </a:rPr>
            <a:t>output</a:t>
          </a:r>
          <a:endParaRPr lang="en-US" sz="1800" kern="1200" dirty="0">
            <a:latin typeface="+mn-lt"/>
          </a:endParaRPr>
        </a:p>
      </dsp:txBody>
      <dsp:txXfrm>
        <a:off x="5826427" y="2191447"/>
        <a:ext cx="2114705" cy="1392951"/>
      </dsp:txXfrm>
    </dsp:sp>
    <dsp:sp modelId="{89759DE5-9F8A-470E-A6D8-F13BB4DEE93D}">
      <dsp:nvSpPr>
        <dsp:cNvPr id="0" name=""/>
        <dsp:cNvSpPr/>
      </dsp:nvSpPr>
      <dsp:spPr>
        <a:xfrm>
          <a:off x="6780392" y="215693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740594" y="2522037"/>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Evaluate</a:t>
          </a:r>
          <a:endParaRPr lang="en-US" sz="1800" kern="1200" dirty="0">
            <a:latin typeface="+mn-lt"/>
          </a:endParaRPr>
        </a:p>
      </dsp:txBody>
      <dsp:txXfrm rot="-5400000">
        <a:off x="7920232" y="1810365"/>
        <a:ext cx="2355666" cy="359130"/>
      </dsp:txXfrm>
    </dsp:sp>
    <dsp:sp modelId="{1BB5FD64-47F9-47A3-911F-535BFE17A3B9}">
      <dsp:nvSpPr>
        <dsp:cNvPr id="0" name=""/>
        <dsp:cNvSpPr/>
      </dsp:nvSpPr>
      <dsp:spPr>
        <a:xfrm>
          <a:off x="8163758" y="2586910"/>
          <a:ext cx="188804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BleuScores</a:t>
          </a:r>
          <a:r>
            <a:rPr lang="pl-PL" sz="1800" kern="1200" dirty="0"/>
            <a:t> and Human </a:t>
          </a:r>
          <a:r>
            <a:rPr lang="pl-PL" sz="1800" kern="1200" dirty="0" err="1"/>
            <a:t>Evaluations</a:t>
          </a:r>
          <a:endParaRPr lang="en-US" sz="1800" kern="1200" dirty="0">
            <a:latin typeface="+mn-lt"/>
          </a:endParaRPr>
        </a:p>
      </dsp:txBody>
      <dsp:txXfrm>
        <a:off x="8163758" y="2586910"/>
        <a:ext cx="1888042" cy="1392951"/>
      </dsp:txXfrm>
    </dsp:sp>
    <dsp:sp modelId="{FE9B27EB-7AC7-485A-9A55-41E8118F9EAF}">
      <dsp:nvSpPr>
        <dsp:cNvPr id="0" name=""/>
        <dsp:cNvSpPr/>
      </dsp:nvSpPr>
      <dsp:spPr>
        <a:xfrm>
          <a:off x="9107779"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0"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Olifant</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Delete</a:t>
          </a:r>
          <a:r>
            <a:rPr lang="pl-PL" sz="1800" kern="1200" dirty="0">
              <a:latin typeface="+mn-lt"/>
            </a:rPr>
            <a:t> </a:t>
          </a:r>
          <a:r>
            <a:rPr lang="pl-PL" sz="1800" kern="1200" dirty="0" err="1">
              <a:latin typeface="+mn-lt"/>
            </a:rPr>
            <a:t>Duplicates</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Rainbow</a:t>
          </a:r>
          <a:endParaRPr lang="en-US" sz="1800" kern="1200" dirty="0">
            <a:latin typeface="+mn-lt"/>
          </a:endParaRPr>
        </a:p>
      </dsp:txBody>
      <dsp:txXfrm>
        <a:off x="2611196" y="1790937"/>
        <a:ext cx="1955960" cy="397986"/>
      </dsp:txXfrm>
    </dsp:sp>
    <dsp:sp modelId="{FEBD3C2A-A340-470A-A475-AE614EA07678}">
      <dsp:nvSpPr>
        <dsp:cNvPr id="0" name=""/>
        <dsp:cNvSpPr/>
      </dsp:nvSpPr>
      <dsp:spPr>
        <a:xfrm>
          <a:off x="2724316" y="411565"/>
          <a:ext cx="173852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Cleaning</a:t>
          </a:r>
          <a:r>
            <a:rPr lang="pl-PL" sz="1800" kern="1200" dirty="0">
              <a:latin typeface="+mn-lt"/>
            </a:rPr>
            <a:t> </a:t>
          </a:r>
          <a:r>
            <a:rPr lang="pl-PL" sz="1800" kern="1200" dirty="0" err="1">
              <a:latin typeface="+mn-lt"/>
            </a:rPr>
            <a:t>pipeline</a:t>
          </a:r>
          <a:r>
            <a:rPr lang="pl-PL" sz="1800" kern="1200" dirty="0">
              <a:latin typeface="+mn-lt"/>
            </a:rPr>
            <a:t> and export to .txt </a:t>
          </a:r>
          <a:r>
            <a:rPr lang="pl-PL" sz="1800" kern="1200" dirty="0" err="1">
              <a:latin typeface="+mn-lt"/>
            </a:rPr>
            <a:t>files</a:t>
          </a:r>
          <a:endParaRPr lang="en-US" sz="1800" kern="1200" dirty="0">
            <a:latin typeface="+mn-lt"/>
          </a:endParaRPr>
        </a:p>
      </dsp:txBody>
      <dsp:txXfrm>
        <a:off x="2724316" y="411565"/>
        <a:ext cx="1738522" cy="1392951"/>
      </dsp:txXfrm>
    </dsp:sp>
    <dsp:sp modelId="{080474C8-0FEA-4FD1-97F1-0978CFB4A37F}">
      <dsp:nvSpPr>
        <dsp:cNvPr id="0" name=""/>
        <dsp:cNvSpPr/>
      </dsp:nvSpPr>
      <dsp:spPr>
        <a:xfrm>
          <a:off x="3581225" y="1393792"/>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rot="10800000">
          <a:off x="3549373" y="1323807"/>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Finish</a:t>
          </a:r>
          <a:r>
            <a:rPr lang="pl-PL" sz="1800" kern="1200" dirty="0">
              <a:latin typeface="+mn-lt"/>
            </a:rPr>
            <a:t> </a:t>
          </a:r>
          <a:r>
            <a:rPr lang="pl-PL" sz="1800" kern="1200" dirty="0" err="1">
              <a:latin typeface="+mn-lt"/>
            </a:rPr>
            <a:t>Cleaning</a:t>
          </a:r>
          <a:r>
            <a:rPr lang="pl-PL" sz="1800" kern="1200" dirty="0">
              <a:latin typeface="+mn-lt"/>
            </a:rPr>
            <a:t> (</a:t>
          </a:r>
          <a:r>
            <a:rPr lang="pl-PL" sz="1800" kern="1200" dirty="0" err="1">
              <a:latin typeface="+mn-lt"/>
            </a:rPr>
            <a:t>Python</a:t>
          </a:r>
          <a:r>
            <a:rPr lang="pl-PL" sz="1800" kern="1200" dirty="0">
              <a:latin typeface="+mn-lt"/>
            </a:rPr>
            <a: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4667840" y="0"/>
          <a:ext cx="175459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Clean</a:t>
          </a:r>
          <a:r>
            <a:rPr lang="pl-PL" sz="1800" kern="1200" dirty="0"/>
            <a:t> </a:t>
          </a:r>
          <a:r>
            <a:rPr lang="pl-PL" sz="1800" kern="1200" dirty="0" err="1"/>
            <a:t>More</a:t>
          </a:r>
          <a:r>
            <a:rPr lang="pl-PL" sz="1800" kern="1200" dirty="0"/>
            <a:t> with </a:t>
          </a:r>
          <a:r>
            <a:rPr lang="pl-PL" sz="1800" kern="1200" dirty="0" err="1"/>
            <a:t>Regex</a:t>
          </a:r>
          <a:r>
            <a:rPr lang="pl-PL" sz="1800" kern="1200" dirty="0"/>
            <a:t> and </a:t>
          </a:r>
          <a:r>
            <a:rPr lang="pl-PL" sz="1800" kern="1200" dirty="0" err="1"/>
            <a:t>get</a:t>
          </a:r>
          <a:r>
            <a:rPr lang="pl-PL" sz="1800" kern="1200" dirty="0"/>
            <a:t> </a:t>
          </a:r>
          <a:r>
            <a:rPr lang="pl-PL" sz="1800" kern="1200" dirty="0" err="1"/>
            <a:t>rid</a:t>
          </a:r>
          <a:r>
            <a:rPr lang="pl-PL" sz="1800" kern="1200" dirty="0"/>
            <a:t> of funky </a:t>
          </a:r>
          <a:r>
            <a:rPr lang="pl-PL" sz="1800" kern="1200" dirty="0" err="1"/>
            <a:t>characters</a:t>
          </a:r>
          <a:endParaRPr lang="en-US" sz="1800" kern="1200" dirty="0">
            <a:latin typeface="+mn-lt"/>
          </a:endParaRPr>
        </a:p>
      </dsp:txBody>
      <dsp:txXfrm>
        <a:off x="4667840" y="0"/>
        <a:ext cx="175459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Tokenize</a:t>
          </a:r>
          <a:r>
            <a:rPr lang="pl-PL" sz="1800" kern="1200" dirty="0">
              <a:latin typeface="+mn-lt"/>
            </a:rPr>
            <a:t> (</a:t>
          </a:r>
          <a:r>
            <a:rPr lang="pl-PL" sz="1800" kern="1200" dirty="0" err="1">
              <a:latin typeface="+mn-lt"/>
            </a:rPr>
            <a:t>SentencePiece</a:t>
          </a:r>
          <a:r>
            <a:rPr lang="pl-PL" sz="1800" kern="1200" dirty="0">
              <a:latin typeface="+mn-lt"/>
            </a:rPr>
            <a:t>)</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6727108" y="79513"/>
          <a:ext cx="151616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Pretokenize</a:t>
          </a:r>
          <a:r>
            <a:rPr lang="pl-PL" sz="1800" kern="1200" baseline="0" dirty="0">
              <a:latin typeface="+mn-lt"/>
            </a:rPr>
            <a:t> with </a:t>
          </a:r>
          <a:r>
            <a:rPr lang="pl-PL" sz="1800" kern="1200" baseline="0" dirty="0" err="1">
              <a:latin typeface="+mn-lt"/>
            </a:rPr>
            <a:t>SentencePiece</a:t>
          </a:r>
          <a:r>
            <a:rPr lang="pl-PL" sz="1800" kern="1200" baseline="0" dirty="0">
              <a:latin typeface="+mn-lt"/>
            </a:rPr>
            <a:t> and </a:t>
          </a:r>
          <a:r>
            <a:rPr lang="pl-PL" sz="1800" kern="1200" baseline="0" dirty="0" err="1">
              <a:latin typeface="+mn-lt"/>
            </a:rPr>
            <a:t>save</a:t>
          </a:r>
          <a:r>
            <a:rPr lang="pl-PL" sz="1800" kern="1200" baseline="0" dirty="0">
              <a:latin typeface="+mn-lt"/>
            </a:rPr>
            <a:t> model</a:t>
          </a:r>
          <a:r>
            <a:rPr lang="en-US" sz="1800" kern="1200" baseline="0" dirty="0">
              <a:latin typeface="+mn-lt"/>
            </a:rPr>
            <a:t>s</a:t>
          </a:r>
          <a:endParaRPr lang="en-US" sz="1800" kern="1200" dirty="0">
            <a:latin typeface="+mn-lt"/>
          </a:endParaRPr>
        </a:p>
      </dsp:txBody>
      <dsp:txXfrm>
        <a:off x="6727108" y="79513"/>
        <a:ext cx="1516162" cy="1392951"/>
      </dsp:txXfrm>
    </dsp:sp>
    <dsp:sp modelId="{FE9B27EB-7AC7-485A-9A55-41E8118F9EAF}">
      <dsp:nvSpPr>
        <dsp:cNvPr id="0" name=""/>
        <dsp:cNvSpPr/>
      </dsp:nvSpPr>
      <dsp:spPr>
        <a:xfrm>
          <a:off x="7445439" y="1377891"/>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397691" y="1298714"/>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Align</a:t>
          </a:r>
          <a:endParaRPr lang="en-US" sz="1800" kern="1200" dirty="0">
            <a:latin typeface="+mn-lt"/>
          </a:endParaRPr>
        </a:p>
      </dsp:txBody>
      <dsp:txXfrm rot="-5400000">
        <a:off x="8479078" y="1810365"/>
        <a:ext cx="1936532" cy="359130"/>
      </dsp:txXfrm>
    </dsp:sp>
    <dsp:sp modelId="{1FA3C236-5719-4A33-A6BB-80FA85F940E3}">
      <dsp:nvSpPr>
        <dsp:cNvPr id="0" name=""/>
        <dsp:cNvSpPr/>
      </dsp:nvSpPr>
      <dsp:spPr>
        <a:xfrm>
          <a:off x="8476714" y="0"/>
          <a:ext cx="196068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a:latin typeface="+mn-lt"/>
            </a:rPr>
            <a:t>Complete by </a:t>
          </a:r>
          <a:r>
            <a:rPr lang="pl-PL" sz="1800" kern="1200" dirty="0" err="1">
              <a:latin typeface="+mn-lt"/>
            </a:rPr>
            <a:t>aligning</a:t>
          </a:r>
          <a:r>
            <a:rPr lang="pl-PL" sz="1800" kern="1200" dirty="0">
              <a:latin typeface="+mn-lt"/>
            </a:rPr>
            <a:t> </a:t>
          </a:r>
          <a:r>
            <a:rPr lang="en-US" sz="1800" kern="1200" dirty="0">
              <a:latin typeface="+mn-lt"/>
            </a:rPr>
            <a:t> according to </a:t>
          </a:r>
          <a:r>
            <a:rPr lang="pl-PL" sz="1800" kern="1200" dirty="0">
              <a:latin typeface="+mn-lt"/>
            </a:rPr>
            <a:t>English </a:t>
          </a:r>
          <a:r>
            <a:rPr lang="pl-PL" sz="1800" kern="1200" dirty="0" err="1">
              <a:latin typeface="+mn-lt"/>
            </a:rPr>
            <a:t>sentences</a:t>
          </a:r>
          <a:endParaRPr lang="en-US" sz="1800" kern="1200" dirty="0">
            <a:latin typeface="+mn-lt"/>
          </a:endParaRPr>
        </a:p>
      </dsp:txBody>
      <dsp:txXfrm>
        <a:off x="8476714" y="0"/>
        <a:ext cx="1960687"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Tag and Split</a:t>
          </a:r>
          <a:endParaRPr lang="en-US" sz="1800" kern="1200" dirty="0">
            <a:latin typeface="+mn-lt"/>
          </a:endParaRPr>
        </a:p>
      </dsp:txBody>
      <dsp:txXfrm rot="5400000">
        <a:off x="814375" y="1810365"/>
        <a:ext cx="2355666" cy="359130"/>
      </dsp:txXfrm>
    </dsp:sp>
    <dsp:sp modelId="{45A02F84-C6CB-43F5-AEE4-3EA66C2BD25F}">
      <dsp:nvSpPr>
        <dsp:cNvPr id="0" name=""/>
        <dsp:cNvSpPr/>
      </dsp:nvSpPr>
      <dsp:spPr>
        <a:xfrm>
          <a:off x="926784" y="2219111"/>
          <a:ext cx="220753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Add</a:t>
          </a:r>
          <a:r>
            <a:rPr lang="pl-PL" sz="1800" kern="1200" dirty="0">
              <a:latin typeface="+mn-lt"/>
            </a:rPr>
            <a:t> &lt;2tgt&gt; to </a:t>
          </a:r>
          <a:r>
            <a:rPr lang="pl-PL" sz="1800" kern="1200" dirty="0" err="1">
              <a:latin typeface="+mn-lt"/>
            </a:rPr>
            <a:t>source</a:t>
          </a:r>
          <a:r>
            <a:rPr lang="pl-PL" sz="1800" kern="1200" dirty="0">
              <a:latin typeface="+mn-lt"/>
            </a:rPr>
            <a:t> and </a:t>
          </a:r>
          <a:r>
            <a:rPr lang="pl-PL" sz="1800" kern="1200" dirty="0" err="1">
              <a:latin typeface="+mn-lt"/>
            </a:rPr>
            <a:t>split</a:t>
          </a:r>
          <a:r>
            <a:rPr lang="pl-PL" sz="1800" kern="1200" dirty="0">
              <a:latin typeface="+mn-lt"/>
            </a:rPr>
            <a:t> </a:t>
          </a:r>
          <a:r>
            <a:rPr lang="pl-PL" sz="1800" kern="1200" dirty="0" err="1">
              <a:latin typeface="+mn-lt"/>
            </a:rPr>
            <a:t>into</a:t>
          </a:r>
          <a:r>
            <a:rPr lang="pl-PL" sz="1800" kern="1200" dirty="0">
              <a:latin typeface="+mn-lt"/>
            </a:rPr>
            <a:t> test, </a:t>
          </a:r>
          <a:r>
            <a:rPr lang="pl-PL" sz="1800" kern="1200" dirty="0" err="1">
              <a:latin typeface="+mn-lt"/>
            </a:rPr>
            <a:t>val</a:t>
          </a:r>
          <a:r>
            <a:rPr lang="pl-PL" sz="1800" kern="1200" dirty="0">
              <a:latin typeface="+mn-lt"/>
            </a:rPr>
            <a:t>, and </a:t>
          </a:r>
          <a:r>
            <a:rPr lang="pl-PL" sz="1800" kern="1200" dirty="0" err="1">
              <a:latin typeface="+mn-lt"/>
            </a:rPr>
            <a:t>training</a:t>
          </a:r>
          <a:r>
            <a:rPr lang="pl-PL" sz="1800" kern="1200" dirty="0">
              <a:latin typeface="+mn-lt"/>
            </a:rPr>
            <a:t> </a:t>
          </a:r>
          <a:r>
            <a:rPr lang="pl-PL" sz="1800" kern="1200" dirty="0" err="1">
              <a:latin typeface="+mn-lt"/>
            </a:rPr>
            <a:t>sets</a:t>
          </a:r>
          <a:endParaRPr lang="en-US" sz="1800" kern="1200" dirty="0">
            <a:latin typeface="+mn-lt"/>
          </a:endParaRPr>
        </a:p>
      </dsp:txBody>
      <dsp:txXfrm>
        <a:off x="926784" y="2219111"/>
        <a:ext cx="2207531" cy="1392951"/>
      </dsp:txXfrm>
    </dsp:sp>
    <dsp:sp modelId="{6BA46904-CB7C-4538-BD49-D3891EF19552}">
      <dsp:nvSpPr>
        <dsp:cNvPr id="0" name=""/>
        <dsp:cNvSpPr/>
      </dsp:nvSpPr>
      <dsp:spPr>
        <a:xfrm>
          <a:off x="1958175" y="2239009"/>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26794" y="2561792"/>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4"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OpenNMT</a:t>
          </a:r>
          <a:endParaRPr lang="en-US" sz="1800" kern="1200" dirty="0">
            <a:latin typeface="+mn-lt"/>
          </a:endParaRPr>
        </a:p>
      </dsp:txBody>
      <dsp:txXfrm>
        <a:off x="3170042" y="1790937"/>
        <a:ext cx="2375094" cy="397986"/>
      </dsp:txXfrm>
    </dsp:sp>
    <dsp:sp modelId="{FEBD3C2A-A340-470A-A475-AE614EA07678}">
      <dsp:nvSpPr>
        <dsp:cNvPr id="0" name=""/>
        <dsp:cNvSpPr/>
      </dsp:nvSpPr>
      <dsp:spPr>
        <a:xfrm>
          <a:off x="3269598" y="2586910"/>
          <a:ext cx="22269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Translate</a:t>
          </a:r>
          <a:r>
            <a:rPr lang="pl-PL" sz="1800" kern="1200" dirty="0">
              <a:latin typeface="+mn-lt"/>
            </a:rPr>
            <a:t> with </a:t>
          </a:r>
          <a:r>
            <a:rPr lang="pl-PL" sz="1800" kern="1200" dirty="0" err="1">
              <a:latin typeface="+mn-lt"/>
            </a:rPr>
            <a:t>OpenNMT</a:t>
          </a:r>
          <a:endParaRPr lang="en-US" sz="1800" kern="1200" dirty="0">
            <a:latin typeface="+mn-lt"/>
          </a:endParaRPr>
        </a:p>
      </dsp:txBody>
      <dsp:txXfrm>
        <a:off x="3269598" y="2586910"/>
        <a:ext cx="2226968"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0"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6" y="1790937"/>
          <a:ext cx="2375094"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De-</a:t>
          </a:r>
          <a:r>
            <a:rPr lang="pl-PL" sz="1800" kern="1200" dirty="0" err="1">
              <a:latin typeface="+mn-lt"/>
            </a:rPr>
            <a:t>Tokenize</a:t>
          </a:r>
          <a:endParaRPr lang="en-US" sz="1800" kern="1200" dirty="0">
            <a:latin typeface="+mn-lt"/>
          </a:endParaRPr>
        </a:p>
      </dsp:txBody>
      <dsp:txXfrm>
        <a:off x="5545136" y="1790937"/>
        <a:ext cx="2375094" cy="397986"/>
      </dsp:txXfrm>
    </dsp:sp>
    <dsp:sp modelId="{80CDBBF8-C6B4-4166-87C1-DC9120CC7586}">
      <dsp:nvSpPr>
        <dsp:cNvPr id="0" name=""/>
        <dsp:cNvSpPr/>
      </dsp:nvSpPr>
      <dsp:spPr>
        <a:xfrm>
          <a:off x="5826427" y="2191447"/>
          <a:ext cx="2114705"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Detokenize</a:t>
          </a:r>
          <a:r>
            <a:rPr lang="pl-PL" sz="1800" kern="1200" dirty="0">
              <a:latin typeface="+mn-lt"/>
            </a:rPr>
            <a:t> with </a:t>
          </a:r>
          <a:r>
            <a:rPr lang="pl-PL" sz="1800" kern="1200" dirty="0" err="1">
              <a:latin typeface="+mn-lt"/>
            </a:rPr>
            <a:t>pre-saved</a:t>
          </a:r>
          <a:r>
            <a:rPr lang="pl-PL" sz="1800" kern="1200" dirty="0">
              <a:latin typeface="+mn-lt"/>
            </a:rPr>
            <a:t> model to </a:t>
          </a:r>
          <a:r>
            <a:rPr lang="pl-PL" sz="1800" kern="1200" dirty="0" err="1">
              <a:latin typeface="+mn-lt"/>
            </a:rPr>
            <a:t>get</a:t>
          </a:r>
          <a:r>
            <a:rPr lang="pl-PL" sz="1800" kern="1200" dirty="0">
              <a:latin typeface="+mn-lt"/>
            </a:rPr>
            <a:t> </a:t>
          </a:r>
          <a:r>
            <a:rPr lang="pl-PL" sz="1800" kern="1200" dirty="0" err="1">
              <a:latin typeface="+mn-lt"/>
            </a:rPr>
            <a:t>clean</a:t>
          </a:r>
          <a:r>
            <a:rPr lang="pl-PL" sz="1800" kern="1200" dirty="0">
              <a:latin typeface="+mn-lt"/>
            </a:rPr>
            <a:t> </a:t>
          </a:r>
          <a:r>
            <a:rPr lang="pl-PL" sz="1800" kern="1200" dirty="0" err="1">
              <a:latin typeface="+mn-lt"/>
            </a:rPr>
            <a:t>output</a:t>
          </a:r>
          <a:endParaRPr lang="en-US" sz="1800" kern="1200" dirty="0">
            <a:latin typeface="+mn-lt"/>
          </a:endParaRPr>
        </a:p>
      </dsp:txBody>
      <dsp:txXfrm>
        <a:off x="5826427" y="2191447"/>
        <a:ext cx="2114705" cy="1392951"/>
      </dsp:txXfrm>
    </dsp:sp>
    <dsp:sp modelId="{89759DE5-9F8A-470E-A6D8-F13BB4DEE93D}">
      <dsp:nvSpPr>
        <dsp:cNvPr id="0" name=""/>
        <dsp:cNvSpPr/>
      </dsp:nvSpPr>
      <dsp:spPr>
        <a:xfrm>
          <a:off x="6780392" y="215693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740594" y="2522037"/>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Evaluate</a:t>
          </a:r>
          <a:endParaRPr lang="en-US" sz="1800" kern="1200" dirty="0">
            <a:latin typeface="+mn-lt"/>
          </a:endParaRPr>
        </a:p>
      </dsp:txBody>
      <dsp:txXfrm rot="-5400000">
        <a:off x="7920232" y="1810365"/>
        <a:ext cx="2355666" cy="359130"/>
      </dsp:txXfrm>
    </dsp:sp>
    <dsp:sp modelId="{1BB5FD64-47F9-47A3-911F-535BFE17A3B9}">
      <dsp:nvSpPr>
        <dsp:cNvPr id="0" name=""/>
        <dsp:cNvSpPr/>
      </dsp:nvSpPr>
      <dsp:spPr>
        <a:xfrm>
          <a:off x="8163758" y="2586910"/>
          <a:ext cx="188804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BleuScores</a:t>
          </a:r>
          <a:r>
            <a:rPr lang="pl-PL" sz="1800" kern="1200" dirty="0"/>
            <a:t> and Human </a:t>
          </a:r>
          <a:r>
            <a:rPr lang="pl-PL" sz="1800" kern="1200" dirty="0" err="1"/>
            <a:t>Evaluations</a:t>
          </a:r>
          <a:endParaRPr lang="en-US" sz="1800" kern="1200" dirty="0">
            <a:latin typeface="+mn-lt"/>
          </a:endParaRPr>
        </a:p>
      </dsp:txBody>
      <dsp:txXfrm>
        <a:off x="8163758" y="2586910"/>
        <a:ext cx="1888042" cy="1392951"/>
      </dsp:txXfrm>
    </dsp:sp>
    <dsp:sp modelId="{FE9B27EB-7AC7-485A-9A55-41E8118F9EAF}">
      <dsp:nvSpPr>
        <dsp:cNvPr id="0" name=""/>
        <dsp:cNvSpPr/>
      </dsp:nvSpPr>
      <dsp:spPr>
        <a:xfrm>
          <a:off x="9107779"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0"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Olifant</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Delete</a:t>
          </a:r>
          <a:r>
            <a:rPr lang="pl-PL" sz="1800" kern="1200" dirty="0">
              <a:latin typeface="+mn-lt"/>
            </a:rPr>
            <a:t> </a:t>
          </a:r>
          <a:r>
            <a:rPr lang="pl-PL" sz="1800" kern="1200" dirty="0" err="1">
              <a:latin typeface="+mn-lt"/>
            </a:rPr>
            <a:t>Duplicates</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Rainbow</a:t>
          </a:r>
          <a:endParaRPr lang="en-US" sz="1800" kern="1200" dirty="0">
            <a:latin typeface="+mn-lt"/>
          </a:endParaRPr>
        </a:p>
      </dsp:txBody>
      <dsp:txXfrm>
        <a:off x="2611196" y="1790937"/>
        <a:ext cx="1955960" cy="397986"/>
      </dsp:txXfrm>
    </dsp:sp>
    <dsp:sp modelId="{FEBD3C2A-A340-470A-A475-AE614EA07678}">
      <dsp:nvSpPr>
        <dsp:cNvPr id="0" name=""/>
        <dsp:cNvSpPr/>
      </dsp:nvSpPr>
      <dsp:spPr>
        <a:xfrm>
          <a:off x="2724316" y="411565"/>
          <a:ext cx="173852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Cleaning</a:t>
          </a:r>
          <a:r>
            <a:rPr lang="pl-PL" sz="1800" kern="1200" dirty="0">
              <a:latin typeface="+mn-lt"/>
            </a:rPr>
            <a:t> </a:t>
          </a:r>
          <a:r>
            <a:rPr lang="pl-PL" sz="1800" kern="1200" dirty="0" err="1">
              <a:latin typeface="+mn-lt"/>
            </a:rPr>
            <a:t>pipeline</a:t>
          </a:r>
          <a:r>
            <a:rPr lang="pl-PL" sz="1800" kern="1200" dirty="0">
              <a:latin typeface="+mn-lt"/>
            </a:rPr>
            <a:t> and export to .txt </a:t>
          </a:r>
          <a:r>
            <a:rPr lang="pl-PL" sz="1800" kern="1200" dirty="0" err="1">
              <a:latin typeface="+mn-lt"/>
            </a:rPr>
            <a:t>files</a:t>
          </a:r>
          <a:endParaRPr lang="en-US" sz="1800" kern="1200" dirty="0">
            <a:latin typeface="+mn-lt"/>
          </a:endParaRPr>
        </a:p>
      </dsp:txBody>
      <dsp:txXfrm>
        <a:off x="2724316" y="411565"/>
        <a:ext cx="1738522" cy="1392951"/>
      </dsp:txXfrm>
    </dsp:sp>
    <dsp:sp modelId="{080474C8-0FEA-4FD1-97F1-0978CFB4A37F}">
      <dsp:nvSpPr>
        <dsp:cNvPr id="0" name=""/>
        <dsp:cNvSpPr/>
      </dsp:nvSpPr>
      <dsp:spPr>
        <a:xfrm>
          <a:off x="3581225" y="1393792"/>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rot="10800000">
          <a:off x="3549373" y="1323807"/>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Finish</a:t>
          </a:r>
          <a:r>
            <a:rPr lang="pl-PL" sz="1800" kern="1200" dirty="0">
              <a:latin typeface="+mn-lt"/>
            </a:rPr>
            <a:t> </a:t>
          </a:r>
          <a:r>
            <a:rPr lang="pl-PL" sz="1800" kern="1200" dirty="0" err="1">
              <a:latin typeface="+mn-lt"/>
            </a:rPr>
            <a:t>Cleaning</a:t>
          </a:r>
          <a:r>
            <a:rPr lang="pl-PL" sz="1800" kern="1200" dirty="0">
              <a:latin typeface="+mn-lt"/>
            </a:rPr>
            <a:t> (</a:t>
          </a:r>
          <a:r>
            <a:rPr lang="pl-PL" sz="1800" kern="1200" dirty="0" err="1">
              <a:latin typeface="+mn-lt"/>
            </a:rPr>
            <a:t>Python</a:t>
          </a:r>
          <a:r>
            <a:rPr lang="pl-PL" sz="1800" kern="1200" dirty="0">
              <a:latin typeface="+mn-lt"/>
            </a:rPr>
            <a: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4667840" y="0"/>
          <a:ext cx="175459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Clean</a:t>
          </a:r>
          <a:r>
            <a:rPr lang="pl-PL" sz="1800" kern="1200" dirty="0"/>
            <a:t> </a:t>
          </a:r>
          <a:r>
            <a:rPr lang="pl-PL" sz="1800" kern="1200" dirty="0" err="1"/>
            <a:t>More</a:t>
          </a:r>
          <a:r>
            <a:rPr lang="pl-PL" sz="1800" kern="1200" dirty="0"/>
            <a:t> with </a:t>
          </a:r>
          <a:r>
            <a:rPr lang="pl-PL" sz="1800" kern="1200" dirty="0" err="1"/>
            <a:t>Regex</a:t>
          </a:r>
          <a:r>
            <a:rPr lang="pl-PL" sz="1800" kern="1200" dirty="0"/>
            <a:t> and </a:t>
          </a:r>
          <a:r>
            <a:rPr lang="pl-PL" sz="1800" kern="1200" dirty="0" err="1"/>
            <a:t>get</a:t>
          </a:r>
          <a:r>
            <a:rPr lang="pl-PL" sz="1800" kern="1200" dirty="0"/>
            <a:t> </a:t>
          </a:r>
          <a:r>
            <a:rPr lang="pl-PL" sz="1800" kern="1200" dirty="0" err="1"/>
            <a:t>rid</a:t>
          </a:r>
          <a:r>
            <a:rPr lang="pl-PL" sz="1800" kern="1200" dirty="0"/>
            <a:t> of funky </a:t>
          </a:r>
          <a:r>
            <a:rPr lang="pl-PL" sz="1800" kern="1200" dirty="0" err="1"/>
            <a:t>characters</a:t>
          </a:r>
          <a:endParaRPr lang="en-US" sz="1800" kern="1200" dirty="0">
            <a:latin typeface="+mn-lt"/>
          </a:endParaRPr>
        </a:p>
      </dsp:txBody>
      <dsp:txXfrm>
        <a:off x="4667840" y="0"/>
        <a:ext cx="175459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Tokenize</a:t>
          </a:r>
          <a:r>
            <a:rPr lang="pl-PL" sz="1800" kern="1200" dirty="0">
              <a:latin typeface="+mn-lt"/>
            </a:rPr>
            <a:t> (</a:t>
          </a:r>
          <a:r>
            <a:rPr lang="pl-PL" sz="1800" kern="1200" dirty="0" err="1">
              <a:latin typeface="+mn-lt"/>
            </a:rPr>
            <a:t>SentencePiece</a:t>
          </a:r>
          <a:r>
            <a:rPr lang="pl-PL" sz="1800" kern="1200" dirty="0">
              <a:latin typeface="+mn-lt"/>
            </a:rPr>
            <a:t>)</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6727108" y="79513"/>
          <a:ext cx="151616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Pretokenize</a:t>
          </a:r>
          <a:r>
            <a:rPr lang="pl-PL" sz="1800" kern="1200" baseline="0" dirty="0">
              <a:latin typeface="+mn-lt"/>
            </a:rPr>
            <a:t> with </a:t>
          </a:r>
          <a:r>
            <a:rPr lang="pl-PL" sz="1800" kern="1200" baseline="0" dirty="0" err="1">
              <a:latin typeface="+mn-lt"/>
            </a:rPr>
            <a:t>SentencePiece</a:t>
          </a:r>
          <a:r>
            <a:rPr lang="pl-PL" sz="1800" kern="1200" baseline="0" dirty="0">
              <a:latin typeface="+mn-lt"/>
            </a:rPr>
            <a:t> and </a:t>
          </a:r>
          <a:r>
            <a:rPr lang="pl-PL" sz="1800" kern="1200" baseline="0" dirty="0" err="1">
              <a:latin typeface="+mn-lt"/>
            </a:rPr>
            <a:t>save</a:t>
          </a:r>
          <a:r>
            <a:rPr lang="pl-PL" sz="1800" kern="1200" baseline="0" dirty="0">
              <a:latin typeface="+mn-lt"/>
            </a:rPr>
            <a:t> model</a:t>
          </a:r>
          <a:r>
            <a:rPr lang="en-US" sz="1800" kern="1200" baseline="0" dirty="0">
              <a:latin typeface="+mn-lt"/>
            </a:rPr>
            <a:t>s</a:t>
          </a:r>
          <a:endParaRPr lang="en-US" sz="1800" kern="1200" dirty="0">
            <a:latin typeface="+mn-lt"/>
          </a:endParaRPr>
        </a:p>
      </dsp:txBody>
      <dsp:txXfrm>
        <a:off x="6727108" y="79513"/>
        <a:ext cx="1516162" cy="1392951"/>
      </dsp:txXfrm>
    </dsp:sp>
    <dsp:sp modelId="{FE9B27EB-7AC7-485A-9A55-41E8118F9EAF}">
      <dsp:nvSpPr>
        <dsp:cNvPr id="0" name=""/>
        <dsp:cNvSpPr/>
      </dsp:nvSpPr>
      <dsp:spPr>
        <a:xfrm>
          <a:off x="7445439" y="1377891"/>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397691" y="1298714"/>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Align</a:t>
          </a:r>
          <a:endParaRPr lang="en-US" sz="1800" kern="1200" dirty="0">
            <a:latin typeface="+mn-lt"/>
          </a:endParaRPr>
        </a:p>
      </dsp:txBody>
      <dsp:txXfrm rot="-5400000">
        <a:off x="8479078" y="1810365"/>
        <a:ext cx="1936532" cy="359130"/>
      </dsp:txXfrm>
    </dsp:sp>
    <dsp:sp modelId="{1FA3C236-5719-4A33-A6BB-80FA85F940E3}">
      <dsp:nvSpPr>
        <dsp:cNvPr id="0" name=""/>
        <dsp:cNvSpPr/>
      </dsp:nvSpPr>
      <dsp:spPr>
        <a:xfrm>
          <a:off x="8476714" y="0"/>
          <a:ext cx="196068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a:latin typeface="+mn-lt"/>
            </a:rPr>
            <a:t>Complete by </a:t>
          </a:r>
          <a:r>
            <a:rPr lang="pl-PL" sz="1800" kern="1200" dirty="0" err="1">
              <a:latin typeface="+mn-lt"/>
            </a:rPr>
            <a:t>aligning</a:t>
          </a:r>
          <a:r>
            <a:rPr lang="pl-PL" sz="1800" kern="1200" dirty="0">
              <a:latin typeface="+mn-lt"/>
            </a:rPr>
            <a:t> </a:t>
          </a:r>
          <a:r>
            <a:rPr lang="en-US" sz="1800" kern="1200" dirty="0">
              <a:latin typeface="+mn-lt"/>
            </a:rPr>
            <a:t> according to </a:t>
          </a:r>
          <a:r>
            <a:rPr lang="pl-PL" sz="1800" kern="1200" dirty="0">
              <a:latin typeface="+mn-lt"/>
            </a:rPr>
            <a:t>English </a:t>
          </a:r>
          <a:r>
            <a:rPr lang="pl-PL" sz="1800" kern="1200" dirty="0" err="1">
              <a:latin typeface="+mn-lt"/>
            </a:rPr>
            <a:t>sentences</a:t>
          </a:r>
          <a:endParaRPr lang="en-US" sz="1800" kern="1200" dirty="0">
            <a:latin typeface="+mn-lt"/>
          </a:endParaRPr>
        </a:p>
      </dsp:txBody>
      <dsp:txXfrm>
        <a:off x="8476714" y="0"/>
        <a:ext cx="1960687"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Tag and Split</a:t>
          </a:r>
          <a:endParaRPr lang="en-US" sz="1800" kern="1200" dirty="0">
            <a:latin typeface="+mn-lt"/>
          </a:endParaRPr>
        </a:p>
      </dsp:txBody>
      <dsp:txXfrm rot="5400000">
        <a:off x="814375" y="1810365"/>
        <a:ext cx="2355666" cy="359130"/>
      </dsp:txXfrm>
    </dsp:sp>
    <dsp:sp modelId="{45A02F84-C6CB-43F5-AEE4-3EA66C2BD25F}">
      <dsp:nvSpPr>
        <dsp:cNvPr id="0" name=""/>
        <dsp:cNvSpPr/>
      </dsp:nvSpPr>
      <dsp:spPr>
        <a:xfrm>
          <a:off x="926784" y="2219111"/>
          <a:ext cx="220753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Add</a:t>
          </a:r>
          <a:r>
            <a:rPr lang="pl-PL" sz="1800" kern="1200" dirty="0">
              <a:latin typeface="+mn-lt"/>
            </a:rPr>
            <a:t> &lt;2tgt&gt; to </a:t>
          </a:r>
          <a:r>
            <a:rPr lang="pl-PL" sz="1800" kern="1200" dirty="0" err="1">
              <a:latin typeface="+mn-lt"/>
            </a:rPr>
            <a:t>source</a:t>
          </a:r>
          <a:r>
            <a:rPr lang="pl-PL" sz="1800" kern="1200" dirty="0">
              <a:latin typeface="+mn-lt"/>
            </a:rPr>
            <a:t> and </a:t>
          </a:r>
          <a:r>
            <a:rPr lang="pl-PL" sz="1800" kern="1200" dirty="0" err="1">
              <a:latin typeface="+mn-lt"/>
            </a:rPr>
            <a:t>split</a:t>
          </a:r>
          <a:r>
            <a:rPr lang="pl-PL" sz="1800" kern="1200" dirty="0">
              <a:latin typeface="+mn-lt"/>
            </a:rPr>
            <a:t> </a:t>
          </a:r>
          <a:r>
            <a:rPr lang="pl-PL" sz="1800" kern="1200" dirty="0" err="1">
              <a:latin typeface="+mn-lt"/>
            </a:rPr>
            <a:t>into</a:t>
          </a:r>
          <a:r>
            <a:rPr lang="pl-PL" sz="1800" kern="1200" dirty="0">
              <a:latin typeface="+mn-lt"/>
            </a:rPr>
            <a:t> test, </a:t>
          </a:r>
          <a:r>
            <a:rPr lang="pl-PL" sz="1800" kern="1200" dirty="0" err="1">
              <a:latin typeface="+mn-lt"/>
            </a:rPr>
            <a:t>val</a:t>
          </a:r>
          <a:r>
            <a:rPr lang="pl-PL" sz="1800" kern="1200" dirty="0">
              <a:latin typeface="+mn-lt"/>
            </a:rPr>
            <a:t>, and </a:t>
          </a:r>
          <a:r>
            <a:rPr lang="pl-PL" sz="1800" kern="1200" dirty="0" err="1">
              <a:latin typeface="+mn-lt"/>
            </a:rPr>
            <a:t>training</a:t>
          </a:r>
          <a:r>
            <a:rPr lang="pl-PL" sz="1800" kern="1200" dirty="0">
              <a:latin typeface="+mn-lt"/>
            </a:rPr>
            <a:t> </a:t>
          </a:r>
          <a:r>
            <a:rPr lang="pl-PL" sz="1800" kern="1200" dirty="0" err="1">
              <a:latin typeface="+mn-lt"/>
            </a:rPr>
            <a:t>sets</a:t>
          </a:r>
          <a:endParaRPr lang="en-US" sz="1800" kern="1200" dirty="0">
            <a:latin typeface="+mn-lt"/>
          </a:endParaRPr>
        </a:p>
      </dsp:txBody>
      <dsp:txXfrm>
        <a:off x="926784" y="2219111"/>
        <a:ext cx="2207531" cy="1392951"/>
      </dsp:txXfrm>
    </dsp:sp>
    <dsp:sp modelId="{6BA46904-CB7C-4538-BD49-D3891EF19552}">
      <dsp:nvSpPr>
        <dsp:cNvPr id="0" name=""/>
        <dsp:cNvSpPr/>
      </dsp:nvSpPr>
      <dsp:spPr>
        <a:xfrm>
          <a:off x="1958175" y="2239009"/>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26794" y="2561792"/>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4"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OpenNMT</a:t>
          </a:r>
          <a:endParaRPr lang="en-US" sz="1800" kern="1200" dirty="0">
            <a:latin typeface="+mn-lt"/>
          </a:endParaRPr>
        </a:p>
      </dsp:txBody>
      <dsp:txXfrm>
        <a:off x="3170042" y="1790937"/>
        <a:ext cx="2375094" cy="397986"/>
      </dsp:txXfrm>
    </dsp:sp>
    <dsp:sp modelId="{FEBD3C2A-A340-470A-A475-AE614EA07678}">
      <dsp:nvSpPr>
        <dsp:cNvPr id="0" name=""/>
        <dsp:cNvSpPr/>
      </dsp:nvSpPr>
      <dsp:spPr>
        <a:xfrm>
          <a:off x="3269598" y="2586910"/>
          <a:ext cx="2226968"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Translate</a:t>
          </a:r>
          <a:r>
            <a:rPr lang="pl-PL" sz="1800" kern="1200" dirty="0">
              <a:latin typeface="+mn-lt"/>
            </a:rPr>
            <a:t> with </a:t>
          </a:r>
          <a:r>
            <a:rPr lang="pl-PL" sz="1800" kern="1200" dirty="0" err="1">
              <a:latin typeface="+mn-lt"/>
            </a:rPr>
            <a:t>OpenNMT</a:t>
          </a:r>
          <a:endParaRPr lang="en-US" sz="1800" kern="1200" dirty="0">
            <a:latin typeface="+mn-lt"/>
          </a:endParaRPr>
        </a:p>
      </dsp:txBody>
      <dsp:txXfrm>
        <a:off x="3269598" y="2586910"/>
        <a:ext cx="2226968"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0"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6" y="1790937"/>
          <a:ext cx="2375094"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De-</a:t>
          </a:r>
          <a:r>
            <a:rPr lang="pl-PL" sz="1800" kern="1200" dirty="0" err="1">
              <a:latin typeface="+mn-lt"/>
            </a:rPr>
            <a:t>Tokenize</a:t>
          </a:r>
          <a:endParaRPr lang="en-US" sz="1800" kern="1200" dirty="0">
            <a:latin typeface="+mn-lt"/>
          </a:endParaRPr>
        </a:p>
      </dsp:txBody>
      <dsp:txXfrm>
        <a:off x="5545136" y="1790937"/>
        <a:ext cx="2375094" cy="397986"/>
      </dsp:txXfrm>
    </dsp:sp>
    <dsp:sp modelId="{80CDBBF8-C6B4-4166-87C1-DC9120CC7586}">
      <dsp:nvSpPr>
        <dsp:cNvPr id="0" name=""/>
        <dsp:cNvSpPr/>
      </dsp:nvSpPr>
      <dsp:spPr>
        <a:xfrm>
          <a:off x="5826427" y="2191447"/>
          <a:ext cx="2114705"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Detokenize</a:t>
          </a:r>
          <a:r>
            <a:rPr lang="pl-PL" sz="1800" kern="1200" dirty="0">
              <a:latin typeface="+mn-lt"/>
            </a:rPr>
            <a:t> with </a:t>
          </a:r>
          <a:r>
            <a:rPr lang="pl-PL" sz="1800" kern="1200" dirty="0" err="1">
              <a:latin typeface="+mn-lt"/>
            </a:rPr>
            <a:t>pre-saved</a:t>
          </a:r>
          <a:r>
            <a:rPr lang="pl-PL" sz="1800" kern="1200" dirty="0">
              <a:latin typeface="+mn-lt"/>
            </a:rPr>
            <a:t> model to </a:t>
          </a:r>
          <a:r>
            <a:rPr lang="pl-PL" sz="1800" kern="1200" dirty="0" err="1">
              <a:latin typeface="+mn-lt"/>
            </a:rPr>
            <a:t>get</a:t>
          </a:r>
          <a:r>
            <a:rPr lang="pl-PL" sz="1800" kern="1200" dirty="0">
              <a:latin typeface="+mn-lt"/>
            </a:rPr>
            <a:t> </a:t>
          </a:r>
          <a:r>
            <a:rPr lang="pl-PL" sz="1800" kern="1200" dirty="0" err="1">
              <a:latin typeface="+mn-lt"/>
            </a:rPr>
            <a:t>clean</a:t>
          </a:r>
          <a:r>
            <a:rPr lang="pl-PL" sz="1800" kern="1200" dirty="0">
              <a:latin typeface="+mn-lt"/>
            </a:rPr>
            <a:t> </a:t>
          </a:r>
          <a:r>
            <a:rPr lang="pl-PL" sz="1800" kern="1200" dirty="0" err="1">
              <a:latin typeface="+mn-lt"/>
            </a:rPr>
            <a:t>output</a:t>
          </a:r>
          <a:endParaRPr lang="en-US" sz="1800" kern="1200" dirty="0">
            <a:latin typeface="+mn-lt"/>
          </a:endParaRPr>
        </a:p>
      </dsp:txBody>
      <dsp:txXfrm>
        <a:off x="5826427" y="2191447"/>
        <a:ext cx="2114705" cy="1392951"/>
      </dsp:txXfrm>
    </dsp:sp>
    <dsp:sp modelId="{89759DE5-9F8A-470E-A6D8-F13BB4DEE93D}">
      <dsp:nvSpPr>
        <dsp:cNvPr id="0" name=""/>
        <dsp:cNvSpPr/>
      </dsp:nvSpPr>
      <dsp:spPr>
        <a:xfrm>
          <a:off x="6780392" y="2156935"/>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740594" y="2522037"/>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Evaluate</a:t>
          </a:r>
          <a:endParaRPr lang="en-US" sz="1800" kern="1200" dirty="0">
            <a:latin typeface="+mn-lt"/>
          </a:endParaRPr>
        </a:p>
      </dsp:txBody>
      <dsp:txXfrm rot="-5400000">
        <a:off x="7920232" y="1810365"/>
        <a:ext cx="2355666" cy="359130"/>
      </dsp:txXfrm>
    </dsp:sp>
    <dsp:sp modelId="{1BB5FD64-47F9-47A3-911F-535BFE17A3B9}">
      <dsp:nvSpPr>
        <dsp:cNvPr id="0" name=""/>
        <dsp:cNvSpPr/>
      </dsp:nvSpPr>
      <dsp:spPr>
        <a:xfrm>
          <a:off x="8163758" y="2586910"/>
          <a:ext cx="188804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BleuScores</a:t>
          </a:r>
          <a:r>
            <a:rPr lang="pl-PL" sz="1800" kern="1200" dirty="0"/>
            <a:t> and Human </a:t>
          </a:r>
          <a:r>
            <a:rPr lang="pl-PL" sz="1800" kern="1200" dirty="0" err="1"/>
            <a:t>Evaluations</a:t>
          </a:r>
          <a:endParaRPr lang="en-US" sz="1800" kern="1200" dirty="0">
            <a:latin typeface="+mn-lt"/>
          </a:endParaRPr>
        </a:p>
      </dsp:txBody>
      <dsp:txXfrm>
        <a:off x="8163758" y="2586910"/>
        <a:ext cx="1888042" cy="1392951"/>
      </dsp:txXfrm>
    </dsp:sp>
    <dsp:sp modelId="{FE9B27EB-7AC7-485A-9A55-41E8118F9EAF}">
      <dsp:nvSpPr>
        <dsp:cNvPr id="0" name=""/>
        <dsp:cNvSpPr/>
      </dsp:nvSpPr>
      <dsp:spPr>
        <a:xfrm>
          <a:off x="9107779"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0"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a:latin typeface="+mn-lt"/>
            </a:rPr>
            <a:t>Olifant</a:t>
          </a:r>
          <a:endParaRPr lang="en-US" sz="1800" kern="1200" dirty="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Delete</a:t>
          </a:r>
          <a:r>
            <a:rPr lang="pl-PL" sz="1800" kern="1200" dirty="0">
              <a:latin typeface="+mn-lt"/>
            </a:rPr>
            <a:t> </a:t>
          </a:r>
          <a:r>
            <a:rPr lang="pl-PL" sz="1800" kern="1200" dirty="0" err="1">
              <a:latin typeface="+mn-lt"/>
            </a:rPr>
            <a:t>Duplicates</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Rainbow</a:t>
          </a:r>
          <a:endParaRPr lang="en-US" sz="1800" kern="1200" dirty="0">
            <a:latin typeface="+mn-lt"/>
          </a:endParaRPr>
        </a:p>
      </dsp:txBody>
      <dsp:txXfrm>
        <a:off x="2611196" y="1790937"/>
        <a:ext cx="1955960" cy="397986"/>
      </dsp:txXfrm>
    </dsp:sp>
    <dsp:sp modelId="{FEBD3C2A-A340-470A-A475-AE614EA07678}">
      <dsp:nvSpPr>
        <dsp:cNvPr id="0" name=""/>
        <dsp:cNvSpPr/>
      </dsp:nvSpPr>
      <dsp:spPr>
        <a:xfrm>
          <a:off x="2724316" y="411565"/>
          <a:ext cx="173852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Cleaning</a:t>
          </a:r>
          <a:r>
            <a:rPr lang="pl-PL" sz="1800" kern="1200" dirty="0">
              <a:latin typeface="+mn-lt"/>
            </a:rPr>
            <a:t> </a:t>
          </a:r>
          <a:r>
            <a:rPr lang="pl-PL" sz="1800" kern="1200" dirty="0" err="1">
              <a:latin typeface="+mn-lt"/>
            </a:rPr>
            <a:t>pipeline</a:t>
          </a:r>
          <a:r>
            <a:rPr lang="pl-PL" sz="1800" kern="1200" dirty="0">
              <a:latin typeface="+mn-lt"/>
            </a:rPr>
            <a:t> and export to .txt </a:t>
          </a:r>
          <a:r>
            <a:rPr lang="pl-PL" sz="1800" kern="1200" dirty="0" err="1">
              <a:latin typeface="+mn-lt"/>
            </a:rPr>
            <a:t>files</a:t>
          </a:r>
          <a:endParaRPr lang="en-US" sz="1800" kern="1200" dirty="0">
            <a:latin typeface="+mn-lt"/>
          </a:endParaRPr>
        </a:p>
      </dsp:txBody>
      <dsp:txXfrm>
        <a:off x="2724316" y="411565"/>
        <a:ext cx="1738522" cy="1392951"/>
      </dsp:txXfrm>
    </dsp:sp>
    <dsp:sp modelId="{080474C8-0FEA-4FD1-97F1-0978CFB4A37F}">
      <dsp:nvSpPr>
        <dsp:cNvPr id="0" name=""/>
        <dsp:cNvSpPr/>
      </dsp:nvSpPr>
      <dsp:spPr>
        <a:xfrm>
          <a:off x="3581225" y="1393792"/>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rot="10800000">
          <a:off x="3549373" y="1323807"/>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pl-PL" sz="1800" kern="1200" dirty="0" err="1">
              <a:latin typeface="+mn-lt"/>
            </a:rPr>
            <a:t>Finish</a:t>
          </a:r>
          <a:r>
            <a:rPr lang="pl-PL" sz="1800" kern="1200" dirty="0">
              <a:latin typeface="+mn-lt"/>
            </a:rPr>
            <a:t> </a:t>
          </a:r>
          <a:r>
            <a:rPr lang="pl-PL" sz="1800" kern="1200" dirty="0" err="1">
              <a:latin typeface="+mn-lt"/>
            </a:rPr>
            <a:t>Cleaning</a:t>
          </a:r>
          <a:r>
            <a:rPr lang="pl-PL" sz="1800" kern="1200" dirty="0">
              <a:latin typeface="+mn-lt"/>
            </a:rPr>
            <a:t> (</a:t>
          </a:r>
          <a:r>
            <a:rPr lang="pl-PL" sz="1800" kern="1200" dirty="0" err="1">
              <a:latin typeface="+mn-lt"/>
            </a:rPr>
            <a:t>Python</a:t>
          </a:r>
          <a:r>
            <a:rPr lang="pl-PL" sz="1800" kern="1200" dirty="0">
              <a:latin typeface="+mn-lt"/>
            </a:rPr>
            <a: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4667840" y="0"/>
          <a:ext cx="175459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t>Clean</a:t>
          </a:r>
          <a:r>
            <a:rPr lang="pl-PL" sz="1800" kern="1200" dirty="0"/>
            <a:t> </a:t>
          </a:r>
          <a:r>
            <a:rPr lang="pl-PL" sz="1800" kern="1200" dirty="0" err="1"/>
            <a:t>More</a:t>
          </a:r>
          <a:r>
            <a:rPr lang="pl-PL" sz="1800" kern="1200" dirty="0"/>
            <a:t> with </a:t>
          </a:r>
          <a:r>
            <a:rPr lang="pl-PL" sz="1800" kern="1200" dirty="0" err="1"/>
            <a:t>Regex</a:t>
          </a:r>
          <a:r>
            <a:rPr lang="pl-PL" sz="1800" kern="1200" dirty="0"/>
            <a:t> and </a:t>
          </a:r>
          <a:r>
            <a:rPr lang="pl-PL" sz="1800" kern="1200" dirty="0" err="1"/>
            <a:t>get</a:t>
          </a:r>
          <a:r>
            <a:rPr lang="pl-PL" sz="1800" kern="1200" dirty="0"/>
            <a:t> </a:t>
          </a:r>
          <a:r>
            <a:rPr lang="pl-PL" sz="1800" kern="1200" dirty="0" err="1"/>
            <a:t>rid</a:t>
          </a:r>
          <a:r>
            <a:rPr lang="pl-PL" sz="1800" kern="1200" dirty="0"/>
            <a:t> of funky </a:t>
          </a:r>
          <a:r>
            <a:rPr lang="pl-PL" sz="1800" kern="1200" dirty="0" err="1"/>
            <a:t>characters</a:t>
          </a:r>
          <a:endParaRPr lang="en-US" sz="1800" kern="1200" dirty="0">
            <a:latin typeface="+mn-lt"/>
          </a:endParaRPr>
        </a:p>
      </dsp:txBody>
      <dsp:txXfrm>
        <a:off x="4667840" y="0"/>
        <a:ext cx="175459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Tokenize</a:t>
          </a:r>
          <a:r>
            <a:rPr lang="pl-PL" sz="1800" kern="1200" dirty="0">
              <a:latin typeface="+mn-lt"/>
            </a:rPr>
            <a:t> (</a:t>
          </a:r>
          <a:r>
            <a:rPr lang="pl-PL" sz="1800" kern="1200" dirty="0" err="1">
              <a:latin typeface="+mn-lt"/>
            </a:rPr>
            <a:t>SentencePiece</a:t>
          </a:r>
          <a:r>
            <a:rPr lang="pl-PL" sz="1800" kern="1200" dirty="0">
              <a:latin typeface="+mn-lt"/>
            </a:rPr>
            <a:t>)</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6727108" y="79513"/>
          <a:ext cx="1516162"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Pretokenize</a:t>
          </a:r>
          <a:r>
            <a:rPr lang="pl-PL" sz="1800" kern="1200" baseline="0" dirty="0">
              <a:latin typeface="+mn-lt"/>
            </a:rPr>
            <a:t> with </a:t>
          </a:r>
          <a:r>
            <a:rPr lang="pl-PL" sz="1800" kern="1200" baseline="0" dirty="0" err="1">
              <a:latin typeface="+mn-lt"/>
            </a:rPr>
            <a:t>SentencePiece</a:t>
          </a:r>
          <a:r>
            <a:rPr lang="pl-PL" sz="1800" kern="1200" baseline="0" dirty="0">
              <a:latin typeface="+mn-lt"/>
            </a:rPr>
            <a:t> and </a:t>
          </a:r>
          <a:r>
            <a:rPr lang="pl-PL" sz="1800" kern="1200" baseline="0" dirty="0" err="1">
              <a:latin typeface="+mn-lt"/>
            </a:rPr>
            <a:t>save</a:t>
          </a:r>
          <a:r>
            <a:rPr lang="pl-PL" sz="1800" kern="1200" baseline="0" dirty="0">
              <a:latin typeface="+mn-lt"/>
            </a:rPr>
            <a:t> model</a:t>
          </a:r>
          <a:r>
            <a:rPr lang="en-US" sz="1800" kern="1200" baseline="0" dirty="0">
              <a:latin typeface="+mn-lt"/>
            </a:rPr>
            <a:t>s</a:t>
          </a:r>
          <a:endParaRPr lang="en-US" sz="1800" kern="1200" dirty="0">
            <a:latin typeface="+mn-lt"/>
          </a:endParaRPr>
        </a:p>
      </dsp:txBody>
      <dsp:txXfrm>
        <a:off x="6727108" y="79513"/>
        <a:ext cx="1516162" cy="1392951"/>
      </dsp:txXfrm>
    </dsp:sp>
    <dsp:sp modelId="{FE9B27EB-7AC7-485A-9A55-41E8118F9EAF}">
      <dsp:nvSpPr>
        <dsp:cNvPr id="0" name=""/>
        <dsp:cNvSpPr/>
      </dsp:nvSpPr>
      <dsp:spPr>
        <a:xfrm>
          <a:off x="7445439" y="1377891"/>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397691" y="1298714"/>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err="1">
              <a:latin typeface="+mn-lt"/>
            </a:rPr>
            <a:t>Align</a:t>
          </a:r>
          <a:endParaRPr lang="en-US" sz="1800" kern="1200" dirty="0">
            <a:latin typeface="+mn-lt"/>
          </a:endParaRPr>
        </a:p>
      </dsp:txBody>
      <dsp:txXfrm rot="-5400000">
        <a:off x="8479078" y="1810365"/>
        <a:ext cx="1936532" cy="359130"/>
      </dsp:txXfrm>
    </dsp:sp>
    <dsp:sp modelId="{1FA3C236-5719-4A33-A6BB-80FA85F940E3}">
      <dsp:nvSpPr>
        <dsp:cNvPr id="0" name=""/>
        <dsp:cNvSpPr/>
      </dsp:nvSpPr>
      <dsp:spPr>
        <a:xfrm>
          <a:off x="8476714" y="0"/>
          <a:ext cx="1960687"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pl-PL" sz="1800" kern="1200" dirty="0">
              <a:latin typeface="+mn-lt"/>
            </a:rPr>
            <a:t>Complete by </a:t>
          </a:r>
          <a:r>
            <a:rPr lang="pl-PL" sz="1800" kern="1200" dirty="0" err="1">
              <a:latin typeface="+mn-lt"/>
            </a:rPr>
            <a:t>aligning</a:t>
          </a:r>
          <a:r>
            <a:rPr lang="pl-PL" sz="1800" kern="1200" dirty="0">
              <a:latin typeface="+mn-lt"/>
            </a:rPr>
            <a:t> </a:t>
          </a:r>
          <a:r>
            <a:rPr lang="en-US" sz="1800" kern="1200" dirty="0">
              <a:latin typeface="+mn-lt"/>
            </a:rPr>
            <a:t> according to </a:t>
          </a:r>
          <a:r>
            <a:rPr lang="pl-PL" sz="1800" kern="1200" dirty="0">
              <a:latin typeface="+mn-lt"/>
            </a:rPr>
            <a:t>English </a:t>
          </a:r>
          <a:r>
            <a:rPr lang="pl-PL" sz="1800" kern="1200" dirty="0" err="1">
              <a:latin typeface="+mn-lt"/>
            </a:rPr>
            <a:t>sentences</a:t>
          </a:r>
          <a:endParaRPr lang="en-US" sz="1800" kern="1200" dirty="0">
            <a:latin typeface="+mn-lt"/>
          </a:endParaRPr>
        </a:p>
      </dsp:txBody>
      <dsp:txXfrm>
        <a:off x="8476714" y="0"/>
        <a:ext cx="1960687"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81151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521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2575897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374087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4115156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48606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847205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74553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3241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830365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3281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862227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600173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034220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737343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90243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37103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82014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120368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1633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67234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417938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learningsuite.byu.edu/plugins/Upload/fileDownload.php?fileId=f5d45304-gMuw-rrXg-GF74-oUc6351b0cfa"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learningsuite.byu.edu/plugins/Upload/fileDownload.php?fileId=8a565de9-SfvD-VUZE-Y7HV-FO75a4c4cc4a"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pl-PL" dirty="0" err="1"/>
              <a:t>Final</a:t>
            </a:r>
            <a:r>
              <a:rPr lang="pl-PL" dirty="0"/>
              <a:t> Project</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pl-PL" dirty="0"/>
              <a:t>Bryant McArthur</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7224" y="137319"/>
            <a:ext cx="11097551" cy="1332000"/>
          </a:xfrm>
        </p:spPr>
        <p:txBody>
          <a:bodyPr>
            <a:normAutofit/>
          </a:bodyPr>
          <a:lstStyle/>
          <a:p>
            <a:r>
              <a:rPr lang="en-US" dirty="0"/>
              <a:t>Tokenize </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97801DA4-A383-4716-9F7B-E29704D32AB3}"/>
              </a:ext>
            </a:extLst>
          </p:cNvPr>
          <p:cNvPicPr>
            <a:picLocks noGrp="1" noChangeAspect="1"/>
          </p:cNvPicPr>
          <p:nvPr>
            <p:ph sz="half" idx="2"/>
          </p:nvPr>
        </p:nvPicPr>
        <p:blipFill rotWithShape="1">
          <a:blip r:embed="rId3"/>
          <a:srcRect l="-1" t="26843" r="2175" b="5813"/>
          <a:stretch/>
        </p:blipFill>
        <p:spPr>
          <a:xfrm>
            <a:off x="547224" y="803319"/>
            <a:ext cx="9079566" cy="5610893"/>
          </a:xfrm>
        </p:spPr>
      </p:pic>
      <p:sp>
        <p:nvSpPr>
          <p:cNvPr id="9" name="TextBox 8">
            <a:extLst>
              <a:ext uri="{FF2B5EF4-FFF2-40B4-BE49-F238E27FC236}">
                <a16:creationId xmlns:a16="http://schemas.microsoft.com/office/drawing/2014/main" id="{6895041D-6141-4D36-BDCC-8A7327AA3607}"/>
              </a:ext>
            </a:extLst>
          </p:cNvPr>
          <p:cNvSpPr txBox="1"/>
          <p:nvPr/>
        </p:nvSpPr>
        <p:spPr>
          <a:xfrm>
            <a:off x="6769769" y="3128211"/>
            <a:ext cx="5069306" cy="1754326"/>
          </a:xfrm>
          <a:prstGeom prst="rect">
            <a:avLst/>
          </a:prstGeom>
          <a:noFill/>
        </p:spPr>
        <p:txBody>
          <a:bodyPr wrap="square" rtlCol="0">
            <a:spAutoFit/>
          </a:bodyPr>
          <a:lstStyle/>
          <a:p>
            <a:r>
              <a:rPr lang="en-US" dirty="0"/>
              <a:t>Example:</a:t>
            </a:r>
          </a:p>
          <a:p>
            <a:endParaRPr lang="en-US" dirty="0"/>
          </a:p>
          <a:p>
            <a:r>
              <a:rPr lang="en-US" dirty="0"/>
              <a:t>Sentence = “&lt;2pl&gt; This is testing the tokenizer“</a:t>
            </a:r>
          </a:p>
          <a:p>
            <a:r>
              <a:rPr lang="en-US" dirty="0"/>
              <a:t>print(“ “.join(</a:t>
            </a:r>
            <a:r>
              <a:rPr lang="en-US" dirty="0" err="1"/>
              <a:t>sp.encode</a:t>
            </a:r>
            <a:r>
              <a:rPr lang="en-US" dirty="0"/>
              <a:t>(sentence, </a:t>
            </a:r>
            <a:r>
              <a:rPr lang="en-US" dirty="0" err="1"/>
              <a:t>out_type</a:t>
            </a:r>
            <a:r>
              <a:rPr lang="en-US" dirty="0"/>
              <a:t>=str)))</a:t>
            </a:r>
          </a:p>
          <a:p>
            <a:r>
              <a:rPr lang="en-US" dirty="0"/>
              <a:t>&gt;&gt;&gt;</a:t>
            </a:r>
          </a:p>
          <a:p>
            <a:r>
              <a:rPr lang="en-US" dirty="0"/>
              <a:t>▁ &lt; 2 p l &gt; ▁ T his ▁is ▁testing ▁the ▁token </a:t>
            </a:r>
            <a:r>
              <a:rPr lang="en-US" dirty="0" err="1"/>
              <a:t>ize</a:t>
            </a:r>
            <a:r>
              <a:rPr lang="en-US" dirty="0"/>
              <a:t> r</a:t>
            </a:r>
          </a:p>
        </p:txBody>
      </p:sp>
    </p:spTree>
    <p:extLst>
      <p:ext uri="{BB962C8B-B14F-4D97-AF65-F5344CB8AC3E}">
        <p14:creationId xmlns:p14="http://schemas.microsoft.com/office/powerpoint/2010/main" val="351781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7224" y="137319"/>
            <a:ext cx="11097551" cy="1332000"/>
          </a:xfrm>
        </p:spPr>
        <p:txBody>
          <a:bodyPr>
            <a:normAutofit/>
          </a:bodyPr>
          <a:lstStyle/>
          <a:p>
            <a:r>
              <a:rPr lang="en-US" dirty="0"/>
              <a:t>De-Tokenize </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Text&#10;&#10;Description automatically generated">
            <a:extLst>
              <a:ext uri="{FF2B5EF4-FFF2-40B4-BE49-F238E27FC236}">
                <a16:creationId xmlns:a16="http://schemas.microsoft.com/office/drawing/2014/main" id="{3A53680D-743F-4CEF-95CA-7BAA34256A1C}"/>
              </a:ext>
            </a:extLst>
          </p:cNvPr>
          <p:cNvPicPr>
            <a:picLocks noChangeAspect="1"/>
          </p:cNvPicPr>
          <p:nvPr/>
        </p:nvPicPr>
        <p:blipFill>
          <a:blip r:embed="rId3"/>
          <a:stretch>
            <a:fillRect/>
          </a:stretch>
        </p:blipFill>
        <p:spPr>
          <a:xfrm>
            <a:off x="160026" y="963259"/>
            <a:ext cx="8631498" cy="4931481"/>
          </a:xfrm>
          <a:prstGeom prst="rect">
            <a:avLst/>
          </a:prstGeom>
        </p:spPr>
      </p:pic>
      <p:sp>
        <p:nvSpPr>
          <p:cNvPr id="3" name="Content Placeholder 2">
            <a:extLst>
              <a:ext uri="{FF2B5EF4-FFF2-40B4-BE49-F238E27FC236}">
                <a16:creationId xmlns:a16="http://schemas.microsoft.com/office/drawing/2014/main" id="{D04FB10A-D74D-4011-AEEA-6DA063AAAEB4}"/>
              </a:ext>
            </a:extLst>
          </p:cNvPr>
          <p:cNvSpPr>
            <a:spLocks noGrp="1"/>
          </p:cNvSpPr>
          <p:nvPr>
            <p:ph sz="half" idx="2"/>
          </p:nvPr>
        </p:nvSpPr>
        <p:spPr>
          <a:xfrm>
            <a:off x="8028277" y="2157940"/>
            <a:ext cx="4163723" cy="3515555"/>
          </a:xfrm>
        </p:spPr>
        <p:txBody>
          <a:bodyPr/>
          <a:lstStyle/>
          <a:p>
            <a:pPr>
              <a:spcBef>
                <a:spcPts val="0"/>
              </a:spcBef>
              <a:spcAft>
                <a:spcPts val="0"/>
              </a:spcAft>
            </a:pPr>
            <a:r>
              <a:rPr lang="en-US" sz="2000" dirty="0">
                <a:solidFill>
                  <a:srgbClr val="FFFFFF"/>
                </a:solidFill>
              </a:rPr>
              <a:t>Example:</a:t>
            </a:r>
          </a:p>
          <a:p>
            <a:pPr marL="0" indent="0">
              <a:spcBef>
                <a:spcPts val="0"/>
              </a:spcBef>
              <a:spcAft>
                <a:spcPts val="0"/>
              </a:spcAft>
              <a:buNone/>
            </a:pPr>
            <a:r>
              <a:rPr lang="en-US" sz="2000" dirty="0">
                <a:solidFill>
                  <a:srgbClr val="FFFFFF"/>
                </a:solidFill>
              </a:rPr>
              <a:t>sentence = "▁</a:t>
            </a:r>
            <a:r>
              <a:rPr lang="en-US" sz="2000" dirty="0" err="1">
                <a:solidFill>
                  <a:srgbClr val="FFFFFF"/>
                </a:solidFill>
              </a:rPr>
              <a:t>paweł</a:t>
            </a:r>
            <a:r>
              <a:rPr lang="en-US" sz="2000" dirty="0">
                <a:solidFill>
                  <a:srgbClr val="FFFFFF"/>
                </a:solidFill>
              </a:rPr>
              <a:t> ▁</a:t>
            </a:r>
            <a:r>
              <a:rPr lang="en-US" sz="2000" dirty="0" err="1">
                <a:solidFill>
                  <a:srgbClr val="FFFFFF"/>
                </a:solidFill>
              </a:rPr>
              <a:t>wyjaśnił</a:t>
            </a:r>
            <a:r>
              <a:rPr lang="en-US" sz="2000" dirty="0">
                <a:solidFill>
                  <a:srgbClr val="FFFFFF"/>
                </a:solidFill>
              </a:rPr>
              <a:t> , ▁jak ▁</a:t>
            </a:r>
            <a:r>
              <a:rPr lang="en-US" sz="2000" dirty="0" err="1">
                <a:solidFill>
                  <a:srgbClr val="FFFFFF"/>
                </a:solidFill>
              </a:rPr>
              <a:t>abraham</a:t>
            </a:r>
            <a:r>
              <a:rPr lang="en-US" sz="2000" dirty="0">
                <a:solidFill>
                  <a:srgbClr val="FFFFFF"/>
                </a:solidFill>
              </a:rPr>
              <a:t> ▁</a:t>
            </a:r>
            <a:r>
              <a:rPr lang="en-US" sz="2000" dirty="0" err="1">
                <a:solidFill>
                  <a:srgbClr val="FFFFFF"/>
                </a:solidFill>
              </a:rPr>
              <a:t>został</a:t>
            </a:r>
            <a:r>
              <a:rPr lang="en-US" sz="2000" dirty="0">
                <a:solidFill>
                  <a:srgbClr val="FFFFFF"/>
                </a:solidFill>
              </a:rPr>
              <a:t> ▁</a:t>
            </a:r>
            <a:r>
              <a:rPr lang="en-US" sz="2000" dirty="0" err="1">
                <a:solidFill>
                  <a:srgbClr val="FFFFFF"/>
                </a:solidFill>
              </a:rPr>
              <a:t>usprawiedliwion</a:t>
            </a:r>
            <a:r>
              <a:rPr lang="en-US" sz="2000" dirty="0">
                <a:solidFill>
                  <a:srgbClr val="FFFFFF"/>
                </a:solidFill>
              </a:rPr>
              <a:t> y ▁</a:t>
            </a:r>
            <a:r>
              <a:rPr lang="en-US" sz="2000" dirty="0" err="1">
                <a:solidFill>
                  <a:srgbClr val="FFFFFF"/>
                </a:solidFill>
              </a:rPr>
              <a:t>poprzez</a:t>
            </a:r>
            <a:r>
              <a:rPr lang="en-US" sz="2000" dirty="0">
                <a:solidFill>
                  <a:srgbClr val="FFFFFF"/>
                </a:solidFill>
              </a:rPr>
              <a:t> ▁</a:t>
            </a:r>
            <a:r>
              <a:rPr lang="en-US" sz="2000" dirty="0" err="1">
                <a:solidFill>
                  <a:srgbClr val="FFFFFF"/>
                </a:solidFill>
              </a:rPr>
              <a:t>łaskę</a:t>
            </a:r>
            <a:r>
              <a:rPr lang="en-US" sz="2000" dirty="0">
                <a:solidFill>
                  <a:srgbClr val="FFFFFF"/>
                </a:solidFill>
              </a:rPr>
              <a:t>“</a:t>
            </a:r>
          </a:p>
          <a:p>
            <a:pPr marL="0" indent="0">
              <a:spcBef>
                <a:spcPts val="0"/>
              </a:spcBef>
              <a:spcAft>
                <a:spcPts val="0"/>
              </a:spcAft>
              <a:buNone/>
            </a:pPr>
            <a:endParaRPr lang="en-US" sz="2000" dirty="0">
              <a:solidFill>
                <a:srgbClr val="FFFFFF"/>
              </a:solidFill>
            </a:endParaRPr>
          </a:p>
          <a:p>
            <a:pPr marL="0" indent="0">
              <a:spcBef>
                <a:spcPts val="0"/>
              </a:spcBef>
              <a:spcAft>
                <a:spcPts val="0"/>
              </a:spcAft>
              <a:buNone/>
            </a:pPr>
            <a:r>
              <a:rPr lang="en-US" sz="2000" dirty="0" err="1">
                <a:solidFill>
                  <a:srgbClr val="FFFFFF"/>
                </a:solidFill>
              </a:rPr>
              <a:t>sp.decode</a:t>
            </a:r>
            <a:r>
              <a:rPr lang="en-US" sz="2000" dirty="0">
                <a:solidFill>
                  <a:srgbClr val="FFFFFF"/>
                </a:solidFill>
              </a:rPr>
              <a:t>(</a:t>
            </a:r>
            <a:r>
              <a:rPr lang="en-US" sz="2000" dirty="0" err="1">
                <a:solidFill>
                  <a:srgbClr val="FFFFFF"/>
                </a:solidFill>
              </a:rPr>
              <a:t>sentence.split</a:t>
            </a:r>
            <a:r>
              <a:rPr lang="en-US" sz="2000" dirty="0">
                <a:solidFill>
                  <a:srgbClr val="FFFFFF"/>
                </a:solidFill>
              </a:rPr>
              <a:t>())</a:t>
            </a:r>
          </a:p>
          <a:p>
            <a:pPr marL="0" indent="0">
              <a:spcBef>
                <a:spcPts val="0"/>
              </a:spcBef>
              <a:spcAft>
                <a:spcPts val="0"/>
              </a:spcAft>
              <a:buNone/>
            </a:pPr>
            <a:r>
              <a:rPr lang="en-US" sz="2000" dirty="0">
                <a:solidFill>
                  <a:srgbClr val="FFFFFF"/>
                </a:solidFill>
              </a:rPr>
              <a:t>&gt;&gt;&gt;</a:t>
            </a:r>
          </a:p>
          <a:p>
            <a:pPr marL="0" indent="0">
              <a:spcBef>
                <a:spcPts val="0"/>
              </a:spcBef>
              <a:spcAft>
                <a:spcPts val="0"/>
              </a:spcAft>
              <a:buNone/>
            </a:pPr>
            <a:r>
              <a:rPr lang="pl-PL" sz="2000" dirty="0" err="1">
                <a:solidFill>
                  <a:srgbClr val="FFFFFF"/>
                </a:solidFill>
              </a:rPr>
              <a:t>paweł</a:t>
            </a:r>
            <a:r>
              <a:rPr lang="pl-PL" sz="2000" dirty="0">
                <a:solidFill>
                  <a:srgbClr val="FFFFFF"/>
                </a:solidFill>
              </a:rPr>
              <a:t> wyjaśnił, jak </a:t>
            </a:r>
            <a:r>
              <a:rPr lang="pl-PL" sz="2000" dirty="0" err="1">
                <a:solidFill>
                  <a:srgbClr val="FFFFFF"/>
                </a:solidFill>
              </a:rPr>
              <a:t>abraham</a:t>
            </a:r>
            <a:r>
              <a:rPr lang="pl-PL" sz="2000" dirty="0">
                <a:solidFill>
                  <a:srgbClr val="FFFFFF"/>
                </a:solidFill>
              </a:rPr>
              <a:t> został usprawiedliwiony poprzez łaskę</a:t>
            </a:r>
            <a:endParaRPr lang="en-US" sz="2000" dirty="0">
              <a:solidFill>
                <a:srgbClr val="FFFFFF"/>
              </a:solidFill>
            </a:endParaRPr>
          </a:p>
          <a:p>
            <a:endParaRPr lang="en-US" sz="2000" dirty="0"/>
          </a:p>
        </p:txBody>
      </p:sp>
    </p:spTree>
    <p:extLst>
      <p:ext uri="{BB962C8B-B14F-4D97-AF65-F5344CB8AC3E}">
        <p14:creationId xmlns:p14="http://schemas.microsoft.com/office/powerpoint/2010/main" val="399651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7" y="206560"/>
            <a:ext cx="11091600" cy="1332000"/>
          </a:xfrm>
        </p:spPr>
        <p:txBody>
          <a:bodyPr/>
          <a:lstStyle/>
          <a:p>
            <a:r>
              <a:rPr lang="pl-PL" dirty="0" err="1"/>
              <a:t>Process</a:t>
            </a:r>
            <a:endParaRPr lang="en-US"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nvPr>
        </p:nvGraphicFramePr>
        <p:xfrm>
          <a:off x="312756" y="69130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aphicFrame>
        <p:nvGraphicFramePr>
          <p:cNvPr id="8" name="Content Placeholder 3" descr="Timeline Smart Art Placeholder ">
            <a:extLst>
              <a:ext uri="{FF2B5EF4-FFF2-40B4-BE49-F238E27FC236}">
                <a16:creationId xmlns:a16="http://schemas.microsoft.com/office/drawing/2014/main" id="{D080CE49-1F9B-404B-A06C-DEC3326EC024}"/>
              </a:ext>
            </a:extLst>
          </p:cNvPr>
          <p:cNvGraphicFramePr>
            <a:graphicFrameLocks/>
          </p:cNvGraphicFramePr>
          <p:nvPr/>
        </p:nvGraphicFramePr>
        <p:xfrm>
          <a:off x="256667" y="1742984"/>
          <a:ext cx="11090274" cy="39798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4572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Align for Complete Model</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descr="Text&#10;&#10;Description automatically generated">
            <a:extLst>
              <a:ext uri="{FF2B5EF4-FFF2-40B4-BE49-F238E27FC236}">
                <a16:creationId xmlns:a16="http://schemas.microsoft.com/office/drawing/2014/main" id="{776871BC-4806-4AE6-95D0-AB449FCAD252}"/>
              </a:ext>
            </a:extLst>
          </p:cNvPr>
          <p:cNvPicPr>
            <a:picLocks noGrp="1" noChangeAspect="1"/>
          </p:cNvPicPr>
          <p:nvPr>
            <p:ph sz="quarter" idx="4"/>
          </p:nvPr>
        </p:nvPicPr>
        <p:blipFill>
          <a:blip r:embed="rId3"/>
          <a:stretch>
            <a:fillRect/>
          </a:stretch>
        </p:blipFill>
        <p:spPr>
          <a:xfrm>
            <a:off x="188782" y="1914157"/>
            <a:ext cx="6788055" cy="3624300"/>
          </a:xfrm>
        </p:spPr>
      </p:pic>
      <p:sp>
        <p:nvSpPr>
          <p:cNvPr id="14" name="Content Placeholder 11">
            <a:extLst>
              <a:ext uri="{FF2B5EF4-FFF2-40B4-BE49-F238E27FC236}">
                <a16:creationId xmlns:a16="http://schemas.microsoft.com/office/drawing/2014/main" id="{C35DD479-C357-43BC-9143-ECB65842575D}"/>
              </a:ext>
            </a:extLst>
          </p:cNvPr>
          <p:cNvSpPr txBox="1">
            <a:spLocks/>
          </p:cNvSpPr>
          <p:nvPr/>
        </p:nvSpPr>
        <p:spPr>
          <a:xfrm>
            <a:off x="7263527" y="1461171"/>
            <a:ext cx="4377611"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dictionary of parallel text are both sorted according to the English sentences.</a:t>
            </a:r>
          </a:p>
          <a:p>
            <a:r>
              <a:rPr lang="en-US" dirty="0"/>
              <a:t>If the English sentence in the first dictionary is “less than” the English sentence in the second dictionary skip it and move on. </a:t>
            </a:r>
          </a:p>
          <a:p>
            <a:r>
              <a:rPr lang="en-US" dirty="0"/>
              <a:t>If they are equal you found a match and move on.</a:t>
            </a:r>
          </a:p>
          <a:p>
            <a:r>
              <a:rPr lang="en-US" dirty="0"/>
              <a:t>Etc.</a:t>
            </a:r>
          </a:p>
        </p:txBody>
      </p:sp>
    </p:spTree>
    <p:extLst>
      <p:ext uri="{BB962C8B-B14F-4D97-AF65-F5344CB8AC3E}">
        <p14:creationId xmlns:p14="http://schemas.microsoft.com/office/powerpoint/2010/main" val="420255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7" y="206560"/>
            <a:ext cx="11091600" cy="1332000"/>
          </a:xfrm>
        </p:spPr>
        <p:txBody>
          <a:bodyPr/>
          <a:lstStyle/>
          <a:p>
            <a:r>
              <a:rPr lang="pl-PL" dirty="0" err="1"/>
              <a:t>Process</a:t>
            </a:r>
            <a:endParaRPr lang="en-US"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nvPr>
        </p:nvGraphicFramePr>
        <p:xfrm>
          <a:off x="312756" y="69130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graphicFrame>
        <p:nvGraphicFramePr>
          <p:cNvPr id="8" name="Content Placeholder 3" descr="Timeline Smart Art Placeholder ">
            <a:extLst>
              <a:ext uri="{FF2B5EF4-FFF2-40B4-BE49-F238E27FC236}">
                <a16:creationId xmlns:a16="http://schemas.microsoft.com/office/drawing/2014/main" id="{D080CE49-1F9B-404B-A06C-DEC3326EC024}"/>
              </a:ext>
            </a:extLst>
          </p:cNvPr>
          <p:cNvGraphicFramePr>
            <a:graphicFrameLocks/>
          </p:cNvGraphicFramePr>
          <p:nvPr/>
        </p:nvGraphicFramePr>
        <p:xfrm>
          <a:off x="256667" y="1742984"/>
          <a:ext cx="11090274" cy="39798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0195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52927"/>
            <a:ext cx="11097551" cy="1332000"/>
          </a:xfrm>
        </p:spPr>
        <p:txBody>
          <a:bodyPr>
            <a:normAutofit/>
          </a:bodyPr>
          <a:lstStyle/>
          <a:p>
            <a:r>
              <a:rPr lang="en-US" dirty="0"/>
              <a:t>Tag and Split</a:t>
            </a:r>
            <a:br>
              <a:rPr lang="en-US" dirty="0"/>
            </a:b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90267" y="1286338"/>
            <a:ext cx="6427454" cy="5002294"/>
          </a:xfrm>
        </p:spPr>
        <p:txBody>
          <a:bodyPr/>
          <a:lstStyle/>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"""Create Complete Model tokenized txt files"""</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#En-Pl</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tag("En_tok.txt", "Pl")</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rmvtag</a:t>
            </a:r>
            <a:r>
              <a:rPr lang="en-US" sz="2000" dirty="0">
                <a:latin typeface="Times New Roman" panose="02020603050405020304" pitchFamily="18" charset="0"/>
                <a:cs typeface="Times New Roman" panose="02020603050405020304" pitchFamily="18" charset="0"/>
              </a:rPr>
              <a:t>("Pl_tok.txt")</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stst1, sval1, strn1 = split("En_tok.txt", True)</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ttst1, tval1, ttrn1 = split("Pl_tok.txt", False)</a:t>
            </a:r>
          </a:p>
          <a:p>
            <a:pPr marL="0" indent="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…Repeat for other language pairs (6 total)</a:t>
            </a:r>
          </a:p>
          <a:p>
            <a:pPr marL="0" indent="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with open("Tsrc-test.txt", 'w', encoding = "utf-8") as </a:t>
            </a:r>
            <a:r>
              <a:rPr lang="en-US" sz="2000" dirty="0" err="1">
                <a:latin typeface="Times New Roman" panose="02020603050405020304" pitchFamily="18" charset="0"/>
                <a:cs typeface="Times New Roman" panose="02020603050405020304" pitchFamily="18" charset="0"/>
              </a:rPr>
              <a:t>outfile</a:t>
            </a:r>
            <a:r>
              <a:rPr lang="en-US" sz="2000" dirty="0">
                <a:latin typeface="Times New Roman" panose="02020603050405020304" pitchFamily="18" charset="0"/>
                <a:cs typeface="Times New Roman" panose="02020603050405020304" pitchFamily="18" charset="0"/>
              </a:rPr>
              <a:t>:</a:t>
            </a: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outfile.writelines</a:t>
            </a:r>
            <a:r>
              <a:rPr lang="en-US" sz="2000" dirty="0">
                <a:latin typeface="Times New Roman" panose="02020603050405020304" pitchFamily="18" charset="0"/>
                <a:cs typeface="Times New Roman" panose="02020603050405020304" pitchFamily="18" charset="0"/>
              </a:rPr>
              <a:t>(stst1+stst2+stst3+stst4+stst5+stst6)</a:t>
            </a:r>
          </a:p>
          <a:p>
            <a:pPr marL="0" indent="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dirty="0">
                <a:latin typeface="Times New Roman" panose="02020603050405020304" pitchFamily="18" charset="0"/>
                <a:cs typeface="Times New Roman" panose="02020603050405020304" pitchFamily="18" charset="0"/>
              </a:rPr>
              <a:t>…Repeat for </a:t>
            </a:r>
            <a:r>
              <a:rPr lang="en-US" sz="2000" dirty="0" err="1">
                <a:latin typeface="Times New Roman" panose="02020603050405020304" pitchFamily="18" charset="0"/>
                <a:cs typeface="Times New Roman" panose="02020603050405020304" pitchFamily="18" charset="0"/>
              </a:rPr>
              <a:t>src</a:t>
            </a:r>
            <a:r>
              <a:rPr lang="en-US" sz="2000" dirty="0">
                <a:latin typeface="Times New Roman" panose="02020603050405020304" pitchFamily="18" charset="0"/>
                <a:cs typeface="Times New Roman" panose="02020603050405020304" pitchFamily="18" charset="0"/>
              </a:rPr>
              <a:t> and target test, train and validation text files</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Content Placeholder 11">
            <a:extLst>
              <a:ext uri="{FF2B5EF4-FFF2-40B4-BE49-F238E27FC236}">
                <a16:creationId xmlns:a16="http://schemas.microsoft.com/office/drawing/2014/main" id="{BD288C8B-8889-4ECB-942C-8779BA3DE3B1}"/>
              </a:ext>
            </a:extLst>
          </p:cNvPr>
          <p:cNvSpPr>
            <a:spLocks noGrp="1"/>
          </p:cNvSpPr>
          <p:nvPr>
            <p:ph sz="quarter" idx="4"/>
          </p:nvPr>
        </p:nvSpPr>
        <p:spPr>
          <a:xfrm>
            <a:off x="6870492" y="1049845"/>
            <a:ext cx="5039065" cy="2094662"/>
          </a:xfrm>
        </p:spPr>
        <p:txBody>
          <a:bodyPr/>
          <a:lstStyle/>
          <a:p>
            <a:pPr marL="0" indent="0">
              <a:buNone/>
            </a:pPr>
            <a:r>
              <a:rPr lang="en-US" dirty="0"/>
              <a:t>def tag(file, lang): </a:t>
            </a:r>
          </a:p>
          <a:p>
            <a:pPr lvl="1"/>
            <a:r>
              <a:rPr lang="en-US" dirty="0"/>
              <a:t>Add the tag &lt;2tgt&gt; to the beginning of every sentence of the source text files.</a:t>
            </a:r>
          </a:p>
          <a:p>
            <a:pPr lvl="1"/>
            <a:r>
              <a:rPr lang="en-US" dirty="0"/>
              <a:t>For example for my English to Polish model I would have the sentence:  “&lt;2pl&gt; Joseph Smith was a prophet of God.”</a:t>
            </a:r>
          </a:p>
        </p:txBody>
      </p:sp>
      <p:sp>
        <p:nvSpPr>
          <p:cNvPr id="11" name="Content Placeholder 11">
            <a:extLst>
              <a:ext uri="{FF2B5EF4-FFF2-40B4-BE49-F238E27FC236}">
                <a16:creationId xmlns:a16="http://schemas.microsoft.com/office/drawing/2014/main" id="{204267BE-B824-41FA-AA1F-9431B2CA41AA}"/>
              </a:ext>
            </a:extLst>
          </p:cNvPr>
          <p:cNvSpPr txBox="1">
            <a:spLocks/>
          </p:cNvSpPr>
          <p:nvPr/>
        </p:nvSpPr>
        <p:spPr>
          <a:xfrm>
            <a:off x="6762668" y="3296779"/>
            <a:ext cx="5039065" cy="98141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def </a:t>
            </a:r>
            <a:r>
              <a:rPr lang="en-US" dirty="0" err="1"/>
              <a:t>rmvtag</a:t>
            </a:r>
            <a:r>
              <a:rPr lang="en-US" dirty="0"/>
              <a:t>(file): </a:t>
            </a:r>
          </a:p>
          <a:p>
            <a:pPr lvl="1"/>
            <a:r>
              <a:rPr lang="en-US" dirty="0"/>
              <a:t>Remove any tags at the beginning of the sentence.</a:t>
            </a:r>
          </a:p>
        </p:txBody>
      </p:sp>
      <p:sp>
        <p:nvSpPr>
          <p:cNvPr id="12" name="Content Placeholder 11">
            <a:extLst>
              <a:ext uri="{FF2B5EF4-FFF2-40B4-BE49-F238E27FC236}">
                <a16:creationId xmlns:a16="http://schemas.microsoft.com/office/drawing/2014/main" id="{B88B4083-5033-4B5D-AD49-BA9A931315A9}"/>
              </a:ext>
            </a:extLst>
          </p:cNvPr>
          <p:cNvSpPr txBox="1">
            <a:spLocks/>
          </p:cNvSpPr>
          <p:nvPr/>
        </p:nvSpPr>
        <p:spPr>
          <a:xfrm>
            <a:off x="6762668" y="4278191"/>
            <a:ext cx="5039065" cy="227513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def split(file, </a:t>
            </a:r>
            <a:r>
              <a:rPr lang="en-US" dirty="0" err="1"/>
              <a:t>src</a:t>
            </a:r>
            <a:r>
              <a:rPr lang="en-US" dirty="0"/>
              <a:t>=True): </a:t>
            </a:r>
          </a:p>
          <a:p>
            <a:pPr lvl="1"/>
            <a:r>
              <a:rPr lang="en-US" dirty="0"/>
              <a:t>Split the files by 80-10-10 Rule for Training, Test, and Validation</a:t>
            </a:r>
          </a:p>
          <a:p>
            <a:pPr lvl="1"/>
            <a:r>
              <a:rPr lang="en-US" dirty="0"/>
              <a:t>Every 10</a:t>
            </a:r>
            <a:r>
              <a:rPr lang="en-US" baseline="30000" dirty="0"/>
              <a:t>th</a:t>
            </a:r>
            <a:r>
              <a:rPr lang="en-US" dirty="0"/>
              <a:t> sentence would be added to test, every 10</a:t>
            </a:r>
            <a:r>
              <a:rPr lang="en-US" baseline="30000" dirty="0"/>
              <a:t>th</a:t>
            </a:r>
            <a:r>
              <a:rPr lang="en-US" dirty="0"/>
              <a:t> sentence added to validation, and the rest added to training for equal representation from sorted files.</a:t>
            </a:r>
          </a:p>
        </p:txBody>
      </p:sp>
    </p:spTree>
    <p:extLst>
      <p:ext uri="{BB962C8B-B14F-4D97-AF65-F5344CB8AC3E}">
        <p14:creationId xmlns:p14="http://schemas.microsoft.com/office/powerpoint/2010/main" val="155796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7" y="206560"/>
            <a:ext cx="11091600" cy="1332000"/>
          </a:xfrm>
        </p:spPr>
        <p:txBody>
          <a:bodyPr/>
          <a:lstStyle/>
          <a:p>
            <a:r>
              <a:rPr lang="pl-PL" dirty="0" err="1"/>
              <a:t>Process</a:t>
            </a:r>
            <a:endParaRPr lang="en-US"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nvPr>
        </p:nvGraphicFramePr>
        <p:xfrm>
          <a:off x="312756" y="69130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graphicFrame>
        <p:nvGraphicFramePr>
          <p:cNvPr id="8" name="Content Placeholder 3" descr="Timeline Smart Art Placeholder ">
            <a:extLst>
              <a:ext uri="{FF2B5EF4-FFF2-40B4-BE49-F238E27FC236}">
                <a16:creationId xmlns:a16="http://schemas.microsoft.com/office/drawing/2014/main" id="{D080CE49-1F9B-404B-A06C-DEC3326EC024}"/>
              </a:ext>
            </a:extLst>
          </p:cNvPr>
          <p:cNvGraphicFramePr>
            <a:graphicFrameLocks/>
          </p:cNvGraphicFramePr>
          <p:nvPr/>
        </p:nvGraphicFramePr>
        <p:xfrm>
          <a:off x="256667" y="1742984"/>
          <a:ext cx="11090274" cy="39798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4112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OpenNMT</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59" y="1360387"/>
            <a:ext cx="5437186" cy="535354"/>
          </a:xfrm>
        </p:spPr>
        <p:txBody>
          <a:bodyPr/>
          <a:lstStyle/>
          <a:p>
            <a:r>
              <a:rPr lang="en-US" dirty="0"/>
              <a:t>Bilingual Models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pPr marL="0" indent="0">
              <a:spcBef>
                <a:spcPts val="0"/>
              </a:spcBef>
              <a:spcAft>
                <a:spcPts val="0"/>
              </a:spcAft>
              <a:buNone/>
            </a:pPr>
            <a:r>
              <a:rPr lang="en-US" dirty="0"/>
              <a:t>I first evaluated Bleu score every 4k steps with </a:t>
            </a:r>
            <a:r>
              <a:rPr lang="en-US" dirty="0" err="1"/>
              <a:t>En</a:t>
            </a:r>
            <a:r>
              <a:rPr lang="en-US" dirty="0"/>
              <a:t>-Pl model until I was satisfied with a stabilized bleu score. Then I trained the other 3 models with the same number of steps.</a:t>
            </a:r>
          </a:p>
          <a:p>
            <a:pPr marL="0" indent="0">
              <a:spcBef>
                <a:spcPts val="0"/>
              </a:spcBef>
              <a:spcAft>
                <a:spcPts val="0"/>
              </a:spcAft>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4" name="Table 14">
            <a:extLst>
              <a:ext uri="{FF2B5EF4-FFF2-40B4-BE49-F238E27FC236}">
                <a16:creationId xmlns:a16="http://schemas.microsoft.com/office/drawing/2014/main" id="{683F49A5-65E0-4E88-BE67-6CC05281D3A6}"/>
              </a:ext>
            </a:extLst>
          </p:cNvPr>
          <p:cNvGraphicFramePr>
            <a:graphicFrameLocks noGrp="1"/>
          </p:cNvGraphicFramePr>
          <p:nvPr>
            <p:ph sz="quarter" idx="4"/>
            <p:extLst>
              <p:ext uri="{D42A27DB-BD31-4B8C-83A1-F6EECF244321}">
                <p14:modId xmlns:p14="http://schemas.microsoft.com/office/powerpoint/2010/main" val="438700632"/>
              </p:ext>
            </p:extLst>
          </p:nvPr>
        </p:nvGraphicFramePr>
        <p:xfrm>
          <a:off x="6347261" y="76200"/>
          <a:ext cx="4572000" cy="6705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468124303"/>
                    </a:ext>
                  </a:extLst>
                </a:gridCol>
                <a:gridCol w="2286000">
                  <a:extLst>
                    <a:ext uri="{9D8B030D-6E8A-4147-A177-3AD203B41FA5}">
                      <a16:colId xmlns:a16="http://schemas.microsoft.com/office/drawing/2014/main" val="3771619257"/>
                    </a:ext>
                  </a:extLst>
                </a:gridCol>
              </a:tblGrid>
              <a:tr h="221371">
                <a:tc>
                  <a:txBody>
                    <a:bodyPr/>
                    <a:lstStyle/>
                    <a:p>
                      <a:r>
                        <a:rPr lang="en-US" sz="1600" dirty="0"/>
                        <a:t>Training Steps</a:t>
                      </a:r>
                    </a:p>
                  </a:txBody>
                  <a:tcPr/>
                </a:tc>
                <a:tc>
                  <a:txBody>
                    <a:bodyPr/>
                    <a:lstStyle/>
                    <a:p>
                      <a:r>
                        <a:rPr lang="en-US" sz="1600" dirty="0" err="1"/>
                        <a:t>En</a:t>
                      </a:r>
                      <a:r>
                        <a:rPr lang="en-US" sz="1600" dirty="0"/>
                        <a:t>-Pl Bleu Score</a:t>
                      </a:r>
                    </a:p>
                  </a:txBody>
                  <a:tcPr/>
                </a:tc>
                <a:extLst>
                  <a:ext uri="{0D108BD9-81ED-4DB2-BD59-A6C34878D82A}">
                    <a16:rowId xmlns:a16="http://schemas.microsoft.com/office/drawing/2014/main" val="3167544812"/>
                  </a:ext>
                </a:extLst>
              </a:tr>
              <a:tr h="221371">
                <a:tc>
                  <a:txBody>
                    <a:bodyPr/>
                    <a:lstStyle/>
                    <a:p>
                      <a:r>
                        <a:rPr lang="en-US" sz="1600" dirty="0"/>
                        <a:t>16k</a:t>
                      </a:r>
                    </a:p>
                  </a:txBody>
                  <a:tcPr/>
                </a:tc>
                <a:tc>
                  <a:txBody>
                    <a:bodyPr/>
                    <a:lstStyle/>
                    <a:p>
                      <a:r>
                        <a:rPr lang="en-US" sz="1600" dirty="0"/>
                        <a:t>21.82</a:t>
                      </a:r>
                    </a:p>
                  </a:txBody>
                  <a:tcPr/>
                </a:tc>
                <a:extLst>
                  <a:ext uri="{0D108BD9-81ED-4DB2-BD59-A6C34878D82A}">
                    <a16:rowId xmlns:a16="http://schemas.microsoft.com/office/drawing/2014/main" val="4010037524"/>
                  </a:ext>
                </a:extLst>
              </a:tr>
              <a:tr h="221371">
                <a:tc>
                  <a:txBody>
                    <a:bodyPr/>
                    <a:lstStyle/>
                    <a:p>
                      <a:r>
                        <a:rPr lang="en-US" sz="1600" dirty="0"/>
                        <a:t>20k</a:t>
                      </a:r>
                    </a:p>
                  </a:txBody>
                  <a:tcPr/>
                </a:tc>
                <a:tc>
                  <a:txBody>
                    <a:bodyPr/>
                    <a:lstStyle/>
                    <a:p>
                      <a:r>
                        <a:rPr lang="en-US" sz="1600" dirty="0"/>
                        <a:t>22.57</a:t>
                      </a:r>
                    </a:p>
                  </a:txBody>
                  <a:tcPr/>
                </a:tc>
                <a:extLst>
                  <a:ext uri="{0D108BD9-81ED-4DB2-BD59-A6C34878D82A}">
                    <a16:rowId xmlns:a16="http://schemas.microsoft.com/office/drawing/2014/main" val="2019780379"/>
                  </a:ext>
                </a:extLst>
              </a:tr>
              <a:tr h="221371">
                <a:tc>
                  <a:txBody>
                    <a:bodyPr/>
                    <a:lstStyle/>
                    <a:p>
                      <a:r>
                        <a:rPr lang="en-US" sz="1600" dirty="0"/>
                        <a:t>24k</a:t>
                      </a:r>
                    </a:p>
                  </a:txBody>
                  <a:tcPr/>
                </a:tc>
                <a:tc>
                  <a:txBody>
                    <a:bodyPr/>
                    <a:lstStyle/>
                    <a:p>
                      <a:r>
                        <a:rPr lang="en-US" sz="1600" dirty="0"/>
                        <a:t>25.68</a:t>
                      </a:r>
                    </a:p>
                  </a:txBody>
                  <a:tcPr/>
                </a:tc>
                <a:extLst>
                  <a:ext uri="{0D108BD9-81ED-4DB2-BD59-A6C34878D82A}">
                    <a16:rowId xmlns:a16="http://schemas.microsoft.com/office/drawing/2014/main" val="181592349"/>
                  </a:ext>
                </a:extLst>
              </a:tr>
              <a:tr h="221371">
                <a:tc>
                  <a:txBody>
                    <a:bodyPr/>
                    <a:lstStyle/>
                    <a:p>
                      <a:r>
                        <a:rPr lang="en-US" sz="1600" dirty="0"/>
                        <a:t>28k</a:t>
                      </a:r>
                    </a:p>
                  </a:txBody>
                  <a:tcPr/>
                </a:tc>
                <a:tc>
                  <a:txBody>
                    <a:bodyPr/>
                    <a:lstStyle/>
                    <a:p>
                      <a:r>
                        <a:rPr lang="en-US" sz="1600" dirty="0"/>
                        <a:t>27.35</a:t>
                      </a:r>
                    </a:p>
                  </a:txBody>
                  <a:tcPr/>
                </a:tc>
                <a:extLst>
                  <a:ext uri="{0D108BD9-81ED-4DB2-BD59-A6C34878D82A}">
                    <a16:rowId xmlns:a16="http://schemas.microsoft.com/office/drawing/2014/main" val="2734828031"/>
                  </a:ext>
                </a:extLst>
              </a:tr>
              <a:tr h="221371">
                <a:tc>
                  <a:txBody>
                    <a:bodyPr/>
                    <a:lstStyle/>
                    <a:p>
                      <a:r>
                        <a:rPr lang="en-US" sz="1600" dirty="0"/>
                        <a:t>32k</a:t>
                      </a:r>
                    </a:p>
                  </a:txBody>
                  <a:tcPr/>
                </a:tc>
                <a:tc>
                  <a:txBody>
                    <a:bodyPr/>
                    <a:lstStyle/>
                    <a:p>
                      <a:r>
                        <a:rPr lang="en-US" sz="1600" dirty="0"/>
                        <a:t>27.52</a:t>
                      </a:r>
                    </a:p>
                  </a:txBody>
                  <a:tcPr/>
                </a:tc>
                <a:extLst>
                  <a:ext uri="{0D108BD9-81ED-4DB2-BD59-A6C34878D82A}">
                    <a16:rowId xmlns:a16="http://schemas.microsoft.com/office/drawing/2014/main" val="3252231591"/>
                  </a:ext>
                </a:extLst>
              </a:tr>
              <a:tr h="221371">
                <a:tc>
                  <a:txBody>
                    <a:bodyPr/>
                    <a:lstStyle/>
                    <a:p>
                      <a:r>
                        <a:rPr lang="en-US" sz="1600" dirty="0"/>
                        <a:t>36k</a:t>
                      </a:r>
                    </a:p>
                  </a:txBody>
                  <a:tcPr/>
                </a:tc>
                <a:tc>
                  <a:txBody>
                    <a:bodyPr/>
                    <a:lstStyle/>
                    <a:p>
                      <a:r>
                        <a:rPr lang="en-US" sz="1600" dirty="0"/>
                        <a:t>27.70</a:t>
                      </a:r>
                    </a:p>
                  </a:txBody>
                  <a:tcPr/>
                </a:tc>
                <a:extLst>
                  <a:ext uri="{0D108BD9-81ED-4DB2-BD59-A6C34878D82A}">
                    <a16:rowId xmlns:a16="http://schemas.microsoft.com/office/drawing/2014/main" val="4228312724"/>
                  </a:ext>
                </a:extLst>
              </a:tr>
              <a:tr h="221371">
                <a:tc>
                  <a:txBody>
                    <a:bodyPr/>
                    <a:lstStyle/>
                    <a:p>
                      <a:r>
                        <a:rPr lang="en-US" sz="1600" dirty="0"/>
                        <a:t>40k</a:t>
                      </a:r>
                    </a:p>
                  </a:txBody>
                  <a:tcPr/>
                </a:tc>
                <a:tc>
                  <a:txBody>
                    <a:bodyPr/>
                    <a:lstStyle/>
                    <a:p>
                      <a:r>
                        <a:rPr lang="en-US" sz="1600" dirty="0"/>
                        <a:t>29.19</a:t>
                      </a:r>
                    </a:p>
                  </a:txBody>
                  <a:tcPr/>
                </a:tc>
                <a:extLst>
                  <a:ext uri="{0D108BD9-81ED-4DB2-BD59-A6C34878D82A}">
                    <a16:rowId xmlns:a16="http://schemas.microsoft.com/office/drawing/2014/main" val="1463453363"/>
                  </a:ext>
                </a:extLst>
              </a:tr>
              <a:tr h="221371">
                <a:tc>
                  <a:txBody>
                    <a:bodyPr/>
                    <a:lstStyle/>
                    <a:p>
                      <a:r>
                        <a:rPr lang="en-US" sz="1600" dirty="0"/>
                        <a:t>44k</a:t>
                      </a:r>
                    </a:p>
                  </a:txBody>
                  <a:tcPr/>
                </a:tc>
                <a:tc>
                  <a:txBody>
                    <a:bodyPr/>
                    <a:lstStyle/>
                    <a:p>
                      <a:r>
                        <a:rPr lang="en-US" sz="1600" dirty="0"/>
                        <a:t>28.95</a:t>
                      </a:r>
                    </a:p>
                  </a:txBody>
                  <a:tcPr/>
                </a:tc>
                <a:extLst>
                  <a:ext uri="{0D108BD9-81ED-4DB2-BD59-A6C34878D82A}">
                    <a16:rowId xmlns:a16="http://schemas.microsoft.com/office/drawing/2014/main" val="667731093"/>
                  </a:ext>
                </a:extLst>
              </a:tr>
              <a:tr h="221371">
                <a:tc>
                  <a:txBody>
                    <a:bodyPr/>
                    <a:lstStyle/>
                    <a:p>
                      <a:r>
                        <a:rPr lang="en-US" sz="1600" dirty="0"/>
                        <a:t>48k</a:t>
                      </a:r>
                    </a:p>
                  </a:txBody>
                  <a:tcPr/>
                </a:tc>
                <a:tc>
                  <a:txBody>
                    <a:bodyPr/>
                    <a:lstStyle/>
                    <a:p>
                      <a:r>
                        <a:rPr lang="en-US" sz="1600" dirty="0"/>
                        <a:t>28.28</a:t>
                      </a:r>
                    </a:p>
                  </a:txBody>
                  <a:tcPr/>
                </a:tc>
                <a:extLst>
                  <a:ext uri="{0D108BD9-81ED-4DB2-BD59-A6C34878D82A}">
                    <a16:rowId xmlns:a16="http://schemas.microsoft.com/office/drawing/2014/main" val="103994441"/>
                  </a:ext>
                </a:extLst>
              </a:tr>
              <a:tr h="221371">
                <a:tc>
                  <a:txBody>
                    <a:bodyPr/>
                    <a:lstStyle/>
                    <a:p>
                      <a:r>
                        <a:rPr lang="en-US" sz="1600" dirty="0"/>
                        <a:t>52k</a:t>
                      </a:r>
                    </a:p>
                  </a:txBody>
                  <a:tcPr/>
                </a:tc>
                <a:tc>
                  <a:txBody>
                    <a:bodyPr/>
                    <a:lstStyle/>
                    <a:p>
                      <a:r>
                        <a:rPr lang="en-US" sz="1600" dirty="0"/>
                        <a:t>32.69</a:t>
                      </a:r>
                    </a:p>
                  </a:txBody>
                  <a:tcPr/>
                </a:tc>
                <a:extLst>
                  <a:ext uri="{0D108BD9-81ED-4DB2-BD59-A6C34878D82A}">
                    <a16:rowId xmlns:a16="http://schemas.microsoft.com/office/drawing/2014/main" val="1625930198"/>
                  </a:ext>
                </a:extLst>
              </a:tr>
              <a:tr h="221371">
                <a:tc>
                  <a:txBody>
                    <a:bodyPr/>
                    <a:lstStyle/>
                    <a:p>
                      <a:r>
                        <a:rPr lang="en-US" sz="1600" dirty="0"/>
                        <a:t>56k</a:t>
                      </a:r>
                    </a:p>
                  </a:txBody>
                  <a:tcPr/>
                </a:tc>
                <a:tc>
                  <a:txBody>
                    <a:bodyPr/>
                    <a:lstStyle/>
                    <a:p>
                      <a:r>
                        <a:rPr lang="en-US" sz="1600" dirty="0"/>
                        <a:t>33.13</a:t>
                      </a:r>
                    </a:p>
                  </a:txBody>
                  <a:tcPr/>
                </a:tc>
                <a:extLst>
                  <a:ext uri="{0D108BD9-81ED-4DB2-BD59-A6C34878D82A}">
                    <a16:rowId xmlns:a16="http://schemas.microsoft.com/office/drawing/2014/main" val="3470368944"/>
                  </a:ext>
                </a:extLst>
              </a:tr>
              <a:tr h="221371">
                <a:tc>
                  <a:txBody>
                    <a:bodyPr/>
                    <a:lstStyle/>
                    <a:p>
                      <a:r>
                        <a:rPr lang="en-US" sz="1600" dirty="0"/>
                        <a:t>60k</a:t>
                      </a:r>
                    </a:p>
                  </a:txBody>
                  <a:tcPr/>
                </a:tc>
                <a:tc>
                  <a:txBody>
                    <a:bodyPr/>
                    <a:lstStyle/>
                    <a:p>
                      <a:r>
                        <a:rPr lang="en-US" sz="1600" dirty="0"/>
                        <a:t>33.40</a:t>
                      </a:r>
                    </a:p>
                  </a:txBody>
                  <a:tcPr/>
                </a:tc>
                <a:extLst>
                  <a:ext uri="{0D108BD9-81ED-4DB2-BD59-A6C34878D82A}">
                    <a16:rowId xmlns:a16="http://schemas.microsoft.com/office/drawing/2014/main" val="3867639863"/>
                  </a:ext>
                </a:extLst>
              </a:tr>
              <a:tr h="221371">
                <a:tc>
                  <a:txBody>
                    <a:bodyPr/>
                    <a:lstStyle/>
                    <a:p>
                      <a:r>
                        <a:rPr lang="en-US" sz="1600" dirty="0"/>
                        <a:t>64k</a:t>
                      </a:r>
                    </a:p>
                  </a:txBody>
                  <a:tcPr/>
                </a:tc>
                <a:tc>
                  <a:txBody>
                    <a:bodyPr/>
                    <a:lstStyle/>
                    <a:p>
                      <a:r>
                        <a:rPr lang="en-US" sz="1600" dirty="0"/>
                        <a:t>33.99</a:t>
                      </a:r>
                    </a:p>
                  </a:txBody>
                  <a:tcPr/>
                </a:tc>
                <a:extLst>
                  <a:ext uri="{0D108BD9-81ED-4DB2-BD59-A6C34878D82A}">
                    <a16:rowId xmlns:a16="http://schemas.microsoft.com/office/drawing/2014/main" val="1779653386"/>
                  </a:ext>
                </a:extLst>
              </a:tr>
              <a:tr h="221371">
                <a:tc>
                  <a:txBody>
                    <a:bodyPr/>
                    <a:lstStyle/>
                    <a:p>
                      <a:r>
                        <a:rPr lang="en-US" sz="1600" dirty="0"/>
                        <a:t>68k</a:t>
                      </a:r>
                    </a:p>
                  </a:txBody>
                  <a:tcPr/>
                </a:tc>
                <a:tc>
                  <a:txBody>
                    <a:bodyPr/>
                    <a:lstStyle/>
                    <a:p>
                      <a:r>
                        <a:rPr lang="en-US" sz="1600" dirty="0"/>
                        <a:t>34.74</a:t>
                      </a:r>
                    </a:p>
                  </a:txBody>
                  <a:tcPr/>
                </a:tc>
                <a:extLst>
                  <a:ext uri="{0D108BD9-81ED-4DB2-BD59-A6C34878D82A}">
                    <a16:rowId xmlns:a16="http://schemas.microsoft.com/office/drawing/2014/main" val="1840649333"/>
                  </a:ext>
                </a:extLst>
              </a:tr>
              <a:tr h="221371">
                <a:tc>
                  <a:txBody>
                    <a:bodyPr/>
                    <a:lstStyle/>
                    <a:p>
                      <a:r>
                        <a:rPr lang="en-US" sz="1600" dirty="0"/>
                        <a:t>72k</a:t>
                      </a:r>
                    </a:p>
                  </a:txBody>
                  <a:tcPr/>
                </a:tc>
                <a:tc>
                  <a:txBody>
                    <a:bodyPr/>
                    <a:lstStyle/>
                    <a:p>
                      <a:r>
                        <a:rPr lang="en-US" sz="1600" dirty="0"/>
                        <a:t>35.28</a:t>
                      </a:r>
                    </a:p>
                  </a:txBody>
                  <a:tcPr/>
                </a:tc>
                <a:extLst>
                  <a:ext uri="{0D108BD9-81ED-4DB2-BD59-A6C34878D82A}">
                    <a16:rowId xmlns:a16="http://schemas.microsoft.com/office/drawing/2014/main" val="1299449558"/>
                  </a:ext>
                </a:extLst>
              </a:tr>
              <a:tr h="221371">
                <a:tc>
                  <a:txBody>
                    <a:bodyPr/>
                    <a:lstStyle/>
                    <a:p>
                      <a:r>
                        <a:rPr lang="en-US" sz="1600" dirty="0"/>
                        <a:t>76k</a:t>
                      </a:r>
                    </a:p>
                  </a:txBody>
                  <a:tcPr/>
                </a:tc>
                <a:tc>
                  <a:txBody>
                    <a:bodyPr/>
                    <a:lstStyle/>
                    <a:p>
                      <a:r>
                        <a:rPr lang="en-US" sz="1600" dirty="0"/>
                        <a:t>35.38</a:t>
                      </a:r>
                    </a:p>
                  </a:txBody>
                  <a:tcPr/>
                </a:tc>
                <a:extLst>
                  <a:ext uri="{0D108BD9-81ED-4DB2-BD59-A6C34878D82A}">
                    <a16:rowId xmlns:a16="http://schemas.microsoft.com/office/drawing/2014/main" val="2440716585"/>
                  </a:ext>
                </a:extLst>
              </a:tr>
              <a:tr h="221371">
                <a:tc>
                  <a:txBody>
                    <a:bodyPr/>
                    <a:lstStyle/>
                    <a:p>
                      <a:r>
                        <a:rPr lang="en-US" sz="1600" dirty="0"/>
                        <a:t>80k</a:t>
                      </a:r>
                    </a:p>
                  </a:txBody>
                  <a:tcPr/>
                </a:tc>
                <a:tc>
                  <a:txBody>
                    <a:bodyPr/>
                    <a:lstStyle/>
                    <a:p>
                      <a:r>
                        <a:rPr lang="en-US" sz="1600" dirty="0"/>
                        <a:t>35.23</a:t>
                      </a:r>
                    </a:p>
                  </a:txBody>
                  <a:tcPr/>
                </a:tc>
                <a:extLst>
                  <a:ext uri="{0D108BD9-81ED-4DB2-BD59-A6C34878D82A}">
                    <a16:rowId xmlns:a16="http://schemas.microsoft.com/office/drawing/2014/main" val="3639399720"/>
                  </a:ext>
                </a:extLst>
              </a:tr>
              <a:tr h="221371">
                <a:tc>
                  <a:txBody>
                    <a:bodyPr/>
                    <a:lstStyle/>
                    <a:p>
                      <a:r>
                        <a:rPr lang="en-US" sz="1600" dirty="0"/>
                        <a:t>84k</a:t>
                      </a:r>
                    </a:p>
                  </a:txBody>
                  <a:tcPr/>
                </a:tc>
                <a:tc>
                  <a:txBody>
                    <a:bodyPr/>
                    <a:lstStyle/>
                    <a:p>
                      <a:r>
                        <a:rPr lang="en-US" sz="1600" dirty="0"/>
                        <a:t>35.84</a:t>
                      </a:r>
                    </a:p>
                  </a:txBody>
                  <a:tcPr/>
                </a:tc>
                <a:extLst>
                  <a:ext uri="{0D108BD9-81ED-4DB2-BD59-A6C34878D82A}">
                    <a16:rowId xmlns:a16="http://schemas.microsoft.com/office/drawing/2014/main" val="2641332256"/>
                  </a:ext>
                </a:extLst>
              </a:tr>
              <a:tr h="221371">
                <a:tc>
                  <a:txBody>
                    <a:bodyPr/>
                    <a:lstStyle/>
                    <a:p>
                      <a:r>
                        <a:rPr lang="en-US" sz="1600" dirty="0"/>
                        <a:t>88k</a:t>
                      </a:r>
                    </a:p>
                  </a:txBody>
                  <a:tcPr/>
                </a:tc>
                <a:tc>
                  <a:txBody>
                    <a:bodyPr/>
                    <a:lstStyle/>
                    <a:p>
                      <a:r>
                        <a:rPr lang="en-US" sz="1600" dirty="0"/>
                        <a:t>35.88</a:t>
                      </a:r>
                    </a:p>
                  </a:txBody>
                  <a:tcPr/>
                </a:tc>
                <a:extLst>
                  <a:ext uri="{0D108BD9-81ED-4DB2-BD59-A6C34878D82A}">
                    <a16:rowId xmlns:a16="http://schemas.microsoft.com/office/drawing/2014/main" val="2308237191"/>
                  </a:ext>
                </a:extLst>
              </a:tr>
            </a:tbl>
          </a:graphicData>
        </a:graphic>
      </p:graphicFrame>
    </p:spTree>
    <p:extLst>
      <p:ext uri="{BB962C8B-B14F-4D97-AF65-F5344CB8AC3E}">
        <p14:creationId xmlns:p14="http://schemas.microsoft.com/office/powerpoint/2010/main" val="389134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OpenNMT</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59" y="1360387"/>
            <a:ext cx="5437186" cy="535354"/>
          </a:xfrm>
        </p:spPr>
        <p:txBody>
          <a:bodyPr/>
          <a:lstStyle/>
          <a:p>
            <a:r>
              <a:rPr lang="en-US" dirty="0"/>
              <a:t>Multilingual Model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339609" y="833190"/>
            <a:ext cx="5429114" cy="3515555"/>
          </a:xfrm>
        </p:spPr>
        <p:txBody>
          <a:bodyPr/>
          <a:lstStyle/>
          <a:p>
            <a:pPr marL="0" indent="0">
              <a:spcBef>
                <a:spcPts val="0"/>
              </a:spcBef>
              <a:spcAft>
                <a:spcPts val="0"/>
              </a:spcAft>
              <a:buNone/>
            </a:pPr>
            <a:r>
              <a:rPr lang="en-US" dirty="0"/>
              <a:t>Used Zero – Shot translation </a:t>
            </a:r>
          </a:p>
          <a:p>
            <a:pPr marL="0" indent="0">
              <a:spcBef>
                <a:spcPts val="0"/>
              </a:spcBef>
              <a:spcAft>
                <a:spcPts val="0"/>
              </a:spcAft>
              <a:buNone/>
            </a:pPr>
            <a:r>
              <a:rPr lang="en-US" dirty="0"/>
              <a:t>One large corpus for training (like Wade):</a:t>
            </a:r>
          </a:p>
          <a:p>
            <a:pPr marL="0" indent="0">
              <a:spcBef>
                <a:spcPts val="0"/>
              </a:spcBef>
              <a:spcAft>
                <a:spcPts val="0"/>
              </a:spcAft>
              <a:buNone/>
            </a:pPr>
            <a:r>
              <a:rPr lang="en-US" dirty="0"/>
              <a:t>&lt;2pl&gt; </a:t>
            </a:r>
            <a:r>
              <a:rPr lang="en-US" dirty="0" err="1"/>
              <a:t>eng</a:t>
            </a:r>
            <a:endParaRPr lang="en-US" dirty="0"/>
          </a:p>
          <a:p>
            <a:pPr marL="0" indent="0">
              <a:spcBef>
                <a:spcPts val="0"/>
              </a:spcBef>
              <a:spcAft>
                <a:spcPts val="0"/>
              </a:spcAft>
              <a:buNone/>
            </a:pPr>
            <a:r>
              <a:rPr lang="en-US" dirty="0"/>
              <a:t>&lt;2cz&gt; </a:t>
            </a:r>
            <a:r>
              <a:rPr lang="en-US" dirty="0" err="1"/>
              <a:t>eng</a:t>
            </a:r>
            <a:endParaRPr lang="en-US" dirty="0"/>
          </a:p>
          <a:p>
            <a:pPr marL="0" indent="0">
              <a:spcBef>
                <a:spcPts val="0"/>
              </a:spcBef>
              <a:spcAft>
                <a:spcPts val="0"/>
              </a:spcAft>
              <a:buNone/>
            </a:pPr>
            <a:r>
              <a:rPr lang="en-US" dirty="0"/>
              <a:t>&lt;2es&gt; </a:t>
            </a:r>
            <a:r>
              <a:rPr lang="en-US" dirty="0" err="1"/>
              <a:t>eng</a:t>
            </a:r>
            <a:endParaRPr lang="en-US" dirty="0"/>
          </a:p>
          <a:p>
            <a:pPr marL="0" indent="0">
              <a:spcBef>
                <a:spcPts val="0"/>
              </a:spcBef>
              <a:spcAft>
                <a:spcPts val="0"/>
              </a:spcAft>
              <a:buNone/>
            </a:pPr>
            <a:r>
              <a:rPr lang="en-US" dirty="0"/>
              <a:t>&lt;2en&gt; pl</a:t>
            </a:r>
          </a:p>
          <a:p>
            <a:pPr marL="0" indent="0">
              <a:spcBef>
                <a:spcPts val="0"/>
              </a:spcBef>
              <a:spcAft>
                <a:spcPts val="0"/>
              </a:spcAft>
              <a:buNone/>
            </a:pPr>
            <a:r>
              <a:rPr lang="en-US" dirty="0"/>
              <a:t>&lt;2en&gt; </a:t>
            </a:r>
            <a:r>
              <a:rPr lang="en-US" dirty="0" err="1"/>
              <a:t>cz</a:t>
            </a:r>
            <a:endParaRPr lang="en-US" dirty="0"/>
          </a:p>
          <a:p>
            <a:pPr marL="0" indent="0">
              <a:spcBef>
                <a:spcPts val="0"/>
              </a:spcBef>
              <a:spcAft>
                <a:spcPts val="0"/>
              </a:spcAft>
              <a:buNone/>
            </a:pPr>
            <a:r>
              <a:rPr lang="en-US" dirty="0"/>
              <a:t>&lt;2en&gt; es</a:t>
            </a:r>
          </a:p>
          <a:p>
            <a:pPr marL="0" indent="0">
              <a:spcBef>
                <a:spcPts val="0"/>
              </a:spcBef>
              <a:spcAft>
                <a:spcPts val="0"/>
              </a:spcAft>
              <a:buNone/>
            </a:pPr>
            <a:endParaRPr lang="en-US" dirty="0"/>
          </a:p>
          <a:p>
            <a:pPr marL="0" indent="0">
              <a:spcBef>
                <a:spcPts val="0"/>
              </a:spcBef>
              <a:spcAft>
                <a:spcPts val="0"/>
              </a:spcAft>
              <a:buNone/>
            </a:pPr>
            <a:r>
              <a:rPr lang="en-US" dirty="0"/>
              <a:t>Trained for 500k steps - Took 18 Hours</a:t>
            </a:r>
          </a:p>
          <a:p>
            <a:pPr marL="0" indent="0">
              <a:spcBef>
                <a:spcPts val="0"/>
              </a:spcBef>
              <a:spcAft>
                <a:spcPts val="0"/>
              </a:spcAft>
              <a:buNone/>
            </a:pPr>
            <a:endParaRPr lang="en-US" dirty="0"/>
          </a:p>
          <a:p>
            <a:pPr>
              <a:spcBef>
                <a:spcPts val="0"/>
              </a:spcBef>
              <a:spcAft>
                <a:spcPts val="0"/>
              </a:spcAft>
              <a:buFontTx/>
              <a:buChar char="-"/>
            </a:pPr>
            <a:r>
              <a:rPr lang="en-US" dirty="0"/>
              <a:t>Using exact same .</a:t>
            </a:r>
            <a:r>
              <a:rPr lang="en-US" dirty="0" err="1"/>
              <a:t>yaml</a:t>
            </a:r>
            <a:r>
              <a:rPr lang="en-US" dirty="0"/>
              <a:t> file as Ammon up to 400k steps using 6 encoding and decoding layers.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9">
            <a:extLst>
              <a:ext uri="{FF2B5EF4-FFF2-40B4-BE49-F238E27FC236}">
                <a16:creationId xmlns:a16="http://schemas.microsoft.com/office/drawing/2014/main" id="{0138676C-3337-45E1-B64E-63F500039A82}"/>
              </a:ext>
            </a:extLst>
          </p:cNvPr>
          <p:cNvSpPr txBox="1">
            <a:spLocks/>
          </p:cNvSpPr>
          <p:nvPr/>
        </p:nvSpPr>
        <p:spPr>
          <a:xfrm>
            <a:off x="554895" y="1833151"/>
            <a:ext cx="5429114"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panose="020B0604020202020204" pitchFamily="34" charset="0"/>
              <a:buNone/>
            </a:pPr>
            <a:endParaRPr lang="en-US" dirty="0"/>
          </a:p>
          <a:p>
            <a:pPr marL="0" indent="0">
              <a:spcBef>
                <a:spcPts val="0"/>
              </a:spcBef>
              <a:spcAft>
                <a:spcPts val="0"/>
              </a:spcAft>
              <a:buFont typeface="Arial" panose="020B0604020202020204" pitchFamily="34" charset="0"/>
              <a:buNone/>
            </a:pPr>
            <a:r>
              <a:rPr lang="en-US" dirty="0"/>
              <a:t>What didn’t work:</a:t>
            </a:r>
          </a:p>
          <a:p>
            <a:pPr marL="0" indent="0">
              <a:spcBef>
                <a:spcPts val="0"/>
              </a:spcBef>
              <a:spcAft>
                <a:spcPts val="0"/>
              </a:spcAft>
              <a:buFont typeface="Arial" panose="020B0604020202020204" pitchFamily="34" charset="0"/>
              <a:buNone/>
            </a:pPr>
            <a:endParaRPr lang="en-US" dirty="0"/>
          </a:p>
          <a:p>
            <a:pPr>
              <a:spcBef>
                <a:spcPts val="0"/>
              </a:spcBef>
              <a:spcAft>
                <a:spcPts val="0"/>
              </a:spcAft>
              <a:buFontTx/>
              <a:buChar char="-"/>
            </a:pPr>
            <a:r>
              <a:rPr lang="en-US" dirty="0"/>
              <a:t>Using my own GPU</a:t>
            </a:r>
          </a:p>
          <a:p>
            <a:pPr>
              <a:spcBef>
                <a:spcPts val="0"/>
              </a:spcBef>
              <a:spcAft>
                <a:spcPts val="0"/>
              </a:spcAft>
              <a:buFontTx/>
              <a:buChar char="-"/>
            </a:pPr>
            <a:r>
              <a:rPr lang="en-US" dirty="0"/>
              <a:t>Default </a:t>
            </a:r>
            <a:r>
              <a:rPr lang="en-US" dirty="0" err="1"/>
              <a:t>OpenNMT</a:t>
            </a:r>
            <a:r>
              <a:rPr lang="en-US" dirty="0"/>
              <a:t> tokenizer transformers</a:t>
            </a:r>
          </a:p>
          <a:p>
            <a:pPr>
              <a:spcBef>
                <a:spcPts val="0"/>
              </a:spcBef>
              <a:spcAft>
                <a:spcPts val="0"/>
              </a:spcAft>
              <a:buFontTx/>
              <a:buChar char="-"/>
            </a:pPr>
            <a:r>
              <a:rPr lang="en-US" dirty="0"/>
              <a:t>Splitting training data into separate corpora with the same language pairs</a:t>
            </a:r>
          </a:p>
          <a:p>
            <a:pPr>
              <a:spcBef>
                <a:spcPts val="0"/>
              </a:spcBef>
              <a:spcAft>
                <a:spcPts val="0"/>
              </a:spcAft>
              <a:buFontTx/>
              <a:buChar char="-"/>
            </a:pPr>
            <a:r>
              <a:rPr lang="en-US" dirty="0"/>
              <a:t>Trying different vocabulary sizes in </a:t>
            </a:r>
            <a:r>
              <a:rPr lang="en-US" dirty="0" err="1"/>
              <a:t>OpenNMT</a:t>
            </a:r>
            <a:r>
              <a:rPr lang="en-US" dirty="0"/>
              <a:t> and </a:t>
            </a:r>
            <a:r>
              <a:rPr lang="en-US" dirty="0" err="1"/>
              <a:t>Sentencepiece</a:t>
            </a:r>
            <a:r>
              <a:rPr lang="en-US" dirty="0"/>
              <a:t> tokenizer</a:t>
            </a:r>
          </a:p>
          <a:p>
            <a:pPr>
              <a:spcBef>
                <a:spcPts val="0"/>
              </a:spcBef>
              <a:spcAft>
                <a:spcPts val="0"/>
              </a:spcAft>
              <a:buFontTx/>
              <a:buChar char="-"/>
            </a:pPr>
            <a:r>
              <a:rPr lang="en-US" dirty="0"/>
              <a:t>Experimenting shared and not shared vocab</a:t>
            </a:r>
          </a:p>
        </p:txBody>
      </p:sp>
    </p:spTree>
    <p:extLst>
      <p:ext uri="{BB962C8B-B14F-4D97-AF65-F5344CB8AC3E}">
        <p14:creationId xmlns:p14="http://schemas.microsoft.com/office/powerpoint/2010/main" val="200024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OpenNMT</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3055519" y="1508781"/>
            <a:ext cx="8333025" cy="535354"/>
          </a:xfrm>
        </p:spPr>
        <p:txBody>
          <a:bodyPr/>
          <a:lstStyle/>
          <a:p>
            <a:r>
              <a:rPr lang="en-US" dirty="0"/>
              <a:t>Multilingual Model Bleu Score Results!!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9" name="Table 2">
            <a:extLst>
              <a:ext uri="{FF2B5EF4-FFF2-40B4-BE49-F238E27FC236}">
                <a16:creationId xmlns:a16="http://schemas.microsoft.com/office/drawing/2014/main" id="{9B379350-2E57-4CD5-A99C-A40D90C14C2D}"/>
              </a:ext>
            </a:extLst>
          </p:cNvPr>
          <p:cNvGraphicFramePr>
            <a:graphicFrameLocks noGrp="1"/>
          </p:cNvGraphicFramePr>
          <p:nvPr>
            <p:ph sz="quarter" idx="4"/>
            <p:extLst>
              <p:ext uri="{D42A27DB-BD31-4B8C-83A1-F6EECF244321}">
                <p14:modId xmlns:p14="http://schemas.microsoft.com/office/powerpoint/2010/main" val="3266285679"/>
              </p:ext>
            </p:extLst>
          </p:nvPr>
        </p:nvGraphicFramePr>
        <p:xfrm>
          <a:off x="2032953" y="2316797"/>
          <a:ext cx="7466645" cy="1656717"/>
        </p:xfrm>
        <a:graphic>
          <a:graphicData uri="http://schemas.openxmlformats.org/drawingml/2006/table">
            <a:tbl>
              <a:tblPr firstRow="1" bandRow="1">
                <a:tableStyleId>{5C22544A-7EE6-4342-B048-85BDC9FD1C3A}</a:tableStyleId>
              </a:tblPr>
              <a:tblGrid>
                <a:gridCol w="1493329">
                  <a:extLst>
                    <a:ext uri="{9D8B030D-6E8A-4147-A177-3AD203B41FA5}">
                      <a16:colId xmlns:a16="http://schemas.microsoft.com/office/drawing/2014/main" val="3510164663"/>
                    </a:ext>
                  </a:extLst>
                </a:gridCol>
                <a:gridCol w="1493329">
                  <a:extLst>
                    <a:ext uri="{9D8B030D-6E8A-4147-A177-3AD203B41FA5}">
                      <a16:colId xmlns:a16="http://schemas.microsoft.com/office/drawing/2014/main" val="3101458006"/>
                    </a:ext>
                  </a:extLst>
                </a:gridCol>
                <a:gridCol w="1493329">
                  <a:extLst>
                    <a:ext uri="{9D8B030D-6E8A-4147-A177-3AD203B41FA5}">
                      <a16:colId xmlns:a16="http://schemas.microsoft.com/office/drawing/2014/main" val="28811068"/>
                    </a:ext>
                  </a:extLst>
                </a:gridCol>
                <a:gridCol w="1493329">
                  <a:extLst>
                    <a:ext uri="{9D8B030D-6E8A-4147-A177-3AD203B41FA5}">
                      <a16:colId xmlns:a16="http://schemas.microsoft.com/office/drawing/2014/main" val="1799399267"/>
                    </a:ext>
                  </a:extLst>
                </a:gridCol>
                <a:gridCol w="1493329">
                  <a:extLst>
                    <a:ext uri="{9D8B030D-6E8A-4147-A177-3AD203B41FA5}">
                      <a16:colId xmlns:a16="http://schemas.microsoft.com/office/drawing/2014/main" val="1388551376"/>
                    </a:ext>
                  </a:extLst>
                </a:gridCol>
              </a:tblGrid>
              <a:tr h="552239">
                <a:tc>
                  <a:txBody>
                    <a:bodyPr/>
                    <a:lstStyle/>
                    <a:p>
                      <a:pPr algn="ctr"/>
                      <a:r>
                        <a:rPr lang="en-US" sz="2800" dirty="0"/>
                        <a:t>Steps</a:t>
                      </a:r>
                    </a:p>
                  </a:txBody>
                  <a:tcPr/>
                </a:tc>
                <a:tc>
                  <a:txBody>
                    <a:bodyPr/>
                    <a:lstStyle/>
                    <a:p>
                      <a:pPr algn="ctr"/>
                      <a:r>
                        <a:rPr lang="en-US" sz="2800" dirty="0" err="1"/>
                        <a:t>En</a:t>
                      </a:r>
                      <a:r>
                        <a:rPr lang="en-US" sz="2800" dirty="0"/>
                        <a:t>-Pl</a:t>
                      </a:r>
                    </a:p>
                  </a:txBody>
                  <a:tcPr/>
                </a:tc>
                <a:tc>
                  <a:txBody>
                    <a:bodyPr/>
                    <a:lstStyle/>
                    <a:p>
                      <a:pPr algn="ctr"/>
                      <a:r>
                        <a:rPr lang="en-US" sz="2800" dirty="0"/>
                        <a:t>Pl-Es</a:t>
                      </a:r>
                    </a:p>
                  </a:txBody>
                  <a:tcPr/>
                </a:tc>
                <a:tc>
                  <a:txBody>
                    <a:bodyPr/>
                    <a:lstStyle/>
                    <a:p>
                      <a:pPr algn="ctr"/>
                      <a:r>
                        <a:rPr lang="en-US" sz="2800" dirty="0"/>
                        <a:t>Es-</a:t>
                      </a:r>
                      <a:r>
                        <a:rPr lang="en-US" sz="2800" dirty="0" err="1"/>
                        <a:t>Cz</a:t>
                      </a:r>
                      <a:endParaRPr lang="en-US" sz="2800" dirty="0"/>
                    </a:p>
                  </a:txBody>
                  <a:tcPr/>
                </a:tc>
                <a:tc>
                  <a:txBody>
                    <a:bodyPr/>
                    <a:lstStyle/>
                    <a:p>
                      <a:pPr algn="ctr"/>
                      <a:r>
                        <a:rPr lang="en-US" sz="2800" dirty="0"/>
                        <a:t>Pl-</a:t>
                      </a:r>
                      <a:r>
                        <a:rPr lang="en-US" sz="2800" dirty="0" err="1"/>
                        <a:t>Cz</a:t>
                      </a:r>
                      <a:endParaRPr lang="en-US" sz="2800" dirty="0"/>
                    </a:p>
                  </a:txBody>
                  <a:tcPr/>
                </a:tc>
                <a:extLst>
                  <a:ext uri="{0D108BD9-81ED-4DB2-BD59-A6C34878D82A}">
                    <a16:rowId xmlns:a16="http://schemas.microsoft.com/office/drawing/2014/main" val="2755797366"/>
                  </a:ext>
                </a:extLst>
              </a:tr>
              <a:tr h="552239">
                <a:tc>
                  <a:txBody>
                    <a:bodyPr/>
                    <a:lstStyle/>
                    <a:p>
                      <a:pPr algn="ctr"/>
                      <a:r>
                        <a:rPr lang="en-US" sz="2800" dirty="0"/>
                        <a:t>400k</a:t>
                      </a:r>
                    </a:p>
                  </a:txBody>
                  <a:tcPr/>
                </a:tc>
                <a:tc>
                  <a:txBody>
                    <a:bodyPr/>
                    <a:lstStyle/>
                    <a:p>
                      <a:pPr algn="ctr"/>
                      <a:r>
                        <a:rPr lang="en-US" sz="2800" dirty="0"/>
                        <a:t>2.60</a:t>
                      </a:r>
                    </a:p>
                  </a:txBody>
                  <a:tcPr/>
                </a:tc>
                <a:tc>
                  <a:txBody>
                    <a:bodyPr/>
                    <a:lstStyle/>
                    <a:p>
                      <a:pPr algn="ctr"/>
                      <a:r>
                        <a:rPr lang="en-US" sz="2800" dirty="0"/>
                        <a:t>2.11</a:t>
                      </a:r>
                    </a:p>
                  </a:txBody>
                  <a:tcPr/>
                </a:tc>
                <a:tc>
                  <a:txBody>
                    <a:bodyPr/>
                    <a:lstStyle/>
                    <a:p>
                      <a:pPr algn="ctr"/>
                      <a:r>
                        <a:rPr lang="en-US" sz="2800" dirty="0"/>
                        <a:t>2.13</a:t>
                      </a:r>
                    </a:p>
                  </a:txBody>
                  <a:tcPr/>
                </a:tc>
                <a:tc>
                  <a:txBody>
                    <a:bodyPr/>
                    <a:lstStyle/>
                    <a:p>
                      <a:pPr algn="ctr"/>
                      <a:r>
                        <a:rPr lang="en-US" sz="2800" dirty="0"/>
                        <a:t>2.68</a:t>
                      </a:r>
                    </a:p>
                  </a:txBody>
                  <a:tcPr/>
                </a:tc>
                <a:extLst>
                  <a:ext uri="{0D108BD9-81ED-4DB2-BD59-A6C34878D82A}">
                    <a16:rowId xmlns:a16="http://schemas.microsoft.com/office/drawing/2014/main" val="4265039844"/>
                  </a:ext>
                </a:extLst>
              </a:tr>
              <a:tr h="552239">
                <a:tc>
                  <a:txBody>
                    <a:bodyPr/>
                    <a:lstStyle/>
                    <a:p>
                      <a:pPr algn="ctr"/>
                      <a:r>
                        <a:rPr lang="en-US" sz="2800" dirty="0"/>
                        <a:t>500k</a:t>
                      </a:r>
                    </a:p>
                  </a:txBody>
                  <a:tcPr/>
                </a:tc>
                <a:tc>
                  <a:txBody>
                    <a:bodyPr/>
                    <a:lstStyle/>
                    <a:p>
                      <a:pPr algn="ctr"/>
                      <a:r>
                        <a:rPr lang="en-US" sz="2800" dirty="0"/>
                        <a:t>2.60</a:t>
                      </a:r>
                    </a:p>
                  </a:txBody>
                  <a:tcPr/>
                </a:tc>
                <a:tc>
                  <a:txBody>
                    <a:bodyPr/>
                    <a:lstStyle/>
                    <a:p>
                      <a:pPr algn="ctr"/>
                      <a:r>
                        <a:rPr lang="en-US" sz="2800" dirty="0"/>
                        <a:t>2.11</a:t>
                      </a:r>
                    </a:p>
                  </a:txBody>
                  <a:tcPr/>
                </a:tc>
                <a:tc>
                  <a:txBody>
                    <a:bodyPr/>
                    <a:lstStyle/>
                    <a:p>
                      <a:pPr algn="ctr"/>
                      <a:r>
                        <a:rPr lang="en-US" sz="2800" dirty="0"/>
                        <a:t>2.13</a:t>
                      </a:r>
                    </a:p>
                  </a:txBody>
                  <a:tcPr/>
                </a:tc>
                <a:tc>
                  <a:txBody>
                    <a:bodyPr/>
                    <a:lstStyle/>
                    <a:p>
                      <a:pPr algn="ctr"/>
                      <a:r>
                        <a:rPr lang="en-US" sz="2800" dirty="0"/>
                        <a:t>2.68</a:t>
                      </a:r>
                    </a:p>
                  </a:txBody>
                  <a:tcPr/>
                </a:tc>
                <a:extLst>
                  <a:ext uri="{0D108BD9-81ED-4DB2-BD59-A6C34878D82A}">
                    <a16:rowId xmlns:a16="http://schemas.microsoft.com/office/drawing/2014/main" val="469074135"/>
                  </a:ext>
                </a:extLst>
              </a:tr>
            </a:tbl>
          </a:graphicData>
        </a:graphic>
      </p:graphicFrame>
    </p:spTree>
    <p:extLst>
      <p:ext uri="{BB962C8B-B14F-4D97-AF65-F5344CB8AC3E}">
        <p14:creationId xmlns:p14="http://schemas.microsoft.com/office/powerpoint/2010/main" val="317025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Overview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10245472" cy="3515555"/>
          </a:xfrm>
        </p:spPr>
        <p:txBody>
          <a:bodyPr/>
          <a:lstStyle/>
          <a:p>
            <a:r>
              <a:rPr lang="en-US" dirty="0"/>
              <a:t>We wanted to evaluate how the multilingual NMT performed on untrained language pairs when compared to bilingual NMT systems built from the same corpora</a:t>
            </a:r>
          </a:p>
          <a:p>
            <a:r>
              <a:rPr lang="en-US" dirty="0"/>
              <a:t>While doing the project I began to question whether my multilingual system would even score higher on the trained language pairs than the corresponding bilingual system.</a:t>
            </a:r>
          </a:p>
          <a:p>
            <a:r>
              <a:rPr lang="en-US" dirty="0"/>
              <a:t>Will the MNMT system perform better on Slavic language pairs rather than Slavic-Spanish?</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9E5D04-6F91-458F-BF51-86C9D0BBE4BF}"/>
              </a:ext>
            </a:extLst>
          </p:cNvPr>
          <p:cNvSpPr>
            <a:spLocks noGrp="1"/>
          </p:cNvSpPr>
          <p:nvPr>
            <p:ph type="body" idx="1"/>
          </p:nvPr>
        </p:nvSpPr>
        <p:spPr>
          <a:xfrm>
            <a:off x="543587" y="1345921"/>
            <a:ext cx="10709249" cy="535354"/>
          </a:xfrm>
        </p:spPr>
        <p:txBody>
          <a:bodyPr/>
          <a:lstStyle/>
          <a:p>
            <a:r>
              <a:rPr lang="en-US" sz="1600" dirty="0"/>
              <a:t>Compare Bilingual NMT to Multilingual NMT with Polish, English, Spanish Czech</a:t>
            </a:r>
          </a:p>
        </p:txBody>
      </p:sp>
    </p:spTree>
    <p:extLst>
      <p:ext uri="{BB962C8B-B14F-4D97-AF65-F5344CB8AC3E}">
        <p14:creationId xmlns:p14="http://schemas.microsoft.com/office/powerpoint/2010/main" val="53701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94467" y="318599"/>
            <a:ext cx="11097551" cy="834927"/>
          </a:xfrm>
        </p:spPr>
        <p:txBody>
          <a:bodyPr>
            <a:normAutofit/>
          </a:bodyPr>
          <a:lstStyle/>
          <a:p>
            <a:r>
              <a:rPr lang="en-US" dirty="0"/>
              <a:t>Output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9">
            <a:extLst>
              <a:ext uri="{FF2B5EF4-FFF2-40B4-BE49-F238E27FC236}">
                <a16:creationId xmlns:a16="http://schemas.microsoft.com/office/drawing/2014/main" id="{67B7B792-5D64-4498-8354-FF70778DB97C}"/>
              </a:ext>
            </a:extLst>
          </p:cNvPr>
          <p:cNvSpPr txBox="1">
            <a:spLocks/>
          </p:cNvSpPr>
          <p:nvPr/>
        </p:nvSpPr>
        <p:spPr>
          <a:xfrm>
            <a:off x="394467" y="1860843"/>
            <a:ext cx="6539070"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2000" dirty="0"/>
              <a:t>English Sentence:</a:t>
            </a:r>
          </a:p>
          <a:p>
            <a:pPr marL="0" indent="0">
              <a:spcBef>
                <a:spcPts val="0"/>
              </a:spcBef>
              <a:spcAft>
                <a:spcPts val="0"/>
              </a:spcAft>
              <a:buNone/>
            </a:pPr>
            <a:r>
              <a:rPr lang="en-US" sz="2000" dirty="0"/>
              <a:t>▁a ▁bible ▁verse ▁came ▁to ▁mind</a:t>
            </a:r>
          </a:p>
          <a:p>
            <a:pPr marL="0" indent="0">
              <a:spcBef>
                <a:spcPts val="0"/>
              </a:spcBef>
              <a:spcAft>
                <a:spcPts val="0"/>
              </a:spcAft>
              <a:buNone/>
            </a:pPr>
            <a:r>
              <a:rPr lang="en-US" sz="2000" dirty="0" err="1"/>
              <a:t>En</a:t>
            </a:r>
            <a:r>
              <a:rPr lang="en-US" sz="2000" dirty="0"/>
              <a:t>-Pl:</a:t>
            </a:r>
          </a:p>
          <a:p>
            <a:pPr marL="0" indent="0">
              <a:spcBef>
                <a:spcPts val="0"/>
              </a:spcBef>
              <a:spcAft>
                <a:spcPts val="0"/>
              </a:spcAft>
              <a:buNone/>
            </a:pPr>
            <a:r>
              <a:rPr lang="en-US" sz="2000" dirty="0"/>
              <a:t>▁</a:t>
            </a:r>
            <a:r>
              <a:rPr lang="en-US" sz="2000" dirty="0" err="1">
                <a:solidFill>
                  <a:srgbClr val="FFFF00">
                    <a:alpha val="60000"/>
                  </a:srgbClr>
                </a:solidFill>
              </a:rPr>
              <a:t>przychodzi</a:t>
            </a:r>
            <a:r>
              <a:rPr lang="en-US" sz="2000" dirty="0"/>
              <a:t> ▁do ▁</a:t>
            </a:r>
            <a:r>
              <a:rPr lang="en-US" sz="2000" dirty="0" err="1"/>
              <a:t>głowy</a:t>
            </a:r>
            <a:r>
              <a:rPr lang="en-US" sz="2000" dirty="0"/>
              <a:t> ▁</a:t>
            </a:r>
            <a:r>
              <a:rPr lang="en-US" sz="2000" dirty="0" err="1"/>
              <a:t>werset</a:t>
            </a:r>
            <a:r>
              <a:rPr lang="en-US" sz="2000" dirty="0"/>
              <a:t> ▁z ▁</a:t>
            </a:r>
            <a:r>
              <a:rPr lang="en-US" sz="2000" dirty="0" err="1"/>
              <a:t>biblii</a:t>
            </a:r>
            <a:endParaRPr lang="en-US" sz="2000" dirty="0"/>
          </a:p>
          <a:p>
            <a:pPr marL="0" indent="0">
              <a:spcBef>
                <a:spcPts val="0"/>
              </a:spcBef>
              <a:spcAft>
                <a:spcPts val="0"/>
              </a:spcAft>
              <a:buNone/>
            </a:pPr>
            <a:r>
              <a:rPr lang="en-US" sz="2000" dirty="0"/>
              <a:t>Pl-Es:</a:t>
            </a:r>
          </a:p>
          <a:p>
            <a:pPr marL="0" indent="0">
              <a:spcBef>
                <a:spcPts val="0"/>
              </a:spcBef>
              <a:spcAft>
                <a:spcPts val="0"/>
              </a:spcAft>
              <a:buNone/>
            </a:pPr>
            <a:r>
              <a:rPr lang="en-US" sz="2000" dirty="0"/>
              <a:t>▁me ▁vino ▁a ▁la ▁</a:t>
            </a:r>
            <a:r>
              <a:rPr lang="en-US" sz="2000" dirty="0" err="1"/>
              <a:t>mente</a:t>
            </a:r>
            <a:r>
              <a:rPr lang="en-US" sz="2000" dirty="0"/>
              <a:t> ▁un ▁</a:t>
            </a:r>
            <a:r>
              <a:rPr lang="en-US" sz="2000" dirty="0" err="1"/>
              <a:t>pasaje</a:t>
            </a:r>
            <a:r>
              <a:rPr lang="en-US" sz="2000" dirty="0"/>
              <a:t> ▁de ▁la ▁biblia</a:t>
            </a:r>
          </a:p>
          <a:p>
            <a:pPr marL="0" indent="0">
              <a:spcBef>
                <a:spcPts val="0"/>
              </a:spcBef>
              <a:spcAft>
                <a:spcPts val="0"/>
              </a:spcAft>
              <a:buNone/>
            </a:pPr>
            <a:r>
              <a:rPr lang="en-US" sz="2000" dirty="0"/>
              <a:t>Pl-</a:t>
            </a:r>
            <a:r>
              <a:rPr lang="en-US" sz="2000" dirty="0" err="1"/>
              <a:t>Cz</a:t>
            </a:r>
            <a:r>
              <a:rPr lang="en-US" sz="2000" dirty="0"/>
              <a:t>:</a:t>
            </a:r>
          </a:p>
          <a:p>
            <a:pPr marL="0" indent="0">
              <a:spcBef>
                <a:spcPts val="0"/>
              </a:spcBef>
              <a:spcAft>
                <a:spcPts val="0"/>
              </a:spcAft>
              <a:buNone/>
            </a:pPr>
            <a:r>
              <a:rPr lang="en-US" sz="2000" dirty="0"/>
              <a:t>▁</a:t>
            </a:r>
            <a:r>
              <a:rPr lang="en-US" sz="2000" dirty="0" err="1">
                <a:solidFill>
                  <a:srgbClr val="FFFF00">
                    <a:alpha val="60000"/>
                  </a:srgbClr>
                </a:solidFill>
              </a:rPr>
              <a:t>přišel</a:t>
            </a:r>
            <a:r>
              <a:rPr lang="en-US" sz="2000" dirty="0">
                <a:solidFill>
                  <a:srgbClr val="FFFF00">
                    <a:alpha val="60000"/>
                  </a:srgbClr>
                </a:solidFill>
              </a:rPr>
              <a:t> ▁</a:t>
            </a:r>
            <a:r>
              <a:rPr lang="en-US" sz="2000" dirty="0" err="1">
                <a:solidFill>
                  <a:srgbClr val="FFFF00">
                    <a:alpha val="60000"/>
                  </a:srgbClr>
                </a:solidFill>
              </a:rPr>
              <a:t>jsem</a:t>
            </a:r>
            <a:r>
              <a:rPr lang="en-US" sz="2000" dirty="0"/>
              <a:t> ▁</a:t>
            </a:r>
            <a:r>
              <a:rPr lang="en-US" sz="2000" dirty="0" err="1"/>
              <a:t>na</a:t>
            </a:r>
            <a:r>
              <a:rPr lang="en-US" sz="2000" dirty="0"/>
              <a:t> ▁</a:t>
            </a:r>
            <a:r>
              <a:rPr lang="en-US" sz="2000" dirty="0" err="1"/>
              <a:t>jednu</a:t>
            </a:r>
            <a:r>
              <a:rPr lang="en-US" sz="2000" dirty="0"/>
              <a:t> ▁</a:t>
            </a:r>
            <a:r>
              <a:rPr lang="en-US" sz="2000" dirty="0" err="1"/>
              <a:t>pasáž</a:t>
            </a:r>
            <a:r>
              <a:rPr lang="en-US" sz="2000" dirty="0"/>
              <a:t> ▁z ▁bible</a:t>
            </a:r>
          </a:p>
          <a:p>
            <a:pPr marL="0" indent="0">
              <a:spcBef>
                <a:spcPts val="0"/>
              </a:spcBef>
              <a:spcAft>
                <a:spcPts val="0"/>
              </a:spcAft>
              <a:buNone/>
            </a:pPr>
            <a:r>
              <a:rPr lang="en-US" sz="2000" dirty="0"/>
              <a:t>Es-</a:t>
            </a:r>
            <a:r>
              <a:rPr lang="en-US" sz="2000" dirty="0" err="1"/>
              <a:t>Cz</a:t>
            </a:r>
            <a:r>
              <a:rPr lang="en-US" sz="2000" dirty="0"/>
              <a:t>:</a:t>
            </a:r>
          </a:p>
          <a:p>
            <a:pPr marL="0" indent="0">
              <a:spcBef>
                <a:spcPts val="0"/>
              </a:spcBef>
              <a:spcAft>
                <a:spcPts val="0"/>
              </a:spcAft>
              <a:buNone/>
            </a:pPr>
            <a:r>
              <a:rPr lang="en-US" sz="2000" dirty="0"/>
              <a:t>▁</a:t>
            </a:r>
            <a:r>
              <a:rPr lang="en-US" sz="2000" dirty="0" err="1"/>
              <a:t>jeden</a:t>
            </a:r>
            <a:r>
              <a:rPr lang="en-US" sz="2000" dirty="0"/>
              <a:t> ▁</a:t>
            </a:r>
            <a:r>
              <a:rPr lang="en-US" sz="2000" dirty="0" err="1"/>
              <a:t>verš</a:t>
            </a:r>
            <a:r>
              <a:rPr lang="en-US" sz="2000" dirty="0"/>
              <a:t> ▁z ▁bible ▁</a:t>
            </a:r>
            <a:r>
              <a:rPr lang="en-US" sz="2000" dirty="0" err="1">
                <a:solidFill>
                  <a:srgbClr val="FFFF00">
                    <a:alpha val="60000"/>
                  </a:srgbClr>
                </a:solidFill>
              </a:rPr>
              <a:t>mě</a:t>
            </a:r>
            <a:r>
              <a:rPr lang="en-US" sz="2000" dirty="0"/>
              <a:t> ▁</a:t>
            </a:r>
            <a:r>
              <a:rPr lang="en-US" sz="2000" dirty="0" err="1"/>
              <a:t>napadl</a:t>
            </a:r>
            <a:endParaRPr lang="en-US" sz="2000" dirty="0"/>
          </a:p>
          <a:p>
            <a:endParaRPr lang="en-US" dirty="0"/>
          </a:p>
        </p:txBody>
      </p:sp>
      <p:sp>
        <p:nvSpPr>
          <p:cNvPr id="13" name="Text Placeholder 8">
            <a:extLst>
              <a:ext uri="{FF2B5EF4-FFF2-40B4-BE49-F238E27FC236}">
                <a16:creationId xmlns:a16="http://schemas.microsoft.com/office/drawing/2014/main" id="{4B8D1810-D746-4361-BEA9-D1E02302A887}"/>
              </a:ext>
            </a:extLst>
          </p:cNvPr>
          <p:cNvSpPr>
            <a:spLocks noGrp="1"/>
          </p:cNvSpPr>
          <p:nvPr>
            <p:ph type="body" idx="1"/>
          </p:nvPr>
        </p:nvSpPr>
        <p:spPr>
          <a:xfrm>
            <a:off x="396538" y="1041668"/>
            <a:ext cx="5437186" cy="535354"/>
          </a:xfrm>
        </p:spPr>
        <p:txBody>
          <a:bodyPr/>
          <a:lstStyle/>
          <a:p>
            <a:r>
              <a:rPr lang="en-US" dirty="0" err="1"/>
              <a:t>BiLingual</a:t>
            </a:r>
            <a:r>
              <a:rPr lang="en-US" dirty="0"/>
              <a:t> Models</a:t>
            </a:r>
          </a:p>
        </p:txBody>
      </p:sp>
      <p:sp>
        <p:nvSpPr>
          <p:cNvPr id="14" name="Text Placeholder 8">
            <a:extLst>
              <a:ext uri="{FF2B5EF4-FFF2-40B4-BE49-F238E27FC236}">
                <a16:creationId xmlns:a16="http://schemas.microsoft.com/office/drawing/2014/main" id="{C7310A1A-44DB-4AC8-B9BD-4DA70DBC2867}"/>
              </a:ext>
            </a:extLst>
          </p:cNvPr>
          <p:cNvSpPr txBox="1">
            <a:spLocks/>
          </p:cNvSpPr>
          <p:nvPr/>
        </p:nvSpPr>
        <p:spPr>
          <a:xfrm>
            <a:off x="7030127" y="92377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Multilingual Model</a:t>
            </a:r>
          </a:p>
        </p:txBody>
      </p:sp>
      <p:sp>
        <p:nvSpPr>
          <p:cNvPr id="15" name="Content Placeholder 9">
            <a:extLst>
              <a:ext uri="{FF2B5EF4-FFF2-40B4-BE49-F238E27FC236}">
                <a16:creationId xmlns:a16="http://schemas.microsoft.com/office/drawing/2014/main" id="{51FCE4B1-5995-4E89-AE48-44142BB93BE0}"/>
              </a:ext>
            </a:extLst>
          </p:cNvPr>
          <p:cNvSpPr txBox="1">
            <a:spLocks/>
          </p:cNvSpPr>
          <p:nvPr/>
        </p:nvSpPr>
        <p:spPr>
          <a:xfrm>
            <a:off x="7030127" y="1852439"/>
            <a:ext cx="5069555"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2000" dirty="0"/>
              <a:t>English Sentence:</a:t>
            </a:r>
          </a:p>
          <a:p>
            <a:pPr marL="0" indent="0">
              <a:spcBef>
                <a:spcPts val="0"/>
              </a:spcBef>
              <a:spcAft>
                <a:spcPts val="0"/>
              </a:spcAft>
              <a:buNone/>
            </a:pPr>
            <a:r>
              <a:rPr lang="en-US" sz="2000" dirty="0"/>
              <a:t>&lt;2tgt&gt; ▁a ▁bible ▁verse ▁came ▁to ▁mind</a:t>
            </a:r>
          </a:p>
          <a:p>
            <a:pPr marL="0" indent="0">
              <a:spcBef>
                <a:spcPts val="0"/>
              </a:spcBef>
              <a:spcAft>
                <a:spcPts val="0"/>
              </a:spcAft>
              <a:buNone/>
            </a:pPr>
            <a:r>
              <a:rPr lang="en-US" sz="2000" dirty="0" err="1"/>
              <a:t>En</a:t>
            </a:r>
            <a:r>
              <a:rPr lang="en-US" sz="2000" dirty="0"/>
              <a:t>-Pl:</a:t>
            </a:r>
          </a:p>
          <a:p>
            <a:pPr marL="0" indent="0">
              <a:spcBef>
                <a:spcPts val="0"/>
              </a:spcBef>
              <a:spcAft>
                <a:spcPts val="0"/>
              </a:spcAft>
              <a:buNone/>
            </a:pPr>
            <a:r>
              <a:rPr lang="it-IT" sz="2000" dirty="0"/>
              <a:t>a la biblia▁vino a la▁mente</a:t>
            </a:r>
            <a:endParaRPr lang="en-US" sz="2000" b="1" dirty="0"/>
          </a:p>
          <a:p>
            <a:pPr marL="0" indent="0">
              <a:spcBef>
                <a:spcPts val="0"/>
              </a:spcBef>
              <a:spcAft>
                <a:spcPts val="0"/>
              </a:spcAft>
              <a:buNone/>
            </a:pPr>
            <a:r>
              <a:rPr lang="en-US" sz="2000" dirty="0"/>
              <a:t>Pl-Es:</a:t>
            </a:r>
          </a:p>
          <a:p>
            <a:pPr marL="0" indent="0">
              <a:spcBef>
                <a:spcPts val="0"/>
              </a:spcBef>
              <a:spcAft>
                <a:spcPts val="0"/>
              </a:spcAft>
              <a:buNone/>
            </a:pPr>
            <a:r>
              <a:rPr lang="en-US" sz="2000" dirty="0" err="1"/>
              <a:t>i</a:t>
            </a:r>
            <a:r>
              <a:rPr lang="en-US" sz="2000" dirty="0"/>
              <a:t> came to my head de la biblia</a:t>
            </a:r>
          </a:p>
          <a:p>
            <a:pPr marL="0" indent="0">
              <a:spcBef>
                <a:spcPts val="0"/>
              </a:spcBef>
              <a:spcAft>
                <a:spcPts val="0"/>
              </a:spcAft>
              <a:buNone/>
            </a:pPr>
            <a:r>
              <a:rPr lang="en-US" sz="2000" dirty="0"/>
              <a:t>Pl-</a:t>
            </a:r>
            <a:r>
              <a:rPr lang="en-US" sz="2000" dirty="0" err="1"/>
              <a:t>Cz</a:t>
            </a:r>
            <a:r>
              <a:rPr lang="en-US" sz="2000" dirty="0"/>
              <a:t>:</a:t>
            </a:r>
          </a:p>
          <a:p>
            <a:pPr marL="0" indent="0">
              <a:spcBef>
                <a:spcPts val="0"/>
              </a:spcBef>
              <a:spcAft>
                <a:spcPts val="0"/>
              </a:spcAft>
              <a:buNone/>
            </a:pPr>
            <a:r>
              <a:rPr lang="en-US" sz="2000" dirty="0" err="1"/>
              <a:t>i</a:t>
            </a:r>
            <a:r>
              <a:rPr lang="en-US" sz="2000" dirty="0"/>
              <a:t> come to </a:t>
            </a:r>
            <a:r>
              <a:rPr lang="en-US" sz="2000" dirty="0" err="1"/>
              <a:t>my▁mind▁from</a:t>
            </a:r>
            <a:r>
              <a:rPr lang="en-US" sz="2000" dirty="0"/>
              <a:t> the bible</a:t>
            </a:r>
          </a:p>
          <a:p>
            <a:pPr marL="0" indent="0">
              <a:spcBef>
                <a:spcPts val="0"/>
              </a:spcBef>
              <a:spcAft>
                <a:spcPts val="0"/>
              </a:spcAft>
              <a:buNone/>
            </a:pPr>
            <a:r>
              <a:rPr lang="en-US" sz="2000" dirty="0"/>
              <a:t>Es-</a:t>
            </a:r>
            <a:r>
              <a:rPr lang="en-US" sz="2000" dirty="0" err="1"/>
              <a:t>Cz</a:t>
            </a:r>
            <a:r>
              <a:rPr lang="en-US" sz="2000" dirty="0"/>
              <a:t>:</a:t>
            </a:r>
          </a:p>
          <a:p>
            <a:pPr marL="0" indent="0">
              <a:spcBef>
                <a:spcPts val="0"/>
              </a:spcBef>
              <a:spcAft>
                <a:spcPts val="0"/>
              </a:spcAft>
              <a:buNone/>
            </a:pPr>
            <a:r>
              <a:rPr lang="en-US" sz="2000" dirty="0" err="1"/>
              <a:t>a▁verse</a:t>
            </a:r>
            <a:r>
              <a:rPr lang="en-US" sz="2000" dirty="0"/>
              <a:t> of the bible came to </a:t>
            </a:r>
            <a:r>
              <a:rPr lang="en-US" sz="2000" dirty="0" err="1"/>
              <a:t>my▁mind</a:t>
            </a:r>
            <a:endParaRPr lang="en-US" dirty="0"/>
          </a:p>
          <a:p>
            <a:endParaRPr lang="en-US" dirty="0"/>
          </a:p>
        </p:txBody>
      </p:sp>
    </p:spTree>
    <p:extLst>
      <p:ext uri="{BB962C8B-B14F-4D97-AF65-F5344CB8AC3E}">
        <p14:creationId xmlns:p14="http://schemas.microsoft.com/office/powerpoint/2010/main" val="229634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Evaluation - Bleu scores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7760829" y="1012372"/>
            <a:ext cx="2585675" cy="535354"/>
          </a:xfrm>
        </p:spPr>
        <p:txBody>
          <a:bodyPr/>
          <a:lstStyle/>
          <a:p>
            <a:r>
              <a:rPr lang="en-US" dirty="0"/>
              <a:t>Bilingual Models</a:t>
            </a:r>
          </a:p>
        </p:txBody>
      </p:sp>
      <p:graphicFrame>
        <p:nvGraphicFramePr>
          <p:cNvPr id="15" name="Table 15">
            <a:extLst>
              <a:ext uri="{FF2B5EF4-FFF2-40B4-BE49-F238E27FC236}">
                <a16:creationId xmlns:a16="http://schemas.microsoft.com/office/drawing/2014/main" id="{99866FBF-9072-4107-B717-A0E25D64B4B3}"/>
              </a:ext>
            </a:extLst>
          </p:cNvPr>
          <p:cNvGraphicFramePr>
            <a:graphicFrameLocks noGrp="1"/>
          </p:cNvGraphicFramePr>
          <p:nvPr>
            <p:ph sz="quarter" idx="4"/>
            <p:extLst>
              <p:ext uri="{D42A27DB-BD31-4B8C-83A1-F6EECF244321}">
                <p14:modId xmlns:p14="http://schemas.microsoft.com/office/powerpoint/2010/main" val="3032159866"/>
              </p:ext>
            </p:extLst>
          </p:nvPr>
        </p:nvGraphicFramePr>
        <p:xfrm>
          <a:off x="6172879" y="2221571"/>
          <a:ext cx="5437185" cy="4358640"/>
        </p:xfrm>
        <a:graphic>
          <a:graphicData uri="http://schemas.openxmlformats.org/drawingml/2006/table">
            <a:tbl>
              <a:tblPr firstRow="1" bandRow="1">
                <a:tableStyleId>{5C22544A-7EE6-4342-B048-85BDC9FD1C3A}</a:tableStyleId>
              </a:tblPr>
              <a:tblGrid>
                <a:gridCol w="1087437">
                  <a:extLst>
                    <a:ext uri="{9D8B030D-6E8A-4147-A177-3AD203B41FA5}">
                      <a16:colId xmlns:a16="http://schemas.microsoft.com/office/drawing/2014/main" val="2027795461"/>
                    </a:ext>
                  </a:extLst>
                </a:gridCol>
                <a:gridCol w="1087437">
                  <a:extLst>
                    <a:ext uri="{9D8B030D-6E8A-4147-A177-3AD203B41FA5}">
                      <a16:colId xmlns:a16="http://schemas.microsoft.com/office/drawing/2014/main" val="1397904761"/>
                    </a:ext>
                  </a:extLst>
                </a:gridCol>
                <a:gridCol w="1087437">
                  <a:extLst>
                    <a:ext uri="{9D8B030D-6E8A-4147-A177-3AD203B41FA5}">
                      <a16:colId xmlns:a16="http://schemas.microsoft.com/office/drawing/2014/main" val="521966849"/>
                    </a:ext>
                  </a:extLst>
                </a:gridCol>
                <a:gridCol w="1087437">
                  <a:extLst>
                    <a:ext uri="{9D8B030D-6E8A-4147-A177-3AD203B41FA5}">
                      <a16:colId xmlns:a16="http://schemas.microsoft.com/office/drawing/2014/main" val="1173462933"/>
                    </a:ext>
                  </a:extLst>
                </a:gridCol>
                <a:gridCol w="1087437">
                  <a:extLst>
                    <a:ext uri="{9D8B030D-6E8A-4147-A177-3AD203B41FA5}">
                      <a16:colId xmlns:a16="http://schemas.microsoft.com/office/drawing/2014/main" val="254089469"/>
                    </a:ext>
                  </a:extLst>
                </a:gridCol>
              </a:tblGrid>
              <a:tr h="370840">
                <a:tc>
                  <a:txBody>
                    <a:bodyPr/>
                    <a:lstStyle/>
                    <a:p>
                      <a:r>
                        <a:rPr lang="en-US" sz="2000" dirty="0"/>
                        <a:t>Steps</a:t>
                      </a:r>
                    </a:p>
                  </a:txBody>
                  <a:tcPr/>
                </a:tc>
                <a:tc>
                  <a:txBody>
                    <a:bodyPr/>
                    <a:lstStyle/>
                    <a:p>
                      <a:r>
                        <a:rPr lang="en-US" sz="2000" dirty="0" err="1"/>
                        <a:t>En</a:t>
                      </a:r>
                      <a:r>
                        <a:rPr lang="en-US" sz="2000" dirty="0"/>
                        <a:t>-Pl</a:t>
                      </a:r>
                    </a:p>
                  </a:txBody>
                  <a:tcPr/>
                </a:tc>
                <a:tc>
                  <a:txBody>
                    <a:bodyPr/>
                    <a:lstStyle/>
                    <a:p>
                      <a:r>
                        <a:rPr lang="en-US" sz="2000" dirty="0"/>
                        <a:t>Pl-Es</a:t>
                      </a:r>
                    </a:p>
                  </a:txBody>
                  <a:tcPr>
                    <a:solidFill>
                      <a:srgbClr val="DDEC80"/>
                    </a:solidFill>
                  </a:tcPr>
                </a:tc>
                <a:tc>
                  <a:txBody>
                    <a:bodyPr/>
                    <a:lstStyle/>
                    <a:p>
                      <a:r>
                        <a:rPr lang="en-US" sz="2000" dirty="0"/>
                        <a:t>Es-</a:t>
                      </a:r>
                      <a:r>
                        <a:rPr lang="en-US" sz="2000" dirty="0" err="1"/>
                        <a:t>Cz</a:t>
                      </a:r>
                      <a:endParaRPr lang="en-US" sz="2000" dirty="0"/>
                    </a:p>
                  </a:txBody>
                  <a:tcPr/>
                </a:tc>
                <a:tc>
                  <a:txBody>
                    <a:bodyPr/>
                    <a:lstStyle/>
                    <a:p>
                      <a:r>
                        <a:rPr lang="en-US" sz="2000" dirty="0"/>
                        <a:t>Pl-</a:t>
                      </a:r>
                      <a:r>
                        <a:rPr lang="en-US" sz="2000" dirty="0" err="1"/>
                        <a:t>Cz</a:t>
                      </a:r>
                      <a:endParaRPr lang="en-US" sz="2000" dirty="0"/>
                    </a:p>
                  </a:txBody>
                  <a:tcPr/>
                </a:tc>
                <a:extLst>
                  <a:ext uri="{0D108BD9-81ED-4DB2-BD59-A6C34878D82A}">
                    <a16:rowId xmlns:a16="http://schemas.microsoft.com/office/drawing/2014/main" val="236745008"/>
                  </a:ext>
                </a:extLst>
              </a:tr>
              <a:tr h="370840">
                <a:tc>
                  <a:txBody>
                    <a:bodyPr/>
                    <a:lstStyle/>
                    <a:p>
                      <a:r>
                        <a:rPr lang="en-US" sz="2000" dirty="0"/>
                        <a:t>16k</a:t>
                      </a:r>
                    </a:p>
                  </a:txBody>
                  <a:tcPr/>
                </a:tc>
                <a:tc>
                  <a:txBody>
                    <a:bodyPr/>
                    <a:lstStyle/>
                    <a:p>
                      <a:r>
                        <a:rPr lang="en-US" sz="2000" dirty="0"/>
                        <a:t>21.82</a:t>
                      </a:r>
                    </a:p>
                  </a:txBody>
                  <a:tcPr/>
                </a:tc>
                <a:tc>
                  <a:txBody>
                    <a:bodyPr/>
                    <a:lstStyle/>
                    <a:p>
                      <a:r>
                        <a:rPr lang="en-US" sz="2000" dirty="0"/>
                        <a:t>25.67</a:t>
                      </a:r>
                    </a:p>
                  </a:txBody>
                  <a:tcPr>
                    <a:solidFill>
                      <a:srgbClr val="DDEC80"/>
                    </a:solidFill>
                  </a:tcPr>
                </a:tc>
                <a:tc>
                  <a:txBody>
                    <a:bodyPr/>
                    <a:lstStyle/>
                    <a:p>
                      <a:r>
                        <a:rPr lang="en-US" sz="2000" dirty="0"/>
                        <a:t>19.91</a:t>
                      </a:r>
                    </a:p>
                  </a:txBody>
                  <a:tcPr/>
                </a:tc>
                <a:tc>
                  <a:txBody>
                    <a:bodyPr/>
                    <a:lstStyle/>
                    <a:p>
                      <a:r>
                        <a:rPr lang="en-US" sz="2000" dirty="0"/>
                        <a:t>20.44</a:t>
                      </a:r>
                    </a:p>
                  </a:txBody>
                  <a:tcPr/>
                </a:tc>
                <a:extLst>
                  <a:ext uri="{0D108BD9-81ED-4DB2-BD59-A6C34878D82A}">
                    <a16:rowId xmlns:a16="http://schemas.microsoft.com/office/drawing/2014/main" val="4287877171"/>
                  </a:ext>
                </a:extLst>
              </a:tr>
              <a:tr h="370840">
                <a:tc>
                  <a:txBody>
                    <a:bodyPr/>
                    <a:lstStyle/>
                    <a:p>
                      <a:r>
                        <a:rPr lang="en-US" sz="2000" dirty="0"/>
                        <a:t>24k</a:t>
                      </a:r>
                    </a:p>
                  </a:txBody>
                  <a:tcPr/>
                </a:tc>
                <a:tc>
                  <a:txBody>
                    <a:bodyPr/>
                    <a:lstStyle/>
                    <a:p>
                      <a:r>
                        <a:rPr lang="en-US" sz="2000" dirty="0"/>
                        <a:t>25.68</a:t>
                      </a:r>
                    </a:p>
                  </a:txBody>
                  <a:tcPr/>
                </a:tc>
                <a:tc>
                  <a:txBody>
                    <a:bodyPr/>
                    <a:lstStyle/>
                    <a:p>
                      <a:r>
                        <a:rPr lang="en-US" sz="2000" dirty="0"/>
                        <a:t>27.47</a:t>
                      </a:r>
                    </a:p>
                  </a:txBody>
                  <a:tcPr>
                    <a:solidFill>
                      <a:srgbClr val="DDEC80"/>
                    </a:solidFill>
                  </a:tcPr>
                </a:tc>
                <a:tc>
                  <a:txBody>
                    <a:bodyPr/>
                    <a:lstStyle/>
                    <a:p>
                      <a:r>
                        <a:rPr lang="en-US" sz="2000" dirty="0"/>
                        <a:t>22.55</a:t>
                      </a:r>
                    </a:p>
                  </a:txBody>
                  <a:tcPr/>
                </a:tc>
                <a:tc>
                  <a:txBody>
                    <a:bodyPr/>
                    <a:lstStyle/>
                    <a:p>
                      <a:r>
                        <a:rPr lang="en-US" sz="2000" dirty="0"/>
                        <a:t>23.73</a:t>
                      </a:r>
                    </a:p>
                  </a:txBody>
                  <a:tcPr/>
                </a:tc>
                <a:extLst>
                  <a:ext uri="{0D108BD9-81ED-4DB2-BD59-A6C34878D82A}">
                    <a16:rowId xmlns:a16="http://schemas.microsoft.com/office/drawing/2014/main" val="3951035098"/>
                  </a:ext>
                </a:extLst>
              </a:tr>
              <a:tr h="370840">
                <a:tc>
                  <a:txBody>
                    <a:bodyPr/>
                    <a:lstStyle/>
                    <a:p>
                      <a:r>
                        <a:rPr lang="en-US" sz="2000" dirty="0"/>
                        <a:t>32k</a:t>
                      </a:r>
                    </a:p>
                  </a:txBody>
                  <a:tcPr/>
                </a:tc>
                <a:tc>
                  <a:txBody>
                    <a:bodyPr/>
                    <a:lstStyle/>
                    <a:p>
                      <a:r>
                        <a:rPr lang="en-US" sz="2000" dirty="0"/>
                        <a:t>27.52</a:t>
                      </a:r>
                    </a:p>
                  </a:txBody>
                  <a:tcPr/>
                </a:tc>
                <a:tc>
                  <a:txBody>
                    <a:bodyPr/>
                    <a:lstStyle/>
                    <a:p>
                      <a:r>
                        <a:rPr lang="en-US" sz="2000" dirty="0"/>
                        <a:t>29.68</a:t>
                      </a:r>
                    </a:p>
                  </a:txBody>
                  <a:tcPr>
                    <a:solidFill>
                      <a:srgbClr val="DDEC80"/>
                    </a:solidFill>
                  </a:tcPr>
                </a:tc>
                <a:tc>
                  <a:txBody>
                    <a:bodyPr/>
                    <a:lstStyle/>
                    <a:p>
                      <a:r>
                        <a:rPr lang="en-US" sz="2000" dirty="0"/>
                        <a:t>24.76</a:t>
                      </a:r>
                    </a:p>
                  </a:txBody>
                  <a:tcPr/>
                </a:tc>
                <a:tc>
                  <a:txBody>
                    <a:bodyPr/>
                    <a:lstStyle/>
                    <a:p>
                      <a:r>
                        <a:rPr lang="en-US" sz="2000" dirty="0"/>
                        <a:t>26.50</a:t>
                      </a:r>
                    </a:p>
                  </a:txBody>
                  <a:tcPr/>
                </a:tc>
                <a:extLst>
                  <a:ext uri="{0D108BD9-81ED-4DB2-BD59-A6C34878D82A}">
                    <a16:rowId xmlns:a16="http://schemas.microsoft.com/office/drawing/2014/main" val="2942688490"/>
                  </a:ext>
                </a:extLst>
              </a:tr>
              <a:tr h="370840">
                <a:tc>
                  <a:txBody>
                    <a:bodyPr/>
                    <a:lstStyle/>
                    <a:p>
                      <a:r>
                        <a:rPr lang="en-US" sz="2000" dirty="0"/>
                        <a:t>40k</a:t>
                      </a:r>
                    </a:p>
                  </a:txBody>
                  <a:tcPr/>
                </a:tc>
                <a:tc>
                  <a:txBody>
                    <a:bodyPr/>
                    <a:lstStyle/>
                    <a:p>
                      <a:r>
                        <a:rPr lang="en-US" sz="2000" dirty="0"/>
                        <a:t>29.19</a:t>
                      </a:r>
                    </a:p>
                  </a:txBody>
                  <a:tcPr/>
                </a:tc>
                <a:tc>
                  <a:txBody>
                    <a:bodyPr/>
                    <a:lstStyle/>
                    <a:p>
                      <a:r>
                        <a:rPr lang="en-US" sz="2000" dirty="0"/>
                        <a:t>31.54</a:t>
                      </a:r>
                    </a:p>
                  </a:txBody>
                  <a:tcPr>
                    <a:solidFill>
                      <a:srgbClr val="DDEC80"/>
                    </a:solidFill>
                  </a:tcPr>
                </a:tc>
                <a:tc>
                  <a:txBody>
                    <a:bodyPr/>
                    <a:lstStyle/>
                    <a:p>
                      <a:r>
                        <a:rPr lang="en-US" sz="2000" dirty="0"/>
                        <a:t>26.48</a:t>
                      </a:r>
                    </a:p>
                  </a:txBody>
                  <a:tcPr/>
                </a:tc>
                <a:tc>
                  <a:txBody>
                    <a:bodyPr/>
                    <a:lstStyle/>
                    <a:p>
                      <a:r>
                        <a:rPr lang="en-US" sz="2000" dirty="0"/>
                        <a:t>25.79</a:t>
                      </a:r>
                    </a:p>
                  </a:txBody>
                  <a:tcPr/>
                </a:tc>
                <a:extLst>
                  <a:ext uri="{0D108BD9-81ED-4DB2-BD59-A6C34878D82A}">
                    <a16:rowId xmlns:a16="http://schemas.microsoft.com/office/drawing/2014/main" val="391106758"/>
                  </a:ext>
                </a:extLst>
              </a:tr>
              <a:tr h="370840">
                <a:tc>
                  <a:txBody>
                    <a:bodyPr/>
                    <a:lstStyle/>
                    <a:p>
                      <a:r>
                        <a:rPr lang="en-US" sz="2000" dirty="0"/>
                        <a:t>48k</a:t>
                      </a:r>
                    </a:p>
                  </a:txBody>
                  <a:tcPr/>
                </a:tc>
                <a:tc>
                  <a:txBody>
                    <a:bodyPr/>
                    <a:lstStyle/>
                    <a:p>
                      <a:r>
                        <a:rPr lang="en-US" sz="2000" dirty="0"/>
                        <a:t>28.28</a:t>
                      </a:r>
                    </a:p>
                  </a:txBody>
                  <a:tcPr/>
                </a:tc>
                <a:tc>
                  <a:txBody>
                    <a:bodyPr/>
                    <a:lstStyle/>
                    <a:p>
                      <a:r>
                        <a:rPr lang="en-US" sz="2000" dirty="0"/>
                        <a:t>32.08</a:t>
                      </a:r>
                    </a:p>
                  </a:txBody>
                  <a:tcPr>
                    <a:solidFill>
                      <a:srgbClr val="DDEC80"/>
                    </a:solidFill>
                  </a:tcPr>
                </a:tc>
                <a:tc>
                  <a:txBody>
                    <a:bodyPr/>
                    <a:lstStyle/>
                    <a:p>
                      <a:r>
                        <a:rPr lang="en-US" sz="2000" dirty="0"/>
                        <a:t>27.59</a:t>
                      </a:r>
                    </a:p>
                  </a:txBody>
                  <a:tcPr/>
                </a:tc>
                <a:tc>
                  <a:txBody>
                    <a:bodyPr/>
                    <a:lstStyle/>
                    <a:p>
                      <a:r>
                        <a:rPr lang="en-US" sz="2000" dirty="0"/>
                        <a:t>25.89</a:t>
                      </a:r>
                    </a:p>
                  </a:txBody>
                  <a:tcPr/>
                </a:tc>
                <a:extLst>
                  <a:ext uri="{0D108BD9-81ED-4DB2-BD59-A6C34878D82A}">
                    <a16:rowId xmlns:a16="http://schemas.microsoft.com/office/drawing/2014/main" val="3712364133"/>
                  </a:ext>
                </a:extLst>
              </a:tr>
              <a:tr h="370840">
                <a:tc>
                  <a:txBody>
                    <a:bodyPr/>
                    <a:lstStyle/>
                    <a:p>
                      <a:r>
                        <a:rPr lang="en-US" sz="2000" dirty="0"/>
                        <a:t>56k</a:t>
                      </a:r>
                    </a:p>
                  </a:txBody>
                  <a:tcPr/>
                </a:tc>
                <a:tc>
                  <a:txBody>
                    <a:bodyPr/>
                    <a:lstStyle/>
                    <a:p>
                      <a:r>
                        <a:rPr lang="en-US" sz="2000" dirty="0"/>
                        <a:t>33.13</a:t>
                      </a:r>
                    </a:p>
                  </a:txBody>
                  <a:tcPr/>
                </a:tc>
                <a:tc>
                  <a:txBody>
                    <a:bodyPr/>
                    <a:lstStyle/>
                    <a:p>
                      <a:r>
                        <a:rPr lang="en-US" sz="2000" dirty="0"/>
                        <a:t>34.61</a:t>
                      </a:r>
                    </a:p>
                  </a:txBody>
                  <a:tcPr>
                    <a:solidFill>
                      <a:srgbClr val="DDEC80"/>
                    </a:solidFill>
                  </a:tcPr>
                </a:tc>
                <a:tc>
                  <a:txBody>
                    <a:bodyPr/>
                    <a:lstStyle/>
                    <a:p>
                      <a:r>
                        <a:rPr lang="en-US" sz="2000" dirty="0"/>
                        <a:t>30.26</a:t>
                      </a:r>
                    </a:p>
                  </a:txBody>
                  <a:tcPr/>
                </a:tc>
                <a:tc>
                  <a:txBody>
                    <a:bodyPr/>
                    <a:lstStyle/>
                    <a:p>
                      <a:r>
                        <a:rPr lang="en-US" sz="2000" dirty="0"/>
                        <a:t>29.97</a:t>
                      </a:r>
                    </a:p>
                  </a:txBody>
                  <a:tcPr/>
                </a:tc>
                <a:extLst>
                  <a:ext uri="{0D108BD9-81ED-4DB2-BD59-A6C34878D82A}">
                    <a16:rowId xmlns:a16="http://schemas.microsoft.com/office/drawing/2014/main" val="19945240"/>
                  </a:ext>
                </a:extLst>
              </a:tr>
              <a:tr h="370840">
                <a:tc>
                  <a:txBody>
                    <a:bodyPr/>
                    <a:lstStyle/>
                    <a:p>
                      <a:r>
                        <a:rPr lang="en-US" sz="2000" dirty="0"/>
                        <a:t>64k</a:t>
                      </a:r>
                    </a:p>
                  </a:txBody>
                  <a:tcPr/>
                </a:tc>
                <a:tc>
                  <a:txBody>
                    <a:bodyPr/>
                    <a:lstStyle/>
                    <a:p>
                      <a:r>
                        <a:rPr lang="en-US" sz="2000" dirty="0"/>
                        <a:t>33.99</a:t>
                      </a:r>
                    </a:p>
                  </a:txBody>
                  <a:tcPr/>
                </a:tc>
                <a:tc>
                  <a:txBody>
                    <a:bodyPr/>
                    <a:lstStyle/>
                    <a:p>
                      <a:r>
                        <a:rPr lang="en-US" sz="2000" dirty="0"/>
                        <a:t>36.02</a:t>
                      </a:r>
                    </a:p>
                  </a:txBody>
                  <a:tcPr>
                    <a:solidFill>
                      <a:srgbClr val="DDEC80"/>
                    </a:solidFill>
                  </a:tcPr>
                </a:tc>
                <a:tc>
                  <a:txBody>
                    <a:bodyPr/>
                    <a:lstStyle/>
                    <a:p>
                      <a:r>
                        <a:rPr lang="en-US" sz="2000" dirty="0"/>
                        <a:t>31.89</a:t>
                      </a:r>
                    </a:p>
                  </a:txBody>
                  <a:tcPr/>
                </a:tc>
                <a:tc>
                  <a:txBody>
                    <a:bodyPr/>
                    <a:lstStyle/>
                    <a:p>
                      <a:r>
                        <a:rPr lang="en-US" sz="2000" dirty="0"/>
                        <a:t>31.22</a:t>
                      </a:r>
                    </a:p>
                  </a:txBody>
                  <a:tcPr/>
                </a:tc>
                <a:extLst>
                  <a:ext uri="{0D108BD9-81ED-4DB2-BD59-A6C34878D82A}">
                    <a16:rowId xmlns:a16="http://schemas.microsoft.com/office/drawing/2014/main" val="645087804"/>
                  </a:ext>
                </a:extLst>
              </a:tr>
              <a:tr h="370840">
                <a:tc>
                  <a:txBody>
                    <a:bodyPr/>
                    <a:lstStyle/>
                    <a:p>
                      <a:r>
                        <a:rPr lang="en-US" sz="2000" dirty="0"/>
                        <a:t>72k</a:t>
                      </a:r>
                    </a:p>
                  </a:txBody>
                  <a:tcPr/>
                </a:tc>
                <a:tc>
                  <a:txBody>
                    <a:bodyPr/>
                    <a:lstStyle/>
                    <a:p>
                      <a:r>
                        <a:rPr lang="en-US" sz="2000" dirty="0"/>
                        <a:t>35.28</a:t>
                      </a:r>
                    </a:p>
                  </a:txBody>
                  <a:tcPr/>
                </a:tc>
                <a:tc>
                  <a:txBody>
                    <a:bodyPr/>
                    <a:lstStyle/>
                    <a:p>
                      <a:r>
                        <a:rPr lang="en-US" sz="2000" dirty="0"/>
                        <a:t>36.75</a:t>
                      </a:r>
                    </a:p>
                  </a:txBody>
                  <a:tcPr>
                    <a:solidFill>
                      <a:srgbClr val="DDEC80"/>
                    </a:solidFill>
                  </a:tcPr>
                </a:tc>
                <a:tc>
                  <a:txBody>
                    <a:bodyPr/>
                    <a:lstStyle/>
                    <a:p>
                      <a:r>
                        <a:rPr lang="en-US" sz="2000" dirty="0"/>
                        <a:t>32.86</a:t>
                      </a:r>
                    </a:p>
                  </a:txBody>
                  <a:tcPr/>
                </a:tc>
                <a:tc>
                  <a:txBody>
                    <a:bodyPr/>
                    <a:lstStyle/>
                    <a:p>
                      <a:r>
                        <a:rPr lang="en-US" sz="2000" dirty="0"/>
                        <a:t>31.64</a:t>
                      </a:r>
                    </a:p>
                  </a:txBody>
                  <a:tcPr/>
                </a:tc>
                <a:extLst>
                  <a:ext uri="{0D108BD9-81ED-4DB2-BD59-A6C34878D82A}">
                    <a16:rowId xmlns:a16="http://schemas.microsoft.com/office/drawing/2014/main" val="4165347329"/>
                  </a:ext>
                </a:extLst>
              </a:tr>
              <a:tr h="370840">
                <a:tc>
                  <a:txBody>
                    <a:bodyPr/>
                    <a:lstStyle/>
                    <a:p>
                      <a:r>
                        <a:rPr lang="en-US" sz="2000" dirty="0"/>
                        <a:t>80k</a:t>
                      </a:r>
                    </a:p>
                  </a:txBody>
                  <a:tcPr/>
                </a:tc>
                <a:tc>
                  <a:txBody>
                    <a:bodyPr/>
                    <a:lstStyle/>
                    <a:p>
                      <a:r>
                        <a:rPr lang="en-US" sz="2000" dirty="0"/>
                        <a:t>35.23</a:t>
                      </a:r>
                    </a:p>
                  </a:txBody>
                  <a:tcPr/>
                </a:tc>
                <a:tc>
                  <a:txBody>
                    <a:bodyPr/>
                    <a:lstStyle/>
                    <a:p>
                      <a:r>
                        <a:rPr lang="en-US" sz="2000" dirty="0"/>
                        <a:t>37.05</a:t>
                      </a:r>
                    </a:p>
                  </a:txBody>
                  <a:tcPr>
                    <a:solidFill>
                      <a:srgbClr val="DDEC80"/>
                    </a:solidFill>
                  </a:tcPr>
                </a:tc>
                <a:tc>
                  <a:txBody>
                    <a:bodyPr/>
                    <a:lstStyle/>
                    <a:p>
                      <a:r>
                        <a:rPr lang="en-US" sz="2000" dirty="0"/>
                        <a:t>32.79</a:t>
                      </a:r>
                    </a:p>
                  </a:txBody>
                  <a:tcPr/>
                </a:tc>
                <a:tc>
                  <a:txBody>
                    <a:bodyPr/>
                    <a:lstStyle/>
                    <a:p>
                      <a:r>
                        <a:rPr lang="en-US" sz="2000" dirty="0"/>
                        <a:t>31.95</a:t>
                      </a:r>
                    </a:p>
                  </a:txBody>
                  <a:tcPr/>
                </a:tc>
                <a:extLst>
                  <a:ext uri="{0D108BD9-81ED-4DB2-BD59-A6C34878D82A}">
                    <a16:rowId xmlns:a16="http://schemas.microsoft.com/office/drawing/2014/main" val="4264256558"/>
                  </a:ext>
                </a:extLst>
              </a:tr>
              <a:tr h="370840">
                <a:tc>
                  <a:txBody>
                    <a:bodyPr/>
                    <a:lstStyle/>
                    <a:p>
                      <a:r>
                        <a:rPr lang="en-US" sz="2000" dirty="0"/>
                        <a:t>88k</a:t>
                      </a:r>
                    </a:p>
                  </a:txBody>
                  <a:tcPr/>
                </a:tc>
                <a:tc>
                  <a:txBody>
                    <a:bodyPr/>
                    <a:lstStyle/>
                    <a:p>
                      <a:r>
                        <a:rPr lang="en-US" sz="2000" dirty="0"/>
                        <a:t>35.88</a:t>
                      </a:r>
                    </a:p>
                  </a:txBody>
                  <a:tcPr/>
                </a:tc>
                <a:tc>
                  <a:txBody>
                    <a:bodyPr/>
                    <a:lstStyle/>
                    <a:p>
                      <a:r>
                        <a:rPr lang="en-US" sz="2000" dirty="0"/>
                        <a:t>37.37</a:t>
                      </a:r>
                    </a:p>
                  </a:txBody>
                  <a:tcPr>
                    <a:solidFill>
                      <a:srgbClr val="DDEC80"/>
                    </a:solidFill>
                  </a:tcPr>
                </a:tc>
                <a:tc>
                  <a:txBody>
                    <a:bodyPr/>
                    <a:lstStyle/>
                    <a:p>
                      <a:r>
                        <a:rPr lang="en-US" sz="2000" dirty="0"/>
                        <a:t>33.63</a:t>
                      </a:r>
                    </a:p>
                  </a:txBody>
                  <a:tcPr/>
                </a:tc>
                <a:tc>
                  <a:txBody>
                    <a:bodyPr/>
                    <a:lstStyle/>
                    <a:p>
                      <a:r>
                        <a:rPr lang="en-US" sz="2000" dirty="0"/>
                        <a:t>32.05</a:t>
                      </a:r>
                    </a:p>
                  </a:txBody>
                  <a:tcPr/>
                </a:tc>
                <a:extLst>
                  <a:ext uri="{0D108BD9-81ED-4DB2-BD59-A6C34878D82A}">
                    <a16:rowId xmlns:a16="http://schemas.microsoft.com/office/drawing/2014/main" val="1109635342"/>
                  </a:ext>
                </a:extLst>
              </a:tr>
            </a:tbl>
          </a:graphicData>
        </a:graphic>
      </p:graphicFrame>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 Placeholder 10">
            <a:extLst>
              <a:ext uri="{FF2B5EF4-FFF2-40B4-BE49-F238E27FC236}">
                <a16:creationId xmlns:a16="http://schemas.microsoft.com/office/drawing/2014/main" id="{4771BE02-EBED-4D23-BE91-E8A27ED25298}"/>
              </a:ext>
            </a:extLst>
          </p:cNvPr>
          <p:cNvSpPr txBox="1">
            <a:spLocks/>
          </p:cNvSpPr>
          <p:nvPr/>
        </p:nvSpPr>
        <p:spPr>
          <a:xfrm>
            <a:off x="2070100" y="1649094"/>
            <a:ext cx="2585675" cy="535354"/>
          </a:xfrm>
          <a:prstGeom prst="rect">
            <a:avLst/>
          </a:prstGeom>
        </p:spPr>
        <p:txBody>
          <a:bodyPr vert="horz" wrap="square" lIns="0" tIns="0" rIns="0" bIns="0" rtlCol="0" anchor="b">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Multilingual Model</a:t>
            </a:r>
          </a:p>
        </p:txBody>
      </p:sp>
      <p:graphicFrame>
        <p:nvGraphicFramePr>
          <p:cNvPr id="29" name="Table 2">
            <a:extLst>
              <a:ext uri="{FF2B5EF4-FFF2-40B4-BE49-F238E27FC236}">
                <a16:creationId xmlns:a16="http://schemas.microsoft.com/office/drawing/2014/main" id="{81919A3C-073C-47C7-82CA-65B6E234430F}"/>
              </a:ext>
            </a:extLst>
          </p:cNvPr>
          <p:cNvGraphicFramePr>
            <a:graphicFrameLocks/>
          </p:cNvGraphicFramePr>
          <p:nvPr>
            <p:extLst>
              <p:ext uri="{D42A27DB-BD31-4B8C-83A1-F6EECF244321}">
                <p14:modId xmlns:p14="http://schemas.microsoft.com/office/powerpoint/2010/main" val="3137240659"/>
              </p:ext>
            </p:extLst>
          </p:nvPr>
        </p:nvGraphicFramePr>
        <p:xfrm>
          <a:off x="349801" y="3301792"/>
          <a:ext cx="5526215" cy="1371762"/>
        </p:xfrm>
        <a:graphic>
          <a:graphicData uri="http://schemas.openxmlformats.org/drawingml/2006/table">
            <a:tbl>
              <a:tblPr firstRow="1" bandRow="1">
                <a:tableStyleId>{5C22544A-7EE6-4342-B048-85BDC9FD1C3A}</a:tableStyleId>
              </a:tblPr>
              <a:tblGrid>
                <a:gridCol w="1105243">
                  <a:extLst>
                    <a:ext uri="{9D8B030D-6E8A-4147-A177-3AD203B41FA5}">
                      <a16:colId xmlns:a16="http://schemas.microsoft.com/office/drawing/2014/main" val="3510164663"/>
                    </a:ext>
                  </a:extLst>
                </a:gridCol>
                <a:gridCol w="1105243">
                  <a:extLst>
                    <a:ext uri="{9D8B030D-6E8A-4147-A177-3AD203B41FA5}">
                      <a16:colId xmlns:a16="http://schemas.microsoft.com/office/drawing/2014/main" val="3101458006"/>
                    </a:ext>
                  </a:extLst>
                </a:gridCol>
                <a:gridCol w="1105243">
                  <a:extLst>
                    <a:ext uri="{9D8B030D-6E8A-4147-A177-3AD203B41FA5}">
                      <a16:colId xmlns:a16="http://schemas.microsoft.com/office/drawing/2014/main" val="28811068"/>
                    </a:ext>
                  </a:extLst>
                </a:gridCol>
                <a:gridCol w="1105243">
                  <a:extLst>
                    <a:ext uri="{9D8B030D-6E8A-4147-A177-3AD203B41FA5}">
                      <a16:colId xmlns:a16="http://schemas.microsoft.com/office/drawing/2014/main" val="1799399267"/>
                    </a:ext>
                  </a:extLst>
                </a:gridCol>
                <a:gridCol w="1105243">
                  <a:extLst>
                    <a:ext uri="{9D8B030D-6E8A-4147-A177-3AD203B41FA5}">
                      <a16:colId xmlns:a16="http://schemas.microsoft.com/office/drawing/2014/main" val="1388551376"/>
                    </a:ext>
                  </a:extLst>
                </a:gridCol>
              </a:tblGrid>
              <a:tr h="457254">
                <a:tc>
                  <a:txBody>
                    <a:bodyPr/>
                    <a:lstStyle/>
                    <a:p>
                      <a:pPr algn="ctr"/>
                      <a:r>
                        <a:rPr lang="en-US" sz="2000" dirty="0"/>
                        <a:t>Steps</a:t>
                      </a:r>
                    </a:p>
                  </a:txBody>
                  <a:tcPr/>
                </a:tc>
                <a:tc>
                  <a:txBody>
                    <a:bodyPr/>
                    <a:lstStyle/>
                    <a:p>
                      <a:pPr algn="ctr"/>
                      <a:r>
                        <a:rPr lang="en-US" sz="2000" dirty="0" err="1"/>
                        <a:t>En</a:t>
                      </a:r>
                      <a:r>
                        <a:rPr lang="en-US" sz="2000" dirty="0"/>
                        <a:t>-Pl</a:t>
                      </a:r>
                    </a:p>
                  </a:txBody>
                  <a:tcPr/>
                </a:tc>
                <a:tc>
                  <a:txBody>
                    <a:bodyPr/>
                    <a:lstStyle/>
                    <a:p>
                      <a:pPr algn="ctr"/>
                      <a:r>
                        <a:rPr lang="en-US" sz="2000" dirty="0"/>
                        <a:t>Pl-Es</a:t>
                      </a:r>
                    </a:p>
                  </a:txBody>
                  <a:tcPr/>
                </a:tc>
                <a:tc>
                  <a:txBody>
                    <a:bodyPr/>
                    <a:lstStyle/>
                    <a:p>
                      <a:pPr algn="ctr"/>
                      <a:r>
                        <a:rPr lang="en-US" sz="2000" dirty="0"/>
                        <a:t>Es-</a:t>
                      </a:r>
                      <a:r>
                        <a:rPr lang="en-US" sz="2000" dirty="0" err="1"/>
                        <a:t>Cz</a:t>
                      </a:r>
                      <a:endParaRPr lang="en-US" sz="2000" dirty="0"/>
                    </a:p>
                  </a:txBody>
                  <a:tcPr/>
                </a:tc>
                <a:tc>
                  <a:txBody>
                    <a:bodyPr/>
                    <a:lstStyle/>
                    <a:p>
                      <a:pPr algn="ctr"/>
                      <a:r>
                        <a:rPr lang="en-US" sz="2000" dirty="0"/>
                        <a:t>Pl-</a:t>
                      </a:r>
                      <a:r>
                        <a:rPr lang="en-US" sz="2000" dirty="0" err="1"/>
                        <a:t>Cz</a:t>
                      </a:r>
                      <a:endParaRPr lang="en-US" sz="2000" dirty="0"/>
                    </a:p>
                  </a:txBody>
                  <a:tcPr/>
                </a:tc>
                <a:extLst>
                  <a:ext uri="{0D108BD9-81ED-4DB2-BD59-A6C34878D82A}">
                    <a16:rowId xmlns:a16="http://schemas.microsoft.com/office/drawing/2014/main" val="2755797366"/>
                  </a:ext>
                </a:extLst>
              </a:tr>
              <a:tr h="457254">
                <a:tc>
                  <a:txBody>
                    <a:bodyPr/>
                    <a:lstStyle/>
                    <a:p>
                      <a:pPr algn="ctr"/>
                      <a:r>
                        <a:rPr lang="en-US" sz="2000" dirty="0"/>
                        <a:t>400k</a:t>
                      </a:r>
                    </a:p>
                  </a:txBody>
                  <a:tcPr/>
                </a:tc>
                <a:tc>
                  <a:txBody>
                    <a:bodyPr/>
                    <a:lstStyle/>
                    <a:p>
                      <a:pPr algn="ctr"/>
                      <a:r>
                        <a:rPr lang="en-US" sz="2000" dirty="0"/>
                        <a:t>2.60</a:t>
                      </a:r>
                    </a:p>
                  </a:txBody>
                  <a:tcPr/>
                </a:tc>
                <a:tc>
                  <a:txBody>
                    <a:bodyPr/>
                    <a:lstStyle/>
                    <a:p>
                      <a:pPr algn="ctr"/>
                      <a:r>
                        <a:rPr lang="en-US" sz="2000" dirty="0"/>
                        <a:t>2.11</a:t>
                      </a:r>
                    </a:p>
                  </a:txBody>
                  <a:tcPr/>
                </a:tc>
                <a:tc>
                  <a:txBody>
                    <a:bodyPr/>
                    <a:lstStyle/>
                    <a:p>
                      <a:pPr algn="ctr"/>
                      <a:r>
                        <a:rPr lang="en-US" sz="2000" dirty="0"/>
                        <a:t>2.13</a:t>
                      </a:r>
                    </a:p>
                  </a:txBody>
                  <a:tcPr/>
                </a:tc>
                <a:tc>
                  <a:txBody>
                    <a:bodyPr/>
                    <a:lstStyle/>
                    <a:p>
                      <a:pPr algn="ctr"/>
                      <a:r>
                        <a:rPr lang="en-US" sz="2000" dirty="0"/>
                        <a:t>2.68</a:t>
                      </a:r>
                    </a:p>
                  </a:txBody>
                  <a:tcPr/>
                </a:tc>
                <a:extLst>
                  <a:ext uri="{0D108BD9-81ED-4DB2-BD59-A6C34878D82A}">
                    <a16:rowId xmlns:a16="http://schemas.microsoft.com/office/drawing/2014/main" val="4265039844"/>
                  </a:ext>
                </a:extLst>
              </a:tr>
              <a:tr h="457254">
                <a:tc>
                  <a:txBody>
                    <a:bodyPr/>
                    <a:lstStyle/>
                    <a:p>
                      <a:pPr algn="ctr"/>
                      <a:r>
                        <a:rPr lang="en-US" sz="2000" dirty="0"/>
                        <a:t>500k</a:t>
                      </a:r>
                    </a:p>
                  </a:txBody>
                  <a:tcPr/>
                </a:tc>
                <a:tc>
                  <a:txBody>
                    <a:bodyPr/>
                    <a:lstStyle/>
                    <a:p>
                      <a:pPr algn="ctr"/>
                      <a:r>
                        <a:rPr lang="en-US" sz="2000" dirty="0"/>
                        <a:t>2.60</a:t>
                      </a:r>
                    </a:p>
                  </a:txBody>
                  <a:tcPr/>
                </a:tc>
                <a:tc>
                  <a:txBody>
                    <a:bodyPr/>
                    <a:lstStyle/>
                    <a:p>
                      <a:pPr algn="ctr"/>
                      <a:r>
                        <a:rPr lang="en-US" sz="2000" dirty="0"/>
                        <a:t>2.11</a:t>
                      </a:r>
                    </a:p>
                  </a:txBody>
                  <a:tcPr/>
                </a:tc>
                <a:tc>
                  <a:txBody>
                    <a:bodyPr/>
                    <a:lstStyle/>
                    <a:p>
                      <a:pPr algn="ctr"/>
                      <a:r>
                        <a:rPr lang="en-US" sz="2000" dirty="0"/>
                        <a:t>2.13</a:t>
                      </a:r>
                    </a:p>
                  </a:txBody>
                  <a:tcPr/>
                </a:tc>
                <a:tc>
                  <a:txBody>
                    <a:bodyPr/>
                    <a:lstStyle/>
                    <a:p>
                      <a:pPr algn="ctr"/>
                      <a:r>
                        <a:rPr lang="en-US" sz="2000" dirty="0"/>
                        <a:t>2.68</a:t>
                      </a:r>
                    </a:p>
                  </a:txBody>
                  <a:tcPr/>
                </a:tc>
                <a:extLst>
                  <a:ext uri="{0D108BD9-81ED-4DB2-BD59-A6C34878D82A}">
                    <a16:rowId xmlns:a16="http://schemas.microsoft.com/office/drawing/2014/main" val="469074135"/>
                  </a:ext>
                </a:extLst>
              </a:tr>
            </a:tbl>
          </a:graphicData>
        </a:graphic>
      </p:graphicFrame>
    </p:spTree>
    <p:extLst>
      <p:ext uri="{BB962C8B-B14F-4D97-AF65-F5344CB8AC3E}">
        <p14:creationId xmlns:p14="http://schemas.microsoft.com/office/powerpoint/2010/main" val="153070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060598"/>
          </a:xfrm>
        </p:spPr>
        <p:txBody>
          <a:bodyPr>
            <a:normAutofit/>
          </a:bodyPr>
          <a:lstStyle/>
          <a:p>
            <a:r>
              <a:rPr lang="en-US" dirty="0"/>
              <a:t>Conclusions or lack thereof</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4079842"/>
          </a:xfrm>
        </p:spPr>
        <p:txBody>
          <a:bodyPr/>
          <a:lstStyle/>
          <a:p>
            <a:r>
              <a:rPr lang="en-US" sz="1800" dirty="0"/>
              <a:t>“English-Centric” Model</a:t>
            </a:r>
          </a:p>
          <a:p>
            <a:r>
              <a:rPr lang="en-US" sz="1800" dirty="0"/>
              <a:t>Zero-Shot Translation did not bridge any gaps for untrained pairs</a:t>
            </a:r>
          </a:p>
          <a:p>
            <a:r>
              <a:rPr lang="en-US" sz="1800" dirty="0"/>
              <a:t>Zero-Shot Translation confused the pairs that it was trained on</a:t>
            </a:r>
          </a:p>
          <a:p>
            <a:r>
              <a:rPr lang="en-US" sz="1800" dirty="0"/>
              <a:t>Complete model did not improve anything. Multiple sentences mapped to the same English sentence may be why the </a:t>
            </a:r>
            <a:r>
              <a:rPr lang="en-US" sz="1800" dirty="0" err="1"/>
              <a:t>ouput</a:t>
            </a:r>
            <a:r>
              <a:rPr lang="en-US" sz="1800" dirty="0"/>
              <a:t> was dominantly English. Half of the target training data was English.</a:t>
            </a:r>
          </a:p>
          <a:p>
            <a:r>
              <a:rPr lang="en-US" sz="1800" dirty="0"/>
              <a:t>Inconclusive whether language families would improve a working MNMT system. </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99982" y="1609873"/>
            <a:ext cx="5436392" cy="535354"/>
          </a:xfrm>
        </p:spPr>
        <p:txBody>
          <a:bodyPr/>
          <a:lstStyle/>
          <a:p>
            <a:r>
              <a:rPr lang="en-US" dirty="0"/>
              <a:t>Uncertainties with multilingual model: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4233730"/>
          </a:xfrm>
        </p:spPr>
        <p:txBody>
          <a:bodyPr/>
          <a:lstStyle/>
          <a:p>
            <a:r>
              <a:rPr lang="en-US" sz="1800" dirty="0"/>
              <a:t>Pl-Es consistently scored highest on bilingual models with equal training steps. So Language Families has no/little correlation.</a:t>
            </a:r>
          </a:p>
          <a:p>
            <a:r>
              <a:rPr lang="en-US" sz="1800" dirty="0"/>
              <a:t>Models do NOT stabilize around 15k training steps like </a:t>
            </a:r>
            <a:r>
              <a:rPr lang="en-US" sz="1800" dirty="0" err="1"/>
              <a:t>OpenNMT</a:t>
            </a:r>
            <a:r>
              <a:rPr lang="en-US" sz="1800" dirty="0"/>
              <a:t> forum suggests</a:t>
            </a:r>
          </a:p>
          <a:p>
            <a:r>
              <a:rPr lang="en-US" sz="1800" dirty="0"/>
              <a:t>Models with similar sized training data converge around the same step size</a:t>
            </a:r>
          </a:p>
          <a:p>
            <a:r>
              <a:rPr lang="en-US" sz="1800" dirty="0"/>
              <a:t>Language pairs previously translated through pivot language (English) does not degrade performance when compared to previous direct translation for training. </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 Placeholder 10">
            <a:extLst>
              <a:ext uri="{FF2B5EF4-FFF2-40B4-BE49-F238E27FC236}">
                <a16:creationId xmlns:a16="http://schemas.microsoft.com/office/drawing/2014/main" id="{B4AD99DC-4BA8-4F26-A822-7EC11E3389CC}"/>
              </a:ext>
            </a:extLst>
          </p:cNvPr>
          <p:cNvSpPr txBox="1">
            <a:spLocks/>
          </p:cNvSpPr>
          <p:nvPr/>
        </p:nvSpPr>
        <p:spPr>
          <a:xfrm>
            <a:off x="6174197" y="1609873"/>
            <a:ext cx="5436392" cy="535354"/>
          </a:xfrm>
          <a:prstGeom prst="rect">
            <a:avLst/>
          </a:prstGeom>
        </p:spPr>
        <p:txBody>
          <a:bodyPr vert="horz" wrap="square" lIns="0" tIns="0" rIns="0" bIns="0" rtlCol="0" anchor="b">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Certainties with Bilingual models:</a:t>
            </a:r>
          </a:p>
        </p:txBody>
      </p:sp>
    </p:spTree>
    <p:extLst>
      <p:ext uri="{BB962C8B-B14F-4D97-AF65-F5344CB8AC3E}">
        <p14:creationId xmlns:p14="http://schemas.microsoft.com/office/powerpoint/2010/main" val="4122257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Conclusion – Take Aways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1" y="1958243"/>
            <a:ext cx="10223155" cy="3515555"/>
          </a:xfrm>
        </p:spPr>
        <p:txBody>
          <a:bodyPr/>
          <a:lstStyle/>
          <a:p>
            <a:r>
              <a:rPr lang="en-US" dirty="0"/>
              <a:t>Zero – Shot translation does not always work (especially while only building model to and from one language)</a:t>
            </a:r>
          </a:p>
          <a:p>
            <a:r>
              <a:rPr lang="en-US" dirty="0"/>
              <a:t>More training steps is not always the solution.</a:t>
            </a:r>
          </a:p>
          <a:p>
            <a:r>
              <a:rPr lang="en-US" dirty="0"/>
              <a:t>Familiarize yourself with the framework before you start training.</a:t>
            </a:r>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74271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Possible Follow-Up Work</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44775"/>
            <a:ext cx="10941156" cy="4553875"/>
          </a:xfrm>
        </p:spPr>
        <p:txBody>
          <a:bodyPr/>
          <a:lstStyle/>
          <a:p>
            <a:pPr marL="0" indent="0">
              <a:spcBef>
                <a:spcPts val="0"/>
              </a:spcBef>
              <a:buNone/>
            </a:pPr>
            <a:r>
              <a:rPr lang="en-US" sz="2000" dirty="0"/>
              <a:t>Get </a:t>
            </a:r>
            <a:r>
              <a:rPr lang="en-US" sz="2000" dirty="0" err="1"/>
              <a:t>cMNMT</a:t>
            </a:r>
            <a:r>
              <a:rPr lang="en-US" sz="2000" dirty="0"/>
              <a:t> system working:</a:t>
            </a:r>
          </a:p>
          <a:p>
            <a:pPr marL="0" indent="0">
              <a:spcBef>
                <a:spcPts val="0"/>
              </a:spcBef>
              <a:buNone/>
            </a:pPr>
            <a:r>
              <a:rPr lang="en-US" sz="2000" dirty="0"/>
              <a:t>	- Try different methods</a:t>
            </a:r>
          </a:p>
          <a:p>
            <a:pPr marL="0" indent="0">
              <a:spcBef>
                <a:spcPts val="0"/>
              </a:spcBef>
              <a:buNone/>
            </a:pPr>
            <a:r>
              <a:rPr lang="en-US" sz="2000" dirty="0"/>
              <a:t>	- Use different framework</a:t>
            </a:r>
          </a:p>
          <a:p>
            <a:pPr marL="0" indent="0">
              <a:spcBef>
                <a:spcPts val="0"/>
              </a:spcBef>
              <a:buNone/>
            </a:pPr>
            <a:r>
              <a:rPr lang="en-US" sz="2000" dirty="0"/>
              <a:t>If I get it to work:</a:t>
            </a:r>
          </a:p>
          <a:p>
            <a:pPr marL="0" indent="0">
              <a:spcBef>
                <a:spcPts val="0"/>
              </a:spcBef>
              <a:buNone/>
            </a:pPr>
            <a:r>
              <a:rPr lang="en-US" sz="2000" dirty="0"/>
              <a:t>	- Receive Human Evaluations</a:t>
            </a:r>
          </a:p>
          <a:p>
            <a:pPr marL="0" indent="0">
              <a:spcBef>
                <a:spcPts val="0"/>
              </a:spcBef>
              <a:buNone/>
            </a:pPr>
            <a:r>
              <a:rPr lang="en-US" sz="2000" dirty="0"/>
              <a:t>	- Increase the language pairs:</a:t>
            </a:r>
          </a:p>
          <a:p>
            <a:pPr marL="0" indent="0">
              <a:spcBef>
                <a:spcPts val="0"/>
              </a:spcBef>
              <a:buNone/>
            </a:pPr>
            <a:r>
              <a:rPr lang="en-US" sz="2000" dirty="0"/>
              <a:t>		- Related paper used 12 different languages for Indo-Aryan and Dravidian</a:t>
            </a:r>
          </a:p>
          <a:p>
            <a:pPr marL="0" indent="0">
              <a:spcBef>
                <a:spcPts val="0"/>
              </a:spcBef>
              <a:buNone/>
            </a:pPr>
            <a:r>
              <a:rPr lang="en-US" sz="2000" dirty="0"/>
              <a:t>		- Build MNMT system with just Slavic languages and then compare to MNMT system 		with all languages.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6139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End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7" name="TextBox 6">
            <a:extLst>
              <a:ext uri="{FF2B5EF4-FFF2-40B4-BE49-F238E27FC236}">
                <a16:creationId xmlns:a16="http://schemas.microsoft.com/office/drawing/2014/main" id="{1837BF4B-5D7E-4142-9616-3B0330A2BC44}"/>
              </a:ext>
            </a:extLst>
          </p:cNvPr>
          <p:cNvSpPr txBox="1"/>
          <p:nvPr/>
        </p:nvSpPr>
        <p:spPr>
          <a:xfrm>
            <a:off x="691763" y="3888188"/>
            <a:ext cx="2488000" cy="369332"/>
          </a:xfrm>
          <a:prstGeom prst="rect">
            <a:avLst/>
          </a:prstGeom>
          <a:noFill/>
        </p:spPr>
        <p:txBody>
          <a:bodyPr wrap="square" rtlCol="0">
            <a:spAutoFit/>
          </a:bodyPr>
          <a:lstStyle/>
          <a:p>
            <a:r>
              <a:rPr lang="en-US" dirty="0"/>
              <a:t>Questions?</a:t>
            </a: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Relevant Work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1" y="2121558"/>
            <a:ext cx="10245472" cy="3515555"/>
          </a:xfrm>
        </p:spPr>
        <p:txBody>
          <a:bodyPr/>
          <a:lstStyle/>
          <a:p>
            <a:r>
              <a:rPr lang="en-US" dirty="0"/>
              <a:t>A surprising benefit of modeling several language pairs in a single model is that the model can </a:t>
            </a:r>
            <a:r>
              <a:rPr lang="en-US" i="1" dirty="0"/>
              <a:t>learn to translate between language pairs it has never seen</a:t>
            </a:r>
            <a:r>
              <a:rPr lang="en-US" b="1" i="1" dirty="0"/>
              <a:t> </a:t>
            </a:r>
            <a:r>
              <a:rPr lang="en-US" dirty="0"/>
              <a:t>in this combination during training.</a:t>
            </a:r>
          </a:p>
          <a:p>
            <a:r>
              <a:rPr lang="en-US" dirty="0"/>
              <a:t>Found that small additional amounts are sufficient to reach satisfactory results. </a:t>
            </a:r>
          </a:p>
          <a:p>
            <a:r>
              <a:rPr lang="en-US" dirty="0"/>
              <a:t>“In our largest experiment we merge 12 language pairs into a single model and achieve only slightly lower translation quality as for the single language pair baselines despite the drastically reduced amount of modeling capacity per language in the multilingual model”</a:t>
            </a:r>
          </a:p>
          <a:p>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9E5D04-6F91-458F-BF51-86C9D0BBE4BF}"/>
              </a:ext>
            </a:extLst>
          </p:cNvPr>
          <p:cNvSpPr>
            <a:spLocks noGrp="1"/>
          </p:cNvSpPr>
          <p:nvPr>
            <p:ph type="body" idx="1"/>
          </p:nvPr>
        </p:nvSpPr>
        <p:spPr>
          <a:xfrm>
            <a:off x="550861" y="1287195"/>
            <a:ext cx="10245473" cy="535354"/>
          </a:xfrm>
        </p:spPr>
        <p:txBody>
          <a:bodyPr/>
          <a:lstStyle/>
          <a:p>
            <a:r>
              <a:rPr lang="en-US" b="0" i="0" dirty="0">
                <a:solidFill>
                  <a:schemeClr val="tx1">
                    <a:lumMod val="75000"/>
                  </a:schemeClr>
                </a:solidFill>
                <a:effectLst/>
                <a:latin typeface="Nunito Sans" pitchFamily="2" charset="0"/>
              </a:rPr>
              <a:t>Google 2017 - Zero-Shot Translation.pdf  </a:t>
            </a:r>
            <a:r>
              <a:rPr lang="en-US" b="0" i="0" dirty="0">
                <a:solidFill>
                  <a:srgbClr val="0088FF"/>
                </a:solidFill>
                <a:effectLst/>
                <a:latin typeface="Nunito Sans" pitchFamily="2" charset="0"/>
                <a:hlinkClick r:id="rId3"/>
              </a:rPr>
              <a:t>Download</a:t>
            </a:r>
            <a:r>
              <a:rPr lang="en-US" b="0" i="0" dirty="0">
                <a:solidFill>
                  <a:srgbClr val="6E6C6E"/>
                </a:solidFill>
                <a:effectLst/>
                <a:latin typeface="Nunito Sans" pitchFamily="2" charset="0"/>
              </a:rPr>
              <a:t> </a:t>
            </a:r>
            <a:endParaRPr lang="pl-PL" dirty="0"/>
          </a:p>
        </p:txBody>
      </p:sp>
    </p:spTree>
    <p:extLst>
      <p:ext uri="{BB962C8B-B14F-4D97-AF65-F5344CB8AC3E}">
        <p14:creationId xmlns:p14="http://schemas.microsoft.com/office/powerpoint/2010/main" val="231405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Relevant Work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1" y="2121558"/>
            <a:ext cx="10245472" cy="3515555"/>
          </a:xfrm>
        </p:spPr>
        <p:txBody>
          <a:bodyPr/>
          <a:lstStyle/>
          <a:p>
            <a:r>
              <a:rPr lang="en-US" dirty="0"/>
              <a:t>English Centric,  Same aligned data for all language pairs</a:t>
            </a:r>
          </a:p>
          <a:p>
            <a:r>
              <a:rPr lang="en-US" dirty="0"/>
              <a:t>“Experimental results on a public WMT 30 language pairs dataset and an in-house 12,432 language pairs dataset demonstrated an average BLEU increase of more than 10 BLEU points for non-English language pairs”</a:t>
            </a:r>
          </a:p>
          <a:p>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9E5D04-6F91-458F-BF51-86C9D0BBE4BF}"/>
              </a:ext>
            </a:extLst>
          </p:cNvPr>
          <p:cNvSpPr>
            <a:spLocks noGrp="1"/>
          </p:cNvSpPr>
          <p:nvPr>
            <p:ph type="body" idx="1"/>
          </p:nvPr>
        </p:nvSpPr>
        <p:spPr>
          <a:xfrm>
            <a:off x="550861" y="1287195"/>
            <a:ext cx="10245473" cy="535354"/>
          </a:xfrm>
        </p:spPr>
        <p:txBody>
          <a:bodyPr/>
          <a:lstStyle/>
          <a:p>
            <a:pPr algn="l"/>
            <a:r>
              <a:rPr lang="en-US" b="0" i="0" dirty="0">
                <a:solidFill>
                  <a:schemeClr val="tx1">
                    <a:lumMod val="75000"/>
                  </a:schemeClr>
                </a:solidFill>
                <a:effectLst/>
                <a:latin typeface="Nunito Sans" pitchFamily="2" charset="0"/>
              </a:rPr>
              <a:t>Google 2020 - Complete MNMT.pdf  </a:t>
            </a:r>
            <a:r>
              <a:rPr lang="en-US" b="0" i="0" dirty="0">
                <a:solidFill>
                  <a:srgbClr val="336699"/>
                </a:solidFill>
                <a:effectLst/>
                <a:latin typeface="Nunito Sans" pitchFamily="2" charset="0"/>
                <a:hlinkClick r:id="rId3"/>
              </a:rPr>
              <a:t>Download</a:t>
            </a:r>
            <a:r>
              <a:rPr lang="en-US" b="0" i="0" dirty="0">
                <a:solidFill>
                  <a:srgbClr val="444444"/>
                </a:solidFill>
                <a:effectLst/>
                <a:latin typeface="Nunito Sans" pitchFamily="2" charset="0"/>
              </a:rPr>
              <a:t> </a:t>
            </a:r>
            <a:endParaRPr lang="en-US" b="0" i="0" dirty="0">
              <a:solidFill>
                <a:schemeClr val="tx1">
                  <a:lumMod val="75000"/>
                </a:schemeClr>
              </a:solidFill>
              <a:effectLst/>
              <a:latin typeface="-apple-system"/>
            </a:endParaRPr>
          </a:p>
        </p:txBody>
      </p:sp>
    </p:spTree>
    <p:extLst>
      <p:ext uri="{BB962C8B-B14F-4D97-AF65-F5344CB8AC3E}">
        <p14:creationId xmlns:p14="http://schemas.microsoft.com/office/powerpoint/2010/main" val="219832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Relevant Work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1" y="2121558"/>
            <a:ext cx="10245472" cy="3515555"/>
          </a:xfrm>
        </p:spPr>
        <p:txBody>
          <a:bodyPr/>
          <a:lstStyle/>
          <a:p>
            <a:r>
              <a:rPr lang="en-US" dirty="0"/>
              <a:t>“We observe that the BLEU score increases by 14 percent on average when the languages are grouped based on their families (IA-</a:t>
            </a:r>
            <a:r>
              <a:rPr lang="en-US" dirty="0" err="1"/>
              <a:t>En</a:t>
            </a:r>
            <a:r>
              <a:rPr lang="en-US" dirty="0"/>
              <a:t> &amp; DR-</a:t>
            </a:r>
            <a:r>
              <a:rPr lang="en-US" dirty="0" err="1"/>
              <a:t>En</a:t>
            </a:r>
            <a:r>
              <a:rPr lang="en-US" dirty="0"/>
              <a:t>) and by 7 percent when all languages are combined in a single multilingual model (All-</a:t>
            </a:r>
            <a:r>
              <a:rPr lang="en-US" dirty="0" err="1"/>
              <a:t>En</a:t>
            </a:r>
            <a:r>
              <a:rPr lang="en-US" dirty="0"/>
              <a:t>) as compared to the bilingual models.”</a:t>
            </a:r>
          </a:p>
          <a:p>
            <a:r>
              <a:rPr lang="en-US" dirty="0"/>
              <a:t>- Not a complete Model</a:t>
            </a:r>
          </a:p>
          <a:p>
            <a:r>
              <a:rPr lang="en-US" dirty="0"/>
              <a:t>- Tested on Ind-Aryan vs Dravidian languages</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9E5D04-6F91-458F-BF51-86C9D0BBE4BF}"/>
              </a:ext>
            </a:extLst>
          </p:cNvPr>
          <p:cNvSpPr>
            <a:spLocks noGrp="1"/>
          </p:cNvSpPr>
          <p:nvPr>
            <p:ph type="body" idx="1"/>
          </p:nvPr>
        </p:nvSpPr>
        <p:spPr>
          <a:xfrm>
            <a:off x="550861" y="1287195"/>
            <a:ext cx="10245473" cy="535354"/>
          </a:xfrm>
        </p:spPr>
        <p:txBody>
          <a:bodyPr/>
          <a:lstStyle/>
          <a:p>
            <a:pPr algn="l"/>
            <a:r>
              <a:rPr lang="en-US" dirty="0">
                <a:solidFill>
                  <a:schemeClr val="tx1">
                    <a:lumMod val="75000"/>
                  </a:schemeClr>
                </a:solidFill>
                <a:latin typeface="-apple-system"/>
              </a:rPr>
              <a:t>Language Relatedness and Lexical Closeness can help Improve Multilingual NMT: </a:t>
            </a:r>
            <a:endParaRPr lang="en-US" b="0" i="0" dirty="0">
              <a:solidFill>
                <a:schemeClr val="tx1">
                  <a:lumMod val="75000"/>
                </a:schemeClr>
              </a:solidFill>
              <a:effectLst/>
              <a:latin typeface="-apple-system"/>
            </a:endParaRPr>
          </a:p>
        </p:txBody>
      </p:sp>
    </p:spTree>
    <p:extLst>
      <p:ext uri="{BB962C8B-B14F-4D97-AF65-F5344CB8AC3E}">
        <p14:creationId xmlns:p14="http://schemas.microsoft.com/office/powerpoint/2010/main" val="112279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7" y="206560"/>
            <a:ext cx="11091600" cy="1332000"/>
          </a:xfrm>
        </p:spPr>
        <p:txBody>
          <a:bodyPr/>
          <a:lstStyle/>
          <a:p>
            <a:r>
              <a:rPr lang="pl-PL" dirty="0" err="1"/>
              <a:t>Process</a:t>
            </a:r>
            <a:endParaRPr lang="en-US"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380940979"/>
              </p:ext>
            </p:extLst>
          </p:nvPr>
        </p:nvGraphicFramePr>
        <p:xfrm>
          <a:off x="312756" y="69130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graphicFrame>
        <p:nvGraphicFramePr>
          <p:cNvPr id="8" name="Content Placeholder 3" descr="Timeline Smart Art Placeholder ">
            <a:extLst>
              <a:ext uri="{FF2B5EF4-FFF2-40B4-BE49-F238E27FC236}">
                <a16:creationId xmlns:a16="http://schemas.microsoft.com/office/drawing/2014/main" id="{D080CE49-1F9B-404B-A06C-DEC3326EC024}"/>
              </a:ext>
            </a:extLst>
          </p:cNvPr>
          <p:cNvGraphicFramePr>
            <a:graphicFrameLocks/>
          </p:cNvGraphicFramePr>
          <p:nvPr>
            <p:extLst>
              <p:ext uri="{D42A27DB-BD31-4B8C-83A1-F6EECF244321}">
                <p14:modId xmlns:p14="http://schemas.microsoft.com/office/powerpoint/2010/main" val="3796120325"/>
              </p:ext>
            </p:extLst>
          </p:nvPr>
        </p:nvGraphicFramePr>
        <p:xfrm>
          <a:off x="256667" y="1742984"/>
          <a:ext cx="11090274" cy="39798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983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Data</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1" y="2121558"/>
            <a:ext cx="10245472" cy="1043593"/>
          </a:xfrm>
        </p:spPr>
        <p:txBody>
          <a:bodyPr/>
          <a:lstStyle/>
          <a:p>
            <a:r>
              <a:rPr lang="en-US" dirty="0"/>
              <a:t>Used only Church Data provided by Dr. Richardson</a:t>
            </a:r>
          </a:p>
          <a:p>
            <a:pPr lvl="1"/>
            <a:r>
              <a:rPr lang="en-US" dirty="0"/>
              <a:t>Legacy, Scripture, General Conference, Family History</a:t>
            </a: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9E5D04-6F91-458F-BF51-86C9D0BBE4BF}"/>
              </a:ext>
            </a:extLst>
          </p:cNvPr>
          <p:cNvSpPr>
            <a:spLocks noGrp="1"/>
          </p:cNvSpPr>
          <p:nvPr>
            <p:ph type="body" idx="1"/>
          </p:nvPr>
        </p:nvSpPr>
        <p:spPr>
          <a:xfrm>
            <a:off x="550861" y="1287195"/>
            <a:ext cx="10245473" cy="535354"/>
          </a:xfrm>
        </p:spPr>
        <p:txBody>
          <a:bodyPr/>
          <a:lstStyle/>
          <a:p>
            <a:pPr algn="l"/>
            <a:r>
              <a:rPr lang="en-US" dirty="0">
                <a:solidFill>
                  <a:schemeClr val="tx1">
                    <a:lumMod val="75000"/>
                  </a:schemeClr>
                </a:solidFill>
                <a:latin typeface="-apple-system"/>
              </a:rPr>
              <a:t>English, Spanish, Polish, Czech</a:t>
            </a:r>
          </a:p>
        </p:txBody>
      </p:sp>
      <p:sp>
        <p:nvSpPr>
          <p:cNvPr id="9" name="Content Placeholder 9">
            <a:extLst>
              <a:ext uri="{FF2B5EF4-FFF2-40B4-BE49-F238E27FC236}">
                <a16:creationId xmlns:a16="http://schemas.microsoft.com/office/drawing/2014/main" id="{FDBE2F89-30BF-4C36-B02A-C2AD7E530ECA}"/>
              </a:ext>
            </a:extLst>
          </p:cNvPr>
          <p:cNvSpPr txBox="1">
            <a:spLocks/>
          </p:cNvSpPr>
          <p:nvPr/>
        </p:nvSpPr>
        <p:spPr>
          <a:xfrm>
            <a:off x="550861" y="3208352"/>
            <a:ext cx="10245472" cy="104359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 and Aligning for Complete Model I ended up with 300k multi-aligned lines of data to train on.</a:t>
            </a:r>
          </a:p>
          <a:p>
            <a:endParaRPr lang="en-US" dirty="0"/>
          </a:p>
        </p:txBody>
      </p:sp>
    </p:spTree>
    <p:extLst>
      <p:ext uri="{BB962C8B-B14F-4D97-AF65-F5344CB8AC3E}">
        <p14:creationId xmlns:p14="http://schemas.microsoft.com/office/powerpoint/2010/main" val="397968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85012" y="569689"/>
            <a:ext cx="11097551" cy="1332000"/>
          </a:xfrm>
        </p:spPr>
        <p:txBody>
          <a:bodyPr>
            <a:normAutofit/>
          </a:bodyPr>
          <a:lstStyle/>
          <a:p>
            <a:r>
              <a:rPr lang="en-US" dirty="0"/>
              <a:t>Cleaning Data</a:t>
            </a:r>
          </a:p>
        </p:txBody>
      </p:sp>
      <p:pic>
        <p:nvPicPr>
          <p:cNvPr id="4" name="Content Placeholder 3" descr="Graphical user interface, text, application&#10;&#10;Description automatically generated">
            <a:extLst>
              <a:ext uri="{FF2B5EF4-FFF2-40B4-BE49-F238E27FC236}">
                <a16:creationId xmlns:a16="http://schemas.microsoft.com/office/drawing/2014/main" id="{5FFB32EB-B29A-4EE6-9ED9-338FCEBC7D67}"/>
              </a:ext>
            </a:extLst>
          </p:cNvPr>
          <p:cNvPicPr>
            <a:picLocks noGrp="1" noChangeAspect="1"/>
          </p:cNvPicPr>
          <p:nvPr>
            <p:ph sz="half" idx="2"/>
          </p:nvPr>
        </p:nvPicPr>
        <p:blipFill>
          <a:blip r:embed="rId3"/>
          <a:stretch>
            <a:fillRect/>
          </a:stretch>
        </p:blipFill>
        <p:spPr>
          <a:xfrm>
            <a:off x="6690167" y="379665"/>
            <a:ext cx="5052724" cy="2599000"/>
          </a:xfrm>
        </p:spPr>
      </p:pic>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5E5B17E0-5A74-4D6A-99B6-DB3D6F448AE2}"/>
              </a:ext>
            </a:extLst>
          </p:cNvPr>
          <p:cNvPicPr>
            <a:picLocks noChangeAspect="1"/>
          </p:cNvPicPr>
          <p:nvPr/>
        </p:nvPicPr>
        <p:blipFill>
          <a:blip r:embed="rId4"/>
          <a:stretch>
            <a:fillRect/>
          </a:stretch>
        </p:blipFill>
        <p:spPr>
          <a:xfrm>
            <a:off x="6651526" y="3410559"/>
            <a:ext cx="5052724" cy="2685538"/>
          </a:xfrm>
          <a:prstGeom prst="rect">
            <a:avLst/>
          </a:prstGeom>
        </p:spPr>
      </p:pic>
      <p:sp>
        <p:nvSpPr>
          <p:cNvPr id="16" name="Content Placeholder 9">
            <a:extLst>
              <a:ext uri="{FF2B5EF4-FFF2-40B4-BE49-F238E27FC236}">
                <a16:creationId xmlns:a16="http://schemas.microsoft.com/office/drawing/2014/main" id="{237E261B-71A6-45EB-8790-22BDC5C8F2F2}"/>
              </a:ext>
            </a:extLst>
          </p:cNvPr>
          <p:cNvSpPr txBox="1">
            <a:spLocks/>
          </p:cNvSpPr>
          <p:nvPr/>
        </p:nvSpPr>
        <p:spPr>
          <a:xfrm>
            <a:off x="504673" y="1449478"/>
            <a:ext cx="5429114"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Olifant:</a:t>
            </a:r>
          </a:p>
          <a:p>
            <a:pPr lvl="1"/>
            <a:r>
              <a:rPr lang="en-US" dirty="0"/>
              <a:t>Flag all duplicates and empty lines then delete</a:t>
            </a:r>
          </a:p>
          <a:p>
            <a:r>
              <a:rPr lang="en-US" dirty="0"/>
              <a:t>Rainbow</a:t>
            </a:r>
          </a:p>
          <a:p>
            <a:pPr lvl="1"/>
            <a:r>
              <a:rPr lang="en-US" dirty="0"/>
              <a:t>Run through pipeline to</a:t>
            </a:r>
          </a:p>
          <a:p>
            <a:pPr marL="1257300" lvl="2" indent="-342900">
              <a:buAutoNum type="arabicPeriod"/>
            </a:pPr>
            <a:r>
              <a:rPr lang="en-US" dirty="0"/>
              <a:t>Remove Inline Codes</a:t>
            </a:r>
          </a:p>
          <a:p>
            <a:pPr marL="1257300" lvl="2" indent="-342900">
              <a:buAutoNum type="arabicPeriod"/>
            </a:pPr>
            <a:r>
              <a:rPr lang="en-US" dirty="0"/>
              <a:t>Normalize punctuation and expressions</a:t>
            </a:r>
          </a:p>
          <a:p>
            <a:pPr marL="1257300" lvl="2" indent="-342900">
              <a:buAutoNum type="arabicPeriod"/>
            </a:pPr>
            <a:r>
              <a:rPr lang="en-US" dirty="0"/>
              <a:t>General search and replace</a:t>
            </a:r>
          </a:p>
          <a:p>
            <a:pPr marL="1257300" lvl="2" indent="-342900">
              <a:buAutoNum type="arabicPeriod"/>
            </a:pPr>
            <a:r>
              <a:rPr lang="en-US" dirty="0"/>
              <a:t>Convert to parallel corpus text files</a:t>
            </a:r>
          </a:p>
        </p:txBody>
      </p:sp>
      <p:sp>
        <p:nvSpPr>
          <p:cNvPr id="17" name="Content Placeholder 9">
            <a:extLst>
              <a:ext uri="{FF2B5EF4-FFF2-40B4-BE49-F238E27FC236}">
                <a16:creationId xmlns:a16="http://schemas.microsoft.com/office/drawing/2014/main" id="{C54D9D38-9019-4153-BEC9-0568FCCCB155}"/>
              </a:ext>
            </a:extLst>
          </p:cNvPr>
          <p:cNvSpPr txBox="1">
            <a:spLocks/>
          </p:cNvSpPr>
          <p:nvPr/>
        </p:nvSpPr>
        <p:spPr>
          <a:xfrm>
            <a:off x="504673" y="5266823"/>
            <a:ext cx="5429114"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a:t>
            </a:r>
          </a:p>
          <a:p>
            <a:pPr lvl="1"/>
            <a:r>
              <a:rPr lang="en-US" dirty="0"/>
              <a:t>Got rid of all non-word characters at the beginning and end of the line as well as any extra spaces</a:t>
            </a:r>
          </a:p>
        </p:txBody>
      </p:sp>
    </p:spTree>
    <p:extLst>
      <p:ext uri="{BB962C8B-B14F-4D97-AF65-F5344CB8AC3E}">
        <p14:creationId xmlns:p14="http://schemas.microsoft.com/office/powerpoint/2010/main" val="73863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49537" y="206560"/>
            <a:ext cx="11091600" cy="1332000"/>
          </a:xfrm>
        </p:spPr>
        <p:txBody>
          <a:bodyPr/>
          <a:lstStyle/>
          <a:p>
            <a:r>
              <a:rPr lang="pl-PL" dirty="0" err="1"/>
              <a:t>Process</a:t>
            </a:r>
            <a:endParaRPr lang="en-US"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nvPr>
        </p:nvGraphicFramePr>
        <p:xfrm>
          <a:off x="312756" y="691307"/>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8" name="Content Placeholder 3" descr="Timeline Smart Art Placeholder ">
            <a:extLst>
              <a:ext uri="{FF2B5EF4-FFF2-40B4-BE49-F238E27FC236}">
                <a16:creationId xmlns:a16="http://schemas.microsoft.com/office/drawing/2014/main" id="{D080CE49-1F9B-404B-A06C-DEC3326EC024}"/>
              </a:ext>
            </a:extLst>
          </p:cNvPr>
          <p:cNvGraphicFramePr>
            <a:graphicFrameLocks/>
          </p:cNvGraphicFramePr>
          <p:nvPr/>
        </p:nvGraphicFramePr>
        <p:xfrm>
          <a:off x="256667" y="1742984"/>
          <a:ext cx="11090274" cy="39798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5440817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purl.org/dc/terms/"/>
    <ds:schemaRef ds:uri="71af3243-3dd4-4a8d-8c0d-dd76da1f02a5"/>
    <ds:schemaRef ds:uri="http://schemas.microsoft.com/office/2006/metadata/properties"/>
    <ds:schemaRef ds:uri="http://purl.org/dc/dcmitype/"/>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230e9df3-be65-4c73-a93b-d1236ebd677e"/>
    <ds:schemaRef ds:uri="16c05727-aa75-4e4a-9b5f-8a80a1165891"/>
    <ds:schemaRef ds:uri="http://schemas.microsoft.com/sharepoint/v3"/>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{61FC8E67-DF8A-4CE4-B81A-6AA5C8B079D1}tf33713516_win32</Template>
  <TotalTime>14405</TotalTime>
  <Words>2049</Words>
  <Application>Microsoft Office PowerPoint</Application>
  <PresentationFormat>Widescreen</PresentationFormat>
  <Paragraphs>432</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Gill Sans MT</vt:lpstr>
      <vt:lpstr>Nunito Sans</vt:lpstr>
      <vt:lpstr>Symbol</vt:lpstr>
      <vt:lpstr>Times New Roman</vt:lpstr>
      <vt:lpstr>Walbaum Display</vt:lpstr>
      <vt:lpstr>3DFloatVTI</vt:lpstr>
      <vt:lpstr>Final Project</vt:lpstr>
      <vt:lpstr>Overview </vt:lpstr>
      <vt:lpstr>Relevant Work </vt:lpstr>
      <vt:lpstr>Relevant Work </vt:lpstr>
      <vt:lpstr>Relevant Work </vt:lpstr>
      <vt:lpstr>Process</vt:lpstr>
      <vt:lpstr>Data</vt:lpstr>
      <vt:lpstr>Cleaning Data</vt:lpstr>
      <vt:lpstr>Process</vt:lpstr>
      <vt:lpstr>Tokenize </vt:lpstr>
      <vt:lpstr>De-Tokenize </vt:lpstr>
      <vt:lpstr>Process</vt:lpstr>
      <vt:lpstr>Align for Complete Model</vt:lpstr>
      <vt:lpstr>Process</vt:lpstr>
      <vt:lpstr>Tag and Split  </vt:lpstr>
      <vt:lpstr>Process</vt:lpstr>
      <vt:lpstr>OpenNMT</vt:lpstr>
      <vt:lpstr>OpenNMT</vt:lpstr>
      <vt:lpstr>OpenNMT</vt:lpstr>
      <vt:lpstr>Output</vt:lpstr>
      <vt:lpstr>Evaluation - Bleu scores</vt:lpstr>
      <vt:lpstr>Conclusions or lack thereof</vt:lpstr>
      <vt:lpstr>Conclusion – Take Aways</vt:lpstr>
      <vt:lpstr>Possible Follow-Up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Bryant McArthur</dc:creator>
  <cp:lastModifiedBy>Bryant McArthur</cp:lastModifiedBy>
  <cp:revision>11</cp:revision>
  <dcterms:created xsi:type="dcterms:W3CDTF">2022-04-08T23:16:41Z</dcterms:created>
  <dcterms:modified xsi:type="dcterms:W3CDTF">2022-04-20T16:43:05Z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