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nton" charset="1" panose="00000500000000000000"/>
      <p:regular r:id="rId18"/>
    </p:embeddedFont>
    <p:embeddedFont>
      <p:font typeface="Montserrat Bold" charset="1" panose="00000800000000000000"/>
      <p:regular r:id="rId19"/>
    </p:embeddedFont>
    <p:embeddedFont>
      <p:font typeface="Montserrat Medium" charset="1" panose="00000600000000000000"/>
      <p:regular r:id="rId20"/>
    </p:embeddedFont>
    <p:embeddedFont>
      <p:font typeface="Montserrat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13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2.png" Type="http://schemas.openxmlformats.org/officeDocument/2006/relationships/image"/><Relationship Id="rId9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png" Type="http://schemas.openxmlformats.org/officeDocument/2006/relationships/image"/><Relationship Id="rId12" Target="../media/image18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4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png" Type="http://schemas.openxmlformats.org/officeDocument/2006/relationships/image"/><Relationship Id="rId12" Target="../media/image21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png" Type="http://schemas.openxmlformats.org/officeDocument/2006/relationships/image"/><Relationship Id="rId12" Target="../media/image24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C49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36959" y="314325"/>
            <a:ext cx="9658350" cy="965835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5DA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6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77765" y="1459165"/>
            <a:ext cx="7734291" cy="7368670"/>
          </a:xfrm>
          <a:custGeom>
            <a:avLst/>
            <a:gdLst/>
            <a:ahLst/>
            <a:cxnLst/>
            <a:rect r="r" b="b" t="t" l="l"/>
            <a:pathLst>
              <a:path h="7368670" w="7734291">
                <a:moveTo>
                  <a:pt x="0" y="0"/>
                </a:moveTo>
                <a:lnTo>
                  <a:pt x="7734290" y="0"/>
                </a:lnTo>
                <a:lnTo>
                  <a:pt x="7734290" y="7368670"/>
                </a:lnTo>
                <a:lnTo>
                  <a:pt x="0" y="73686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59300" y="801623"/>
            <a:ext cx="486295" cy="4114800"/>
          </a:xfrm>
          <a:custGeom>
            <a:avLst/>
            <a:gdLst/>
            <a:ahLst/>
            <a:cxnLst/>
            <a:rect r="r" b="b" t="t" l="l"/>
            <a:pathLst>
              <a:path h="4114800" w="486295">
                <a:moveTo>
                  <a:pt x="0" y="0"/>
                </a:moveTo>
                <a:lnTo>
                  <a:pt x="486295" y="0"/>
                </a:lnTo>
                <a:lnTo>
                  <a:pt x="4862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032745" y="1113356"/>
            <a:ext cx="7315200" cy="691619"/>
          </a:xfrm>
          <a:custGeom>
            <a:avLst/>
            <a:gdLst/>
            <a:ahLst/>
            <a:cxnLst/>
            <a:rect r="r" b="b" t="t" l="l"/>
            <a:pathLst>
              <a:path h="691619" w="7315200">
                <a:moveTo>
                  <a:pt x="0" y="0"/>
                </a:moveTo>
                <a:lnTo>
                  <a:pt x="7315200" y="0"/>
                </a:lnTo>
                <a:lnTo>
                  <a:pt x="7315200" y="691619"/>
                </a:lnTo>
                <a:lnTo>
                  <a:pt x="0" y="6916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13226" y="7387072"/>
            <a:ext cx="1050143" cy="1698492"/>
          </a:xfrm>
          <a:custGeom>
            <a:avLst/>
            <a:gdLst/>
            <a:ahLst/>
            <a:cxnLst/>
            <a:rect r="r" b="b" t="t" l="l"/>
            <a:pathLst>
              <a:path h="1698492" w="1050143">
                <a:moveTo>
                  <a:pt x="0" y="0"/>
                </a:moveTo>
                <a:lnTo>
                  <a:pt x="1050143" y="0"/>
                </a:lnTo>
                <a:lnTo>
                  <a:pt x="1050143" y="1698492"/>
                </a:lnTo>
                <a:lnTo>
                  <a:pt x="0" y="16984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602857" y="2580322"/>
            <a:ext cx="6174977" cy="3863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99"/>
              </a:lnSpc>
              <a:spcBef>
                <a:spcPct val="0"/>
              </a:spcBef>
            </a:pPr>
            <a:r>
              <a:rPr lang="en-US" sz="9999">
                <a:solidFill>
                  <a:srgbClr val="5555AB"/>
                </a:solidFill>
                <a:latin typeface="Anton"/>
                <a:ea typeface="Anton"/>
                <a:cs typeface="Anton"/>
                <a:sym typeface="Anton"/>
              </a:rPr>
              <a:t>LIBRERIAS EXTERNAS DE PYTHON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238301" y="6919657"/>
            <a:ext cx="6904089" cy="1152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3"/>
              </a:lnSpc>
            </a:pPr>
            <a:r>
              <a:rPr lang="en-US" sz="1863" b="true">
                <a:solidFill>
                  <a:srgbClr val="333A8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INTEGRANTES:</a:t>
            </a:r>
          </a:p>
          <a:p>
            <a:pPr algn="l">
              <a:lnSpc>
                <a:spcPts val="1863"/>
              </a:lnSpc>
            </a:pPr>
          </a:p>
          <a:p>
            <a:pPr algn="l" marL="402233" indent="-201117" lvl="1">
              <a:lnSpc>
                <a:spcPts val="1863"/>
              </a:lnSpc>
              <a:buFont typeface="Arial"/>
              <a:buChar char="•"/>
            </a:pPr>
            <a:r>
              <a:rPr lang="en-US" b="true" sz="1863">
                <a:solidFill>
                  <a:srgbClr val="333A8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IVETTE AZUCENA MENDIOLA REQUENO.</a:t>
            </a:r>
          </a:p>
          <a:p>
            <a:pPr algn="l" marL="402233" indent="-201117" lvl="1">
              <a:lnSpc>
                <a:spcPts val="1863"/>
              </a:lnSpc>
              <a:buFont typeface="Arial"/>
              <a:buChar char="•"/>
            </a:pPr>
            <a:r>
              <a:rPr lang="en-US" b="true" sz="1863">
                <a:solidFill>
                  <a:srgbClr val="333A8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FLAVID ELIAS REYES PAZ</a:t>
            </a:r>
          </a:p>
          <a:p>
            <a:pPr algn="l" marL="402233" indent="-201117" lvl="1">
              <a:lnSpc>
                <a:spcPts val="1863"/>
              </a:lnSpc>
              <a:buFont typeface="Arial"/>
              <a:buChar char="•"/>
            </a:pPr>
            <a:r>
              <a:rPr lang="en-US" b="true" sz="1863">
                <a:solidFill>
                  <a:srgbClr val="333A8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BRYAN ENRIQUE TORRES ALVAREZ.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117846" y="1365320"/>
            <a:ext cx="4952363" cy="225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63"/>
              </a:lnSpc>
              <a:spcBef>
                <a:spcPct val="0"/>
              </a:spcBef>
            </a:pPr>
            <a:r>
              <a:rPr lang="en-US" b="true" sz="1763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PROGRAMACION COMPUTACIONAL III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C49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2022" y="1028700"/>
            <a:ext cx="7315200" cy="691619"/>
          </a:xfrm>
          <a:custGeom>
            <a:avLst/>
            <a:gdLst/>
            <a:ahLst/>
            <a:cxnLst/>
            <a:rect r="r" b="b" t="t" l="l"/>
            <a:pathLst>
              <a:path h="691619" w="7315200">
                <a:moveTo>
                  <a:pt x="0" y="0"/>
                </a:moveTo>
                <a:lnTo>
                  <a:pt x="7315200" y="0"/>
                </a:lnTo>
                <a:lnTo>
                  <a:pt x="7315200" y="691619"/>
                </a:lnTo>
                <a:lnTo>
                  <a:pt x="0" y="6916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20935" y="9258300"/>
            <a:ext cx="734258" cy="1187583"/>
          </a:xfrm>
          <a:custGeom>
            <a:avLst/>
            <a:gdLst/>
            <a:ahLst/>
            <a:cxnLst/>
            <a:rect r="r" b="b" t="t" l="l"/>
            <a:pathLst>
              <a:path h="1187583" w="734258">
                <a:moveTo>
                  <a:pt x="734259" y="0"/>
                </a:moveTo>
                <a:lnTo>
                  <a:pt x="0" y="0"/>
                </a:lnTo>
                <a:lnTo>
                  <a:pt x="0" y="1187583"/>
                </a:lnTo>
                <a:lnTo>
                  <a:pt x="734259" y="1187583"/>
                </a:lnTo>
                <a:lnTo>
                  <a:pt x="73425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336195" y="1242565"/>
            <a:ext cx="296510" cy="2508928"/>
          </a:xfrm>
          <a:custGeom>
            <a:avLst/>
            <a:gdLst/>
            <a:ahLst/>
            <a:cxnLst/>
            <a:rect r="r" b="b" t="t" l="l"/>
            <a:pathLst>
              <a:path h="2508928" w="296510">
                <a:moveTo>
                  <a:pt x="0" y="0"/>
                </a:moveTo>
                <a:lnTo>
                  <a:pt x="296509" y="0"/>
                </a:lnTo>
                <a:lnTo>
                  <a:pt x="296509" y="2508927"/>
                </a:lnTo>
                <a:lnTo>
                  <a:pt x="0" y="25089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41884" y="3947393"/>
            <a:ext cx="2541169" cy="2476071"/>
          </a:xfrm>
          <a:custGeom>
            <a:avLst/>
            <a:gdLst/>
            <a:ahLst/>
            <a:cxnLst/>
            <a:rect r="r" b="b" t="t" l="l"/>
            <a:pathLst>
              <a:path h="2476071" w="2541169">
                <a:moveTo>
                  <a:pt x="0" y="0"/>
                </a:moveTo>
                <a:lnTo>
                  <a:pt x="2541168" y="0"/>
                </a:lnTo>
                <a:lnTo>
                  <a:pt x="2541168" y="2476072"/>
                </a:lnTo>
                <a:lnTo>
                  <a:pt x="0" y="24760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284700" y="3947393"/>
            <a:ext cx="6051495" cy="3475521"/>
          </a:xfrm>
          <a:custGeom>
            <a:avLst/>
            <a:gdLst/>
            <a:ahLst/>
            <a:cxnLst/>
            <a:rect r="r" b="b" t="t" l="l"/>
            <a:pathLst>
              <a:path h="3475521" w="6051495">
                <a:moveTo>
                  <a:pt x="0" y="0"/>
                </a:moveTo>
                <a:lnTo>
                  <a:pt x="6051495" y="0"/>
                </a:lnTo>
                <a:lnTo>
                  <a:pt x="6051495" y="3475521"/>
                </a:lnTo>
                <a:lnTo>
                  <a:pt x="0" y="347552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383392" y="1280665"/>
            <a:ext cx="4877785" cy="225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63"/>
              </a:lnSpc>
              <a:spcBef>
                <a:spcPct val="0"/>
              </a:spcBef>
            </a:pPr>
            <a:r>
              <a:rPr lang="en-US" b="true" sz="1763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PROGRAMACION COMPUTACIONAL III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47607" y="2649428"/>
            <a:ext cx="5480231" cy="106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996"/>
              </a:lnSpc>
              <a:spcBef>
                <a:spcPct val="0"/>
              </a:spcBef>
            </a:pPr>
            <a:r>
              <a:rPr lang="en-US" sz="7996">
                <a:solidFill>
                  <a:srgbClr val="5555AB"/>
                </a:solidFill>
                <a:latin typeface="Anton"/>
                <a:ea typeface="Anton"/>
                <a:cs typeface="Anton"/>
                <a:sym typeface="Anton"/>
              </a:rPr>
              <a:t>CONCLUSION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47607" y="3968872"/>
            <a:ext cx="8185083" cy="491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69"/>
              </a:lnSpc>
            </a:pPr>
            <a:r>
              <a:rPr lang="en-US" sz="3000" b="true">
                <a:solidFill>
                  <a:srgbClr val="484FA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Pandas es una herramienta poderosa que ofrece una gran flexibilidad para el manejo, análisis y visualización de datos. Es un componente esencial del ecosistema de Python para científicos de datos y analistas debido a su capacidad de manejar datos complejos y realizar tareas como lectura/escritura de datos, limpieza, transformación, y análisis estadístico de manera eficiente.</a:t>
            </a:r>
          </a:p>
          <a:p>
            <a:pPr algn="just">
              <a:lnSpc>
                <a:spcPts val="356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C49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2022" y="1028700"/>
            <a:ext cx="7315200" cy="691619"/>
          </a:xfrm>
          <a:custGeom>
            <a:avLst/>
            <a:gdLst/>
            <a:ahLst/>
            <a:cxnLst/>
            <a:rect r="r" b="b" t="t" l="l"/>
            <a:pathLst>
              <a:path h="691619" w="7315200">
                <a:moveTo>
                  <a:pt x="0" y="0"/>
                </a:moveTo>
                <a:lnTo>
                  <a:pt x="7315200" y="0"/>
                </a:lnTo>
                <a:lnTo>
                  <a:pt x="7315200" y="691619"/>
                </a:lnTo>
                <a:lnTo>
                  <a:pt x="0" y="6916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66505" y="8648294"/>
            <a:ext cx="3970453" cy="1220012"/>
          </a:xfrm>
          <a:custGeom>
            <a:avLst/>
            <a:gdLst/>
            <a:ahLst/>
            <a:cxnLst/>
            <a:rect r="r" b="b" t="t" l="l"/>
            <a:pathLst>
              <a:path h="1220012" w="3970453">
                <a:moveTo>
                  <a:pt x="0" y="0"/>
                </a:moveTo>
                <a:lnTo>
                  <a:pt x="3970453" y="0"/>
                </a:lnTo>
                <a:lnTo>
                  <a:pt x="3970453" y="1220012"/>
                </a:lnTo>
                <a:lnTo>
                  <a:pt x="0" y="12200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336195" y="1242565"/>
            <a:ext cx="296510" cy="2508928"/>
          </a:xfrm>
          <a:custGeom>
            <a:avLst/>
            <a:gdLst/>
            <a:ahLst/>
            <a:cxnLst/>
            <a:rect r="r" b="b" t="t" l="l"/>
            <a:pathLst>
              <a:path h="2508928" w="296510">
                <a:moveTo>
                  <a:pt x="0" y="0"/>
                </a:moveTo>
                <a:lnTo>
                  <a:pt x="296509" y="0"/>
                </a:lnTo>
                <a:lnTo>
                  <a:pt x="296509" y="2508927"/>
                </a:lnTo>
                <a:lnTo>
                  <a:pt x="0" y="25089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19312" y="8809564"/>
            <a:ext cx="2541169" cy="2476071"/>
          </a:xfrm>
          <a:custGeom>
            <a:avLst/>
            <a:gdLst/>
            <a:ahLst/>
            <a:cxnLst/>
            <a:rect r="r" b="b" t="t" l="l"/>
            <a:pathLst>
              <a:path h="2476071" w="2541169">
                <a:moveTo>
                  <a:pt x="0" y="0"/>
                </a:moveTo>
                <a:lnTo>
                  <a:pt x="2541169" y="0"/>
                </a:lnTo>
                <a:lnTo>
                  <a:pt x="2541169" y="2476072"/>
                </a:lnTo>
                <a:lnTo>
                  <a:pt x="0" y="24760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10344" y="3751492"/>
            <a:ext cx="4473236" cy="5994286"/>
          </a:xfrm>
          <a:custGeom>
            <a:avLst/>
            <a:gdLst/>
            <a:ahLst/>
            <a:cxnLst/>
            <a:rect r="r" b="b" t="t" l="l"/>
            <a:pathLst>
              <a:path h="5994286" w="4473236">
                <a:moveTo>
                  <a:pt x="0" y="0"/>
                </a:moveTo>
                <a:lnTo>
                  <a:pt x="4473236" y="0"/>
                </a:lnTo>
                <a:lnTo>
                  <a:pt x="4473236" y="5994286"/>
                </a:lnTo>
                <a:lnTo>
                  <a:pt x="0" y="599428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383392" y="1280665"/>
            <a:ext cx="4953246" cy="225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63"/>
              </a:lnSpc>
              <a:spcBef>
                <a:spcPct val="0"/>
              </a:spcBef>
            </a:pPr>
            <a:r>
              <a:rPr lang="en-US" b="true" sz="1763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PROGRAMACION COMPUTACIONAL III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352167" y="9191324"/>
            <a:ext cx="2547340" cy="153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9"/>
              </a:lnSpc>
              <a:spcBef>
                <a:spcPct val="0"/>
              </a:spcBef>
            </a:pPr>
            <a:r>
              <a:rPr lang="en-US" b="true" sz="1149">
                <a:solidFill>
                  <a:srgbClr val="5555A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WWW.REALLYGREATSITE.COM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5019842"/>
            <a:ext cx="9327955" cy="1060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96"/>
              </a:lnSpc>
            </a:pPr>
            <a:r>
              <a:rPr lang="en-US" sz="7996">
                <a:solidFill>
                  <a:srgbClr val="5555AB"/>
                </a:solidFill>
                <a:latin typeface="Anton"/>
                <a:ea typeface="Anton"/>
                <a:cs typeface="Anton"/>
                <a:sym typeface="Anton"/>
              </a:rPr>
              <a:t>EJEMPLO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6066053" y="4072566"/>
            <a:ext cx="2541169" cy="2476071"/>
          </a:xfrm>
          <a:custGeom>
            <a:avLst/>
            <a:gdLst/>
            <a:ahLst/>
            <a:cxnLst/>
            <a:rect r="r" b="b" t="t" l="l"/>
            <a:pathLst>
              <a:path h="2476071" w="2541169">
                <a:moveTo>
                  <a:pt x="0" y="0"/>
                </a:moveTo>
                <a:lnTo>
                  <a:pt x="2541169" y="0"/>
                </a:lnTo>
                <a:lnTo>
                  <a:pt x="2541169" y="2476071"/>
                </a:lnTo>
                <a:lnTo>
                  <a:pt x="0" y="24760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C49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14825" y="314325"/>
            <a:ext cx="9658350" cy="965835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5DA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6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259300" y="801623"/>
            <a:ext cx="486295" cy="4114800"/>
          </a:xfrm>
          <a:custGeom>
            <a:avLst/>
            <a:gdLst/>
            <a:ahLst/>
            <a:cxnLst/>
            <a:rect r="r" b="b" t="t" l="l"/>
            <a:pathLst>
              <a:path h="4114800" w="486295">
                <a:moveTo>
                  <a:pt x="0" y="0"/>
                </a:moveTo>
                <a:lnTo>
                  <a:pt x="486295" y="0"/>
                </a:lnTo>
                <a:lnTo>
                  <a:pt x="4862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413226" y="7387072"/>
            <a:ext cx="1050143" cy="1698492"/>
          </a:xfrm>
          <a:custGeom>
            <a:avLst/>
            <a:gdLst/>
            <a:ahLst/>
            <a:cxnLst/>
            <a:rect r="r" b="b" t="t" l="l"/>
            <a:pathLst>
              <a:path h="1698492" w="1050143">
                <a:moveTo>
                  <a:pt x="0" y="0"/>
                </a:moveTo>
                <a:lnTo>
                  <a:pt x="1050143" y="0"/>
                </a:lnTo>
                <a:lnTo>
                  <a:pt x="1050143" y="1698492"/>
                </a:lnTo>
                <a:lnTo>
                  <a:pt x="0" y="16984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94066" y="5637552"/>
            <a:ext cx="486295" cy="4114800"/>
          </a:xfrm>
          <a:custGeom>
            <a:avLst/>
            <a:gdLst/>
            <a:ahLst/>
            <a:cxnLst/>
            <a:rect r="r" b="b" t="t" l="l"/>
            <a:pathLst>
              <a:path h="4114800" w="486295">
                <a:moveTo>
                  <a:pt x="0" y="0"/>
                </a:moveTo>
                <a:lnTo>
                  <a:pt x="486295" y="0"/>
                </a:lnTo>
                <a:lnTo>
                  <a:pt x="4862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-21443" y="7387072"/>
            <a:ext cx="1050143" cy="1698492"/>
          </a:xfrm>
          <a:custGeom>
            <a:avLst/>
            <a:gdLst/>
            <a:ahLst/>
            <a:cxnLst/>
            <a:rect r="r" b="b" t="t" l="l"/>
            <a:pathLst>
              <a:path h="1698492" w="1050143">
                <a:moveTo>
                  <a:pt x="1050143" y="0"/>
                </a:moveTo>
                <a:lnTo>
                  <a:pt x="0" y="0"/>
                </a:lnTo>
                <a:lnTo>
                  <a:pt x="0" y="1698492"/>
                </a:lnTo>
                <a:lnTo>
                  <a:pt x="1050143" y="1698492"/>
                </a:lnTo>
                <a:lnTo>
                  <a:pt x="105014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155408" y="3089385"/>
            <a:ext cx="5977184" cy="4432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112"/>
              </a:lnSpc>
            </a:pPr>
            <a:r>
              <a:rPr lang="en-US" sz="17112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THANK YOU!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501805" y="904557"/>
            <a:ext cx="3896378" cy="2128010"/>
          </a:xfrm>
          <a:custGeom>
            <a:avLst/>
            <a:gdLst/>
            <a:ahLst/>
            <a:cxnLst/>
            <a:rect r="r" b="b" t="t" l="l"/>
            <a:pathLst>
              <a:path h="2128010" w="3896378">
                <a:moveTo>
                  <a:pt x="0" y="0"/>
                </a:moveTo>
                <a:lnTo>
                  <a:pt x="3896378" y="0"/>
                </a:lnTo>
                <a:lnTo>
                  <a:pt x="3896378" y="2128011"/>
                </a:lnTo>
                <a:lnTo>
                  <a:pt x="0" y="21280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566992" y="5259062"/>
            <a:ext cx="3896378" cy="2128010"/>
          </a:xfrm>
          <a:custGeom>
            <a:avLst/>
            <a:gdLst/>
            <a:ahLst/>
            <a:cxnLst/>
            <a:rect r="r" b="b" t="t" l="l"/>
            <a:pathLst>
              <a:path h="2128010" w="3896378">
                <a:moveTo>
                  <a:pt x="0" y="0"/>
                </a:moveTo>
                <a:lnTo>
                  <a:pt x="3896377" y="0"/>
                </a:lnTo>
                <a:lnTo>
                  <a:pt x="3896377" y="2128010"/>
                </a:lnTo>
                <a:lnTo>
                  <a:pt x="0" y="21280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C49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2022" y="1028700"/>
            <a:ext cx="7315200" cy="691619"/>
          </a:xfrm>
          <a:custGeom>
            <a:avLst/>
            <a:gdLst/>
            <a:ahLst/>
            <a:cxnLst/>
            <a:rect r="r" b="b" t="t" l="l"/>
            <a:pathLst>
              <a:path h="691619" w="7315200">
                <a:moveTo>
                  <a:pt x="0" y="0"/>
                </a:moveTo>
                <a:lnTo>
                  <a:pt x="7315200" y="0"/>
                </a:lnTo>
                <a:lnTo>
                  <a:pt x="7315200" y="691619"/>
                </a:lnTo>
                <a:lnTo>
                  <a:pt x="0" y="6916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20935" y="9258300"/>
            <a:ext cx="734258" cy="1187583"/>
          </a:xfrm>
          <a:custGeom>
            <a:avLst/>
            <a:gdLst/>
            <a:ahLst/>
            <a:cxnLst/>
            <a:rect r="r" b="b" t="t" l="l"/>
            <a:pathLst>
              <a:path h="1187583" w="734258">
                <a:moveTo>
                  <a:pt x="734259" y="0"/>
                </a:moveTo>
                <a:lnTo>
                  <a:pt x="0" y="0"/>
                </a:lnTo>
                <a:lnTo>
                  <a:pt x="0" y="1187583"/>
                </a:lnTo>
                <a:lnTo>
                  <a:pt x="734259" y="1187583"/>
                </a:lnTo>
                <a:lnTo>
                  <a:pt x="73425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336195" y="1242565"/>
            <a:ext cx="296510" cy="2508928"/>
          </a:xfrm>
          <a:custGeom>
            <a:avLst/>
            <a:gdLst/>
            <a:ahLst/>
            <a:cxnLst/>
            <a:rect r="r" b="b" t="t" l="l"/>
            <a:pathLst>
              <a:path h="2508928" w="296510">
                <a:moveTo>
                  <a:pt x="0" y="0"/>
                </a:moveTo>
                <a:lnTo>
                  <a:pt x="296509" y="0"/>
                </a:lnTo>
                <a:lnTo>
                  <a:pt x="296509" y="2508927"/>
                </a:lnTo>
                <a:lnTo>
                  <a:pt x="0" y="25089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41884" y="3947393"/>
            <a:ext cx="2541169" cy="2476071"/>
          </a:xfrm>
          <a:custGeom>
            <a:avLst/>
            <a:gdLst/>
            <a:ahLst/>
            <a:cxnLst/>
            <a:rect r="r" b="b" t="t" l="l"/>
            <a:pathLst>
              <a:path h="2476071" w="2541169">
                <a:moveTo>
                  <a:pt x="0" y="0"/>
                </a:moveTo>
                <a:lnTo>
                  <a:pt x="2541168" y="0"/>
                </a:lnTo>
                <a:lnTo>
                  <a:pt x="2541168" y="2476072"/>
                </a:lnTo>
                <a:lnTo>
                  <a:pt x="0" y="24760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284700" y="3947393"/>
            <a:ext cx="6051495" cy="3475521"/>
          </a:xfrm>
          <a:custGeom>
            <a:avLst/>
            <a:gdLst/>
            <a:ahLst/>
            <a:cxnLst/>
            <a:rect r="r" b="b" t="t" l="l"/>
            <a:pathLst>
              <a:path h="3475521" w="6051495">
                <a:moveTo>
                  <a:pt x="0" y="0"/>
                </a:moveTo>
                <a:lnTo>
                  <a:pt x="6051495" y="0"/>
                </a:lnTo>
                <a:lnTo>
                  <a:pt x="6051495" y="3475521"/>
                </a:lnTo>
                <a:lnTo>
                  <a:pt x="0" y="347552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383392" y="1280665"/>
            <a:ext cx="4877785" cy="225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63"/>
              </a:lnSpc>
              <a:spcBef>
                <a:spcPct val="0"/>
              </a:spcBef>
            </a:pPr>
            <a:r>
              <a:rPr lang="en-US" b="true" sz="1763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PROGRAMACION COMPUTACIONAL III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84853" y="3171154"/>
            <a:ext cx="5480231" cy="106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996"/>
              </a:lnSpc>
              <a:spcBef>
                <a:spcPct val="0"/>
              </a:spcBef>
            </a:pPr>
            <a:r>
              <a:rPr lang="en-US" sz="7996">
                <a:solidFill>
                  <a:srgbClr val="5555AB"/>
                </a:solidFill>
                <a:latin typeface="Anton"/>
                <a:ea typeface="Anton"/>
                <a:cs typeface="Anton"/>
                <a:sym typeface="Anton"/>
              </a:rPr>
              <a:t>INTRODUCCION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47607" y="4817235"/>
            <a:ext cx="8185083" cy="4023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69"/>
              </a:lnSpc>
            </a:pPr>
            <a:r>
              <a:rPr lang="en-US" b="true" sz="3000">
                <a:solidFill>
                  <a:srgbClr val="484FA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Pandas es una biblioteca de Python diseñada para facilitar el análisis y manipulación de datos, proporcionando estructuras eficientes y herramientas para trabajar con datos tabulares y etiquetados. Es ampliamente utilizada en campos como la ciencia de datos, análisis financiero y procesamiento de grandes volúmenes de datos.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C49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2022" y="1028700"/>
            <a:ext cx="7315200" cy="691619"/>
          </a:xfrm>
          <a:custGeom>
            <a:avLst/>
            <a:gdLst/>
            <a:ahLst/>
            <a:cxnLst/>
            <a:rect r="r" b="b" t="t" l="l"/>
            <a:pathLst>
              <a:path h="691619" w="7315200">
                <a:moveTo>
                  <a:pt x="0" y="0"/>
                </a:moveTo>
                <a:lnTo>
                  <a:pt x="7315200" y="0"/>
                </a:lnTo>
                <a:lnTo>
                  <a:pt x="7315200" y="691619"/>
                </a:lnTo>
                <a:lnTo>
                  <a:pt x="0" y="6916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336195" y="1242565"/>
            <a:ext cx="296510" cy="2508928"/>
          </a:xfrm>
          <a:custGeom>
            <a:avLst/>
            <a:gdLst/>
            <a:ahLst/>
            <a:cxnLst/>
            <a:rect r="r" b="b" t="t" l="l"/>
            <a:pathLst>
              <a:path h="2508928" w="296510">
                <a:moveTo>
                  <a:pt x="0" y="0"/>
                </a:moveTo>
                <a:lnTo>
                  <a:pt x="296509" y="0"/>
                </a:lnTo>
                <a:lnTo>
                  <a:pt x="296509" y="2508927"/>
                </a:lnTo>
                <a:lnTo>
                  <a:pt x="0" y="25089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41884" y="3947393"/>
            <a:ext cx="2541169" cy="2476071"/>
          </a:xfrm>
          <a:custGeom>
            <a:avLst/>
            <a:gdLst/>
            <a:ahLst/>
            <a:cxnLst/>
            <a:rect r="r" b="b" t="t" l="l"/>
            <a:pathLst>
              <a:path h="2476071" w="2541169">
                <a:moveTo>
                  <a:pt x="0" y="0"/>
                </a:moveTo>
                <a:lnTo>
                  <a:pt x="2541168" y="0"/>
                </a:lnTo>
                <a:lnTo>
                  <a:pt x="2541168" y="2476072"/>
                </a:lnTo>
                <a:lnTo>
                  <a:pt x="0" y="24760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53792" y="6991349"/>
            <a:ext cx="7511391" cy="2618021"/>
          </a:xfrm>
          <a:custGeom>
            <a:avLst/>
            <a:gdLst/>
            <a:ahLst/>
            <a:cxnLst/>
            <a:rect r="r" b="b" t="t" l="l"/>
            <a:pathLst>
              <a:path h="2618021" w="7511391">
                <a:moveTo>
                  <a:pt x="0" y="0"/>
                </a:moveTo>
                <a:lnTo>
                  <a:pt x="7511391" y="0"/>
                </a:lnTo>
                <a:lnTo>
                  <a:pt x="7511391" y="2618021"/>
                </a:lnTo>
                <a:lnTo>
                  <a:pt x="0" y="261802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237041" y="8934644"/>
            <a:ext cx="638397" cy="1032538"/>
          </a:xfrm>
          <a:custGeom>
            <a:avLst/>
            <a:gdLst/>
            <a:ahLst/>
            <a:cxnLst/>
            <a:rect r="r" b="b" t="t" l="l"/>
            <a:pathLst>
              <a:path h="1032538" w="638397">
                <a:moveTo>
                  <a:pt x="638397" y="0"/>
                </a:moveTo>
                <a:lnTo>
                  <a:pt x="0" y="0"/>
                </a:lnTo>
                <a:lnTo>
                  <a:pt x="0" y="1032538"/>
                </a:lnTo>
                <a:lnTo>
                  <a:pt x="638397" y="1032538"/>
                </a:lnTo>
                <a:lnTo>
                  <a:pt x="638397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086494" y="6941787"/>
            <a:ext cx="6695014" cy="2717144"/>
          </a:xfrm>
          <a:custGeom>
            <a:avLst/>
            <a:gdLst/>
            <a:ahLst/>
            <a:cxnLst/>
            <a:rect r="r" b="b" t="t" l="l"/>
            <a:pathLst>
              <a:path h="2717144" w="6695014">
                <a:moveTo>
                  <a:pt x="0" y="0"/>
                </a:moveTo>
                <a:lnTo>
                  <a:pt x="6695014" y="0"/>
                </a:lnTo>
                <a:lnTo>
                  <a:pt x="6695014" y="2717144"/>
                </a:lnTo>
                <a:lnTo>
                  <a:pt x="0" y="271714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2383" r="0" b="-6031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9530530" y="8934644"/>
            <a:ext cx="638397" cy="1032538"/>
          </a:xfrm>
          <a:custGeom>
            <a:avLst/>
            <a:gdLst/>
            <a:ahLst/>
            <a:cxnLst/>
            <a:rect r="r" b="b" t="t" l="l"/>
            <a:pathLst>
              <a:path h="1032538" w="638397">
                <a:moveTo>
                  <a:pt x="638397" y="0"/>
                </a:moveTo>
                <a:lnTo>
                  <a:pt x="0" y="0"/>
                </a:lnTo>
                <a:lnTo>
                  <a:pt x="0" y="1032538"/>
                </a:lnTo>
                <a:lnTo>
                  <a:pt x="638397" y="1032538"/>
                </a:lnTo>
                <a:lnTo>
                  <a:pt x="638397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383392" y="1280665"/>
            <a:ext cx="5176098" cy="225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63"/>
              </a:lnSpc>
              <a:spcBef>
                <a:spcPct val="0"/>
              </a:spcBef>
            </a:pPr>
            <a:r>
              <a:rPr lang="en-US" b="true" sz="1763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PROGRAMACION COMPUTACIONAL III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871456" y="2810055"/>
            <a:ext cx="7318147" cy="1060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96"/>
              </a:lnSpc>
              <a:spcBef>
                <a:spcPct val="0"/>
              </a:spcBef>
            </a:pPr>
            <a:r>
              <a:rPr lang="en-US" sz="7996">
                <a:solidFill>
                  <a:srgbClr val="5555AB"/>
                </a:solidFill>
                <a:latin typeface="Anton"/>
                <a:ea typeface="Anton"/>
                <a:cs typeface="Anton"/>
                <a:sym typeface="Anton"/>
              </a:rPr>
              <a:t>CONCEPTOS CLAVES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83392" y="4201959"/>
            <a:ext cx="10822226" cy="259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2974"/>
              </a:lnSpc>
              <a:buFont typeface="Arial"/>
              <a:buChar char="•"/>
            </a:pPr>
            <a:r>
              <a:rPr lang="en-US" b="true" sz="2499">
                <a:solidFill>
                  <a:srgbClr val="484FA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Series: Estructura unidimensional, similar a una columna de una tabla, donde cada valor tiene un índice asociado.</a:t>
            </a:r>
          </a:p>
          <a:p>
            <a:pPr algn="just">
              <a:lnSpc>
                <a:spcPts val="2974"/>
              </a:lnSpc>
            </a:pPr>
          </a:p>
          <a:p>
            <a:pPr algn="just" marL="539749" indent="-269875" lvl="1">
              <a:lnSpc>
                <a:spcPts val="2974"/>
              </a:lnSpc>
              <a:buFont typeface="Arial"/>
              <a:buChar char="•"/>
            </a:pPr>
            <a:r>
              <a:rPr lang="en-US" b="true" sz="2499">
                <a:solidFill>
                  <a:srgbClr val="484FA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DataFrame: Estructura bidimensional (como una hoja de cálculo), que organiza los datos en filas y columnas, siendo el objeto principal de trabajo en pandas.</a:t>
            </a:r>
          </a:p>
          <a:p>
            <a:pPr algn="just">
              <a:lnSpc>
                <a:spcPts val="2974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C49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2022" y="1028700"/>
            <a:ext cx="7315200" cy="691619"/>
          </a:xfrm>
          <a:custGeom>
            <a:avLst/>
            <a:gdLst/>
            <a:ahLst/>
            <a:cxnLst/>
            <a:rect r="r" b="b" t="t" l="l"/>
            <a:pathLst>
              <a:path h="691619" w="7315200">
                <a:moveTo>
                  <a:pt x="0" y="0"/>
                </a:moveTo>
                <a:lnTo>
                  <a:pt x="7315200" y="0"/>
                </a:lnTo>
                <a:lnTo>
                  <a:pt x="7315200" y="691619"/>
                </a:lnTo>
                <a:lnTo>
                  <a:pt x="0" y="6916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480244" y="1242565"/>
            <a:ext cx="296510" cy="2508928"/>
          </a:xfrm>
          <a:custGeom>
            <a:avLst/>
            <a:gdLst/>
            <a:ahLst/>
            <a:cxnLst/>
            <a:rect r="r" b="b" t="t" l="l"/>
            <a:pathLst>
              <a:path h="2508928" w="296510">
                <a:moveTo>
                  <a:pt x="0" y="0"/>
                </a:moveTo>
                <a:lnTo>
                  <a:pt x="296509" y="0"/>
                </a:lnTo>
                <a:lnTo>
                  <a:pt x="296509" y="2508927"/>
                </a:lnTo>
                <a:lnTo>
                  <a:pt x="0" y="25089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41884" y="3947393"/>
            <a:ext cx="1907070" cy="1858216"/>
          </a:xfrm>
          <a:custGeom>
            <a:avLst/>
            <a:gdLst/>
            <a:ahLst/>
            <a:cxnLst/>
            <a:rect r="r" b="b" t="t" l="l"/>
            <a:pathLst>
              <a:path h="1858216" w="1907070">
                <a:moveTo>
                  <a:pt x="0" y="0"/>
                </a:moveTo>
                <a:lnTo>
                  <a:pt x="1907070" y="0"/>
                </a:lnTo>
                <a:lnTo>
                  <a:pt x="1907070" y="1858217"/>
                </a:lnTo>
                <a:lnTo>
                  <a:pt x="0" y="18582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81813" y="3484406"/>
            <a:ext cx="6609984" cy="640884"/>
          </a:xfrm>
          <a:custGeom>
            <a:avLst/>
            <a:gdLst/>
            <a:ahLst/>
            <a:cxnLst/>
            <a:rect r="r" b="b" t="t" l="l"/>
            <a:pathLst>
              <a:path h="640884" w="6609984">
                <a:moveTo>
                  <a:pt x="0" y="0"/>
                </a:moveTo>
                <a:lnTo>
                  <a:pt x="6609984" y="0"/>
                </a:lnTo>
                <a:lnTo>
                  <a:pt x="6609984" y="640884"/>
                </a:lnTo>
                <a:lnTo>
                  <a:pt x="0" y="64088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6760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84564" y="4296740"/>
            <a:ext cx="6609984" cy="762021"/>
          </a:xfrm>
          <a:custGeom>
            <a:avLst/>
            <a:gdLst/>
            <a:ahLst/>
            <a:cxnLst/>
            <a:rect r="r" b="b" t="t" l="l"/>
            <a:pathLst>
              <a:path h="762021" w="6609984">
                <a:moveTo>
                  <a:pt x="0" y="0"/>
                </a:moveTo>
                <a:lnTo>
                  <a:pt x="6609983" y="0"/>
                </a:lnTo>
                <a:lnTo>
                  <a:pt x="6609983" y="762022"/>
                </a:lnTo>
                <a:lnTo>
                  <a:pt x="0" y="76202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77863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84564" y="6310357"/>
            <a:ext cx="6607234" cy="565744"/>
          </a:xfrm>
          <a:custGeom>
            <a:avLst/>
            <a:gdLst/>
            <a:ahLst/>
            <a:cxnLst/>
            <a:rect r="r" b="b" t="t" l="l"/>
            <a:pathLst>
              <a:path h="565744" w="6607234">
                <a:moveTo>
                  <a:pt x="0" y="0"/>
                </a:moveTo>
                <a:lnTo>
                  <a:pt x="6607233" y="0"/>
                </a:lnTo>
                <a:lnTo>
                  <a:pt x="6607233" y="565744"/>
                </a:lnTo>
                <a:lnTo>
                  <a:pt x="0" y="56574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10000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87314" y="7047551"/>
            <a:ext cx="6607234" cy="691016"/>
          </a:xfrm>
          <a:custGeom>
            <a:avLst/>
            <a:gdLst/>
            <a:ahLst/>
            <a:cxnLst/>
            <a:rect r="r" b="b" t="t" l="l"/>
            <a:pathLst>
              <a:path h="691016" w="6607234">
                <a:moveTo>
                  <a:pt x="0" y="0"/>
                </a:moveTo>
                <a:lnTo>
                  <a:pt x="6607233" y="0"/>
                </a:lnTo>
                <a:lnTo>
                  <a:pt x="6607233" y="691016"/>
                </a:lnTo>
                <a:lnTo>
                  <a:pt x="0" y="69101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63742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84564" y="7910017"/>
            <a:ext cx="6607234" cy="1723027"/>
          </a:xfrm>
          <a:custGeom>
            <a:avLst/>
            <a:gdLst/>
            <a:ahLst/>
            <a:cxnLst/>
            <a:rect r="r" b="b" t="t" l="l"/>
            <a:pathLst>
              <a:path h="1723027" w="6607234">
                <a:moveTo>
                  <a:pt x="0" y="0"/>
                </a:moveTo>
                <a:lnTo>
                  <a:pt x="6607233" y="0"/>
                </a:lnTo>
                <a:lnTo>
                  <a:pt x="6607233" y="1723027"/>
                </a:lnTo>
                <a:lnTo>
                  <a:pt x="0" y="172302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34380" r="0" b="-6064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383392" y="1280665"/>
            <a:ext cx="5051801" cy="225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63"/>
              </a:lnSpc>
              <a:spcBef>
                <a:spcPct val="0"/>
              </a:spcBef>
            </a:pPr>
            <a:r>
              <a:rPr lang="en-US" b="true" sz="1763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PROGRAMACION COMPUTACIONAL III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391797" y="2043051"/>
            <a:ext cx="8951610" cy="1060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96"/>
              </a:lnSpc>
              <a:spcBef>
                <a:spcPct val="0"/>
              </a:spcBef>
            </a:pPr>
            <a:r>
              <a:rPr lang="en-US" sz="7996">
                <a:solidFill>
                  <a:srgbClr val="5555AB"/>
                </a:solidFill>
                <a:latin typeface="Anton"/>
                <a:ea typeface="Anton"/>
                <a:cs typeface="Anton"/>
                <a:sym typeface="Anton"/>
              </a:rPr>
              <a:t>FUNCIONES PRINCIPALES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391797" y="3284381"/>
            <a:ext cx="8951610" cy="482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74"/>
              </a:lnSpc>
            </a:pPr>
          </a:p>
          <a:p>
            <a:pPr algn="just">
              <a:lnSpc>
                <a:spcPts val="2974"/>
              </a:lnSpc>
            </a:pPr>
          </a:p>
          <a:p>
            <a:pPr algn="just" marL="539749" indent="-269875" lvl="1">
              <a:lnSpc>
                <a:spcPts val="2974"/>
              </a:lnSpc>
              <a:buFont typeface="Arial"/>
              <a:buChar char="•"/>
            </a:pPr>
            <a:r>
              <a:rPr lang="en-US" b="true" sz="2499">
                <a:solidFill>
                  <a:srgbClr val="484FA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Lectura y escritura de datos desde CSV: </a:t>
            </a:r>
          </a:p>
          <a:p>
            <a:pPr algn="just">
              <a:lnSpc>
                <a:spcPts val="2974"/>
              </a:lnSpc>
            </a:pPr>
          </a:p>
          <a:p>
            <a:pPr algn="just">
              <a:lnSpc>
                <a:spcPts val="2974"/>
              </a:lnSpc>
            </a:pPr>
          </a:p>
          <a:p>
            <a:pPr algn="just">
              <a:lnSpc>
                <a:spcPts val="2974"/>
              </a:lnSpc>
            </a:pPr>
          </a:p>
          <a:p>
            <a:pPr algn="just">
              <a:lnSpc>
                <a:spcPts val="2974"/>
              </a:lnSpc>
            </a:pPr>
          </a:p>
          <a:p>
            <a:pPr algn="just">
              <a:lnSpc>
                <a:spcPts val="2974"/>
              </a:lnSpc>
            </a:pPr>
          </a:p>
          <a:p>
            <a:pPr algn="just">
              <a:lnSpc>
                <a:spcPts val="2974"/>
              </a:lnSpc>
            </a:pPr>
          </a:p>
          <a:p>
            <a:pPr algn="just">
              <a:lnSpc>
                <a:spcPts val="2974"/>
              </a:lnSpc>
            </a:pPr>
          </a:p>
          <a:p>
            <a:pPr algn="just">
              <a:lnSpc>
                <a:spcPts val="2974"/>
              </a:lnSpc>
            </a:pPr>
          </a:p>
          <a:p>
            <a:pPr algn="just" marL="539749" indent="-269875" lvl="1">
              <a:lnSpc>
                <a:spcPts val="2974"/>
              </a:lnSpc>
              <a:buFont typeface="Arial"/>
              <a:buChar char="•"/>
            </a:pPr>
            <a:r>
              <a:rPr lang="en-US" b="true" sz="2499">
                <a:solidFill>
                  <a:srgbClr val="484FA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Selección de Datos</a:t>
            </a:r>
          </a:p>
          <a:p>
            <a:pPr algn="just">
              <a:lnSpc>
                <a:spcPts val="2974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C49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2022" y="1028700"/>
            <a:ext cx="7315200" cy="691619"/>
          </a:xfrm>
          <a:custGeom>
            <a:avLst/>
            <a:gdLst/>
            <a:ahLst/>
            <a:cxnLst/>
            <a:rect r="r" b="b" t="t" l="l"/>
            <a:pathLst>
              <a:path h="691619" w="7315200">
                <a:moveTo>
                  <a:pt x="0" y="0"/>
                </a:moveTo>
                <a:lnTo>
                  <a:pt x="7315200" y="0"/>
                </a:lnTo>
                <a:lnTo>
                  <a:pt x="7315200" y="691619"/>
                </a:lnTo>
                <a:lnTo>
                  <a:pt x="0" y="6916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20935" y="9258300"/>
            <a:ext cx="734258" cy="1187583"/>
          </a:xfrm>
          <a:custGeom>
            <a:avLst/>
            <a:gdLst/>
            <a:ahLst/>
            <a:cxnLst/>
            <a:rect r="r" b="b" t="t" l="l"/>
            <a:pathLst>
              <a:path h="1187583" w="734258">
                <a:moveTo>
                  <a:pt x="734259" y="0"/>
                </a:moveTo>
                <a:lnTo>
                  <a:pt x="0" y="0"/>
                </a:lnTo>
                <a:lnTo>
                  <a:pt x="0" y="1187583"/>
                </a:lnTo>
                <a:lnTo>
                  <a:pt x="734259" y="1187583"/>
                </a:lnTo>
                <a:lnTo>
                  <a:pt x="73425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336195" y="1242565"/>
            <a:ext cx="296510" cy="2508928"/>
          </a:xfrm>
          <a:custGeom>
            <a:avLst/>
            <a:gdLst/>
            <a:ahLst/>
            <a:cxnLst/>
            <a:rect r="r" b="b" t="t" l="l"/>
            <a:pathLst>
              <a:path h="2508928" w="296510">
                <a:moveTo>
                  <a:pt x="0" y="0"/>
                </a:moveTo>
                <a:lnTo>
                  <a:pt x="296509" y="0"/>
                </a:lnTo>
                <a:lnTo>
                  <a:pt x="296509" y="2508927"/>
                </a:lnTo>
                <a:lnTo>
                  <a:pt x="0" y="25089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41884" y="3947393"/>
            <a:ext cx="2541169" cy="2476071"/>
          </a:xfrm>
          <a:custGeom>
            <a:avLst/>
            <a:gdLst/>
            <a:ahLst/>
            <a:cxnLst/>
            <a:rect r="r" b="b" t="t" l="l"/>
            <a:pathLst>
              <a:path h="2476071" w="2541169">
                <a:moveTo>
                  <a:pt x="0" y="0"/>
                </a:moveTo>
                <a:lnTo>
                  <a:pt x="2541168" y="0"/>
                </a:lnTo>
                <a:lnTo>
                  <a:pt x="2541168" y="2476072"/>
                </a:lnTo>
                <a:lnTo>
                  <a:pt x="0" y="24760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2274985"/>
            <a:ext cx="7614541" cy="1365889"/>
          </a:xfrm>
          <a:custGeom>
            <a:avLst/>
            <a:gdLst/>
            <a:ahLst/>
            <a:cxnLst/>
            <a:rect r="r" b="b" t="t" l="l"/>
            <a:pathLst>
              <a:path h="1365889" w="7614541">
                <a:moveTo>
                  <a:pt x="0" y="0"/>
                </a:moveTo>
                <a:lnTo>
                  <a:pt x="7614541" y="0"/>
                </a:lnTo>
                <a:lnTo>
                  <a:pt x="7614541" y="1365889"/>
                </a:lnTo>
                <a:lnTo>
                  <a:pt x="0" y="136588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317" t="-62519" r="-1929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4264203"/>
            <a:ext cx="7614541" cy="1758593"/>
          </a:xfrm>
          <a:custGeom>
            <a:avLst/>
            <a:gdLst/>
            <a:ahLst/>
            <a:cxnLst/>
            <a:rect r="r" b="b" t="t" l="l"/>
            <a:pathLst>
              <a:path h="1758593" w="7614541">
                <a:moveTo>
                  <a:pt x="0" y="0"/>
                </a:moveTo>
                <a:lnTo>
                  <a:pt x="7614541" y="0"/>
                </a:lnTo>
                <a:lnTo>
                  <a:pt x="7614541" y="1758594"/>
                </a:lnTo>
                <a:lnTo>
                  <a:pt x="0" y="175859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2719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7517964"/>
            <a:ext cx="7614541" cy="911164"/>
          </a:xfrm>
          <a:custGeom>
            <a:avLst/>
            <a:gdLst/>
            <a:ahLst/>
            <a:cxnLst/>
            <a:rect r="r" b="b" t="t" l="l"/>
            <a:pathLst>
              <a:path h="911164" w="7614541">
                <a:moveTo>
                  <a:pt x="0" y="0"/>
                </a:moveTo>
                <a:lnTo>
                  <a:pt x="7614541" y="0"/>
                </a:lnTo>
                <a:lnTo>
                  <a:pt x="7614541" y="911164"/>
                </a:lnTo>
                <a:lnTo>
                  <a:pt x="0" y="91116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100000" r="-4841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383392" y="1280665"/>
            <a:ext cx="4970560" cy="225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63"/>
              </a:lnSpc>
              <a:spcBef>
                <a:spcPct val="0"/>
              </a:spcBef>
            </a:pPr>
            <a:r>
              <a:rPr lang="en-US" b="true" sz="1763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PROGRAMACION COMPUTACIONAL III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83392" y="1957665"/>
            <a:ext cx="7756189" cy="668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4"/>
              </a:lnSpc>
            </a:pPr>
          </a:p>
          <a:p>
            <a:pPr algn="l">
              <a:lnSpc>
                <a:spcPts val="2974"/>
              </a:lnSpc>
            </a:pPr>
          </a:p>
          <a:p>
            <a:pPr algn="l" marL="539749" indent="-269875" lvl="1">
              <a:lnSpc>
                <a:spcPts val="2974"/>
              </a:lnSpc>
              <a:buFont typeface="Arial"/>
              <a:buChar char="•"/>
            </a:pPr>
            <a:r>
              <a:rPr lang="en-US" b="true" sz="2499">
                <a:solidFill>
                  <a:srgbClr val="484FA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Agrupación y agregación.</a:t>
            </a:r>
          </a:p>
          <a:p>
            <a:pPr algn="l">
              <a:lnSpc>
                <a:spcPts val="2974"/>
              </a:lnSpc>
            </a:pPr>
          </a:p>
          <a:p>
            <a:pPr algn="l">
              <a:lnSpc>
                <a:spcPts val="2974"/>
              </a:lnSpc>
            </a:pPr>
          </a:p>
          <a:p>
            <a:pPr algn="l">
              <a:lnSpc>
                <a:spcPts val="2974"/>
              </a:lnSpc>
            </a:pPr>
          </a:p>
          <a:p>
            <a:pPr algn="l">
              <a:lnSpc>
                <a:spcPts val="2974"/>
              </a:lnSpc>
            </a:pPr>
          </a:p>
          <a:p>
            <a:pPr algn="l">
              <a:lnSpc>
                <a:spcPts val="2974"/>
              </a:lnSpc>
            </a:pPr>
          </a:p>
          <a:p>
            <a:pPr algn="l" marL="539749" indent="-269875" lvl="1">
              <a:lnSpc>
                <a:spcPts val="2974"/>
              </a:lnSpc>
              <a:buFont typeface="Arial"/>
              <a:buChar char="•"/>
            </a:pPr>
            <a:r>
              <a:rPr lang="en-US" b="true" sz="2499">
                <a:solidFill>
                  <a:srgbClr val="484FA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Operaciones con filas y columnas.</a:t>
            </a:r>
          </a:p>
          <a:p>
            <a:pPr algn="l">
              <a:lnSpc>
                <a:spcPts val="2974"/>
              </a:lnSpc>
            </a:pPr>
          </a:p>
          <a:p>
            <a:pPr algn="l">
              <a:lnSpc>
                <a:spcPts val="2974"/>
              </a:lnSpc>
            </a:pPr>
          </a:p>
          <a:p>
            <a:pPr algn="l">
              <a:lnSpc>
                <a:spcPts val="2974"/>
              </a:lnSpc>
            </a:pPr>
          </a:p>
          <a:p>
            <a:pPr algn="l">
              <a:lnSpc>
                <a:spcPts val="2974"/>
              </a:lnSpc>
            </a:pPr>
          </a:p>
          <a:p>
            <a:pPr algn="l">
              <a:lnSpc>
                <a:spcPts val="2974"/>
              </a:lnSpc>
            </a:pPr>
          </a:p>
          <a:p>
            <a:pPr algn="l">
              <a:lnSpc>
                <a:spcPts val="2974"/>
              </a:lnSpc>
            </a:pPr>
          </a:p>
          <a:p>
            <a:pPr algn="l">
              <a:lnSpc>
                <a:spcPts val="2974"/>
              </a:lnSpc>
            </a:pPr>
          </a:p>
          <a:p>
            <a:pPr algn="l" marL="539749" indent="-269875" lvl="1">
              <a:lnSpc>
                <a:spcPts val="2974"/>
              </a:lnSpc>
              <a:buFont typeface="Arial"/>
              <a:buChar char="•"/>
            </a:pPr>
            <a:r>
              <a:rPr lang="en-US" b="true" sz="2499">
                <a:solidFill>
                  <a:srgbClr val="484FA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Descripción grafica de los datos.</a:t>
            </a:r>
          </a:p>
          <a:p>
            <a:pPr algn="l">
              <a:lnSpc>
                <a:spcPts val="2974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C49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2022" y="1028700"/>
            <a:ext cx="7315200" cy="691619"/>
          </a:xfrm>
          <a:custGeom>
            <a:avLst/>
            <a:gdLst/>
            <a:ahLst/>
            <a:cxnLst/>
            <a:rect r="r" b="b" t="t" l="l"/>
            <a:pathLst>
              <a:path h="691619" w="7315200">
                <a:moveTo>
                  <a:pt x="0" y="0"/>
                </a:moveTo>
                <a:lnTo>
                  <a:pt x="7315200" y="0"/>
                </a:lnTo>
                <a:lnTo>
                  <a:pt x="7315200" y="691619"/>
                </a:lnTo>
                <a:lnTo>
                  <a:pt x="0" y="6916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20935" y="9258300"/>
            <a:ext cx="734258" cy="1187583"/>
          </a:xfrm>
          <a:custGeom>
            <a:avLst/>
            <a:gdLst/>
            <a:ahLst/>
            <a:cxnLst/>
            <a:rect r="r" b="b" t="t" l="l"/>
            <a:pathLst>
              <a:path h="1187583" w="734258">
                <a:moveTo>
                  <a:pt x="734259" y="0"/>
                </a:moveTo>
                <a:lnTo>
                  <a:pt x="0" y="0"/>
                </a:lnTo>
                <a:lnTo>
                  <a:pt x="0" y="1187583"/>
                </a:lnTo>
                <a:lnTo>
                  <a:pt x="734259" y="1187583"/>
                </a:lnTo>
                <a:lnTo>
                  <a:pt x="73425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336195" y="1242565"/>
            <a:ext cx="296510" cy="2508928"/>
          </a:xfrm>
          <a:custGeom>
            <a:avLst/>
            <a:gdLst/>
            <a:ahLst/>
            <a:cxnLst/>
            <a:rect r="r" b="b" t="t" l="l"/>
            <a:pathLst>
              <a:path h="2508928" w="296510">
                <a:moveTo>
                  <a:pt x="0" y="0"/>
                </a:moveTo>
                <a:lnTo>
                  <a:pt x="296509" y="0"/>
                </a:lnTo>
                <a:lnTo>
                  <a:pt x="296509" y="2508927"/>
                </a:lnTo>
                <a:lnTo>
                  <a:pt x="0" y="25089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57261" y="3295458"/>
            <a:ext cx="2541169" cy="2476071"/>
          </a:xfrm>
          <a:custGeom>
            <a:avLst/>
            <a:gdLst/>
            <a:ahLst/>
            <a:cxnLst/>
            <a:rect r="r" b="b" t="t" l="l"/>
            <a:pathLst>
              <a:path h="2476071" w="2541169">
                <a:moveTo>
                  <a:pt x="0" y="0"/>
                </a:moveTo>
                <a:lnTo>
                  <a:pt x="2541169" y="0"/>
                </a:lnTo>
                <a:lnTo>
                  <a:pt x="2541169" y="2476072"/>
                </a:lnTo>
                <a:lnTo>
                  <a:pt x="0" y="24760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359228" y="3470902"/>
            <a:ext cx="7400431" cy="1213100"/>
            <a:chOff x="0" y="0"/>
            <a:chExt cx="2479214" cy="4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79214" cy="406400"/>
            </a:xfrm>
            <a:custGeom>
              <a:avLst/>
              <a:gdLst/>
              <a:ahLst/>
              <a:cxnLst/>
              <a:rect r="r" b="b" t="t" l="l"/>
              <a:pathLst>
                <a:path h="406400" w="2479214">
                  <a:moveTo>
                    <a:pt x="2276014" y="0"/>
                  </a:moveTo>
                  <a:cubicBezTo>
                    <a:pt x="2388238" y="0"/>
                    <a:pt x="2479214" y="90976"/>
                    <a:pt x="2479214" y="203200"/>
                  </a:cubicBezTo>
                  <a:cubicBezTo>
                    <a:pt x="2479214" y="315424"/>
                    <a:pt x="2388238" y="406400"/>
                    <a:pt x="227601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5E5BA9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28575"/>
              <a:ext cx="2479214" cy="377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63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359228" y="5113292"/>
            <a:ext cx="7400431" cy="1213100"/>
            <a:chOff x="0" y="0"/>
            <a:chExt cx="2479214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79214" cy="406400"/>
            </a:xfrm>
            <a:custGeom>
              <a:avLst/>
              <a:gdLst/>
              <a:ahLst/>
              <a:cxnLst/>
              <a:rect r="r" b="b" t="t" l="l"/>
              <a:pathLst>
                <a:path h="406400" w="2479214">
                  <a:moveTo>
                    <a:pt x="2276014" y="0"/>
                  </a:moveTo>
                  <a:cubicBezTo>
                    <a:pt x="2388238" y="0"/>
                    <a:pt x="2479214" y="90976"/>
                    <a:pt x="2479214" y="203200"/>
                  </a:cubicBezTo>
                  <a:cubicBezTo>
                    <a:pt x="2479214" y="315424"/>
                    <a:pt x="2388238" y="406400"/>
                    <a:pt x="227601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5E5BA9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28575"/>
              <a:ext cx="2479214" cy="377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63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359228" y="6930611"/>
            <a:ext cx="7400431" cy="1213100"/>
            <a:chOff x="0" y="0"/>
            <a:chExt cx="2479214" cy="406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479214" cy="406400"/>
            </a:xfrm>
            <a:custGeom>
              <a:avLst/>
              <a:gdLst/>
              <a:ahLst/>
              <a:cxnLst/>
              <a:rect r="r" b="b" t="t" l="l"/>
              <a:pathLst>
                <a:path h="406400" w="2479214">
                  <a:moveTo>
                    <a:pt x="2276014" y="0"/>
                  </a:moveTo>
                  <a:cubicBezTo>
                    <a:pt x="2388238" y="0"/>
                    <a:pt x="2479214" y="90976"/>
                    <a:pt x="2479214" y="203200"/>
                  </a:cubicBezTo>
                  <a:cubicBezTo>
                    <a:pt x="2479214" y="315424"/>
                    <a:pt x="2388238" y="406400"/>
                    <a:pt x="227601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5E5BA9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28575"/>
              <a:ext cx="2479214" cy="377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63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144000" y="3459305"/>
            <a:ext cx="1224697" cy="1224697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5DA8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63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144000" y="5113292"/>
            <a:ext cx="1224697" cy="1224697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5DA8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63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144000" y="6919014"/>
            <a:ext cx="1224697" cy="1224697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5DA8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63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2383392" y="3271060"/>
            <a:ext cx="6017658" cy="1601187"/>
          </a:xfrm>
          <a:custGeom>
            <a:avLst/>
            <a:gdLst/>
            <a:ahLst/>
            <a:cxnLst/>
            <a:rect r="r" b="b" t="t" l="l"/>
            <a:pathLst>
              <a:path h="1601187" w="6017658">
                <a:moveTo>
                  <a:pt x="0" y="0"/>
                </a:moveTo>
                <a:lnTo>
                  <a:pt x="6017658" y="0"/>
                </a:lnTo>
                <a:lnTo>
                  <a:pt x="6017658" y="1601187"/>
                </a:lnTo>
                <a:lnTo>
                  <a:pt x="0" y="160118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24961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2383392" y="5143500"/>
            <a:ext cx="6017658" cy="1550483"/>
          </a:xfrm>
          <a:custGeom>
            <a:avLst/>
            <a:gdLst/>
            <a:ahLst/>
            <a:cxnLst/>
            <a:rect r="r" b="b" t="t" l="l"/>
            <a:pathLst>
              <a:path h="1550483" w="6017658">
                <a:moveTo>
                  <a:pt x="0" y="0"/>
                </a:moveTo>
                <a:lnTo>
                  <a:pt x="6017658" y="0"/>
                </a:lnTo>
                <a:lnTo>
                  <a:pt x="6017658" y="1550483"/>
                </a:lnTo>
                <a:lnTo>
                  <a:pt x="0" y="155048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27592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2383392" y="6919014"/>
            <a:ext cx="6017658" cy="1558005"/>
          </a:xfrm>
          <a:custGeom>
            <a:avLst/>
            <a:gdLst/>
            <a:ahLst/>
            <a:cxnLst/>
            <a:rect r="r" b="b" t="t" l="l"/>
            <a:pathLst>
              <a:path h="1558005" w="6017658">
                <a:moveTo>
                  <a:pt x="0" y="0"/>
                </a:moveTo>
                <a:lnTo>
                  <a:pt x="6017658" y="0"/>
                </a:lnTo>
                <a:lnTo>
                  <a:pt x="6017658" y="1558006"/>
                </a:lnTo>
                <a:lnTo>
                  <a:pt x="0" y="155800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27942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2383392" y="1280665"/>
            <a:ext cx="5149283" cy="225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63"/>
              </a:lnSpc>
              <a:spcBef>
                <a:spcPct val="0"/>
              </a:spcBef>
            </a:pPr>
            <a:r>
              <a:rPr lang="en-US" b="true" sz="1763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PROGRAMACION COMPUTACIONAL III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271501" y="1741380"/>
            <a:ext cx="5480231" cy="106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996"/>
              </a:lnSpc>
              <a:spcBef>
                <a:spcPct val="0"/>
              </a:spcBef>
            </a:pPr>
            <a:r>
              <a:rPr lang="en-US" sz="7996">
                <a:solidFill>
                  <a:srgbClr val="5555AB"/>
                </a:solidFill>
                <a:latin typeface="Anton"/>
                <a:ea typeface="Anton"/>
                <a:cs typeface="Anton"/>
                <a:sym typeface="Anton"/>
              </a:rPr>
              <a:t>CASOS DE USO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704469" y="3654654"/>
            <a:ext cx="5457314" cy="878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2000" b="true">
                <a:solidFill>
                  <a:srgbClr val="484FA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Análisis financiero: </a:t>
            </a:r>
            <a:r>
              <a:rPr lang="en-US" sz="2000" b="true">
                <a:solidFill>
                  <a:srgbClr val="484FA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Calcular indicadores como la media móvil o la varianza a partir de datos bursátiles históricos.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405530" y="5296449"/>
            <a:ext cx="6055190" cy="878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2000" b="true">
                <a:solidFill>
                  <a:srgbClr val="484FA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Preparación de datos para Machine Learning</a:t>
            </a:r>
            <a:r>
              <a:rPr lang="en-US" sz="2000" b="true">
                <a:solidFill>
                  <a:srgbClr val="484FA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Limpieza y transformación de datos antes de aplicarlos en modelos predictivos.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704469" y="7069342"/>
            <a:ext cx="5457314" cy="878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2000" b="true">
                <a:solidFill>
                  <a:srgbClr val="484FA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Exploración de datos</a:t>
            </a:r>
            <a:r>
              <a:rPr lang="en-US" sz="2000" b="true">
                <a:solidFill>
                  <a:srgbClr val="484FA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Visualización y análisis de grandes conjuntos de datos para descubrir patrones y tendencias.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552432" y="3828783"/>
            <a:ext cx="407833" cy="497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2"/>
              </a:lnSpc>
            </a:pPr>
            <a:r>
              <a:rPr lang="en-US" sz="327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552432" y="5522861"/>
            <a:ext cx="407833" cy="497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2"/>
              </a:lnSpc>
            </a:pPr>
            <a:r>
              <a:rPr lang="en-US" sz="327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552432" y="7280964"/>
            <a:ext cx="407833" cy="497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2"/>
              </a:lnSpc>
            </a:pPr>
            <a:r>
              <a:rPr lang="en-US" sz="327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C49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2022" y="1028700"/>
            <a:ext cx="7315200" cy="691619"/>
          </a:xfrm>
          <a:custGeom>
            <a:avLst/>
            <a:gdLst/>
            <a:ahLst/>
            <a:cxnLst/>
            <a:rect r="r" b="b" t="t" l="l"/>
            <a:pathLst>
              <a:path h="691619" w="7315200">
                <a:moveTo>
                  <a:pt x="0" y="0"/>
                </a:moveTo>
                <a:lnTo>
                  <a:pt x="7315200" y="0"/>
                </a:lnTo>
                <a:lnTo>
                  <a:pt x="7315200" y="691619"/>
                </a:lnTo>
                <a:lnTo>
                  <a:pt x="0" y="6916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20935" y="9258300"/>
            <a:ext cx="734258" cy="1187583"/>
          </a:xfrm>
          <a:custGeom>
            <a:avLst/>
            <a:gdLst/>
            <a:ahLst/>
            <a:cxnLst/>
            <a:rect r="r" b="b" t="t" l="l"/>
            <a:pathLst>
              <a:path h="1187583" w="734258">
                <a:moveTo>
                  <a:pt x="734259" y="0"/>
                </a:moveTo>
                <a:lnTo>
                  <a:pt x="0" y="0"/>
                </a:lnTo>
                <a:lnTo>
                  <a:pt x="0" y="1187583"/>
                </a:lnTo>
                <a:lnTo>
                  <a:pt x="734259" y="1187583"/>
                </a:lnTo>
                <a:lnTo>
                  <a:pt x="73425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336195" y="1242565"/>
            <a:ext cx="296510" cy="2508928"/>
          </a:xfrm>
          <a:custGeom>
            <a:avLst/>
            <a:gdLst/>
            <a:ahLst/>
            <a:cxnLst/>
            <a:rect r="r" b="b" t="t" l="l"/>
            <a:pathLst>
              <a:path h="2508928" w="296510">
                <a:moveTo>
                  <a:pt x="0" y="0"/>
                </a:moveTo>
                <a:lnTo>
                  <a:pt x="296509" y="0"/>
                </a:lnTo>
                <a:lnTo>
                  <a:pt x="296509" y="2508927"/>
                </a:lnTo>
                <a:lnTo>
                  <a:pt x="0" y="25089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57261" y="3295458"/>
            <a:ext cx="2541169" cy="2476071"/>
          </a:xfrm>
          <a:custGeom>
            <a:avLst/>
            <a:gdLst/>
            <a:ahLst/>
            <a:cxnLst/>
            <a:rect r="r" b="b" t="t" l="l"/>
            <a:pathLst>
              <a:path h="2476071" w="2541169">
                <a:moveTo>
                  <a:pt x="0" y="0"/>
                </a:moveTo>
                <a:lnTo>
                  <a:pt x="2541169" y="0"/>
                </a:lnTo>
                <a:lnTo>
                  <a:pt x="2541169" y="2476072"/>
                </a:lnTo>
                <a:lnTo>
                  <a:pt x="0" y="24760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789684" y="2497028"/>
            <a:ext cx="13969975" cy="1518894"/>
            <a:chOff x="0" y="0"/>
            <a:chExt cx="3737850" cy="4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737850" cy="406400"/>
            </a:xfrm>
            <a:custGeom>
              <a:avLst/>
              <a:gdLst/>
              <a:ahLst/>
              <a:cxnLst/>
              <a:rect r="r" b="b" t="t" l="l"/>
              <a:pathLst>
                <a:path h="406400" w="3737850">
                  <a:moveTo>
                    <a:pt x="3534650" y="0"/>
                  </a:moveTo>
                  <a:cubicBezTo>
                    <a:pt x="3646874" y="0"/>
                    <a:pt x="3737850" y="90976"/>
                    <a:pt x="3737850" y="203200"/>
                  </a:cubicBezTo>
                  <a:cubicBezTo>
                    <a:pt x="3737850" y="315424"/>
                    <a:pt x="3646874" y="406400"/>
                    <a:pt x="35346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5E5BA9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28575"/>
              <a:ext cx="3737850" cy="377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63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383392" y="1280665"/>
            <a:ext cx="5149283" cy="225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63"/>
              </a:lnSpc>
              <a:spcBef>
                <a:spcPct val="0"/>
              </a:spcBef>
            </a:pPr>
            <a:r>
              <a:rPr lang="en-US" b="true" sz="1763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PROGRAMACION COMPUTACIONAL III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09087" y="1117484"/>
            <a:ext cx="6550572" cy="920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99"/>
              </a:lnSpc>
              <a:spcBef>
                <a:spcPct val="0"/>
              </a:spcBef>
            </a:pPr>
            <a:r>
              <a:rPr lang="en-US" sz="6999">
                <a:solidFill>
                  <a:srgbClr val="5555AB"/>
                </a:solidFill>
                <a:latin typeface="Anton"/>
                <a:ea typeface="Anton"/>
                <a:cs typeface="Anton"/>
                <a:sym typeface="Anton"/>
              </a:rPr>
              <a:t>DATOS RELEVANTES.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358856" y="2707200"/>
            <a:ext cx="12802926" cy="1108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4"/>
              </a:lnSpc>
            </a:pPr>
            <a:r>
              <a:rPr lang="en-US" sz="2499" b="true">
                <a:solidFill>
                  <a:srgbClr val="484FA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Arquitectura y diseño eficiente: </a:t>
            </a:r>
            <a:r>
              <a:rPr lang="en-US" sz="2499">
                <a:solidFill>
                  <a:srgbClr val="484FA2"/>
                </a:solidFill>
                <a:latin typeface="Montserrat"/>
                <a:ea typeface="Montserrat"/>
                <a:cs typeface="Montserrat"/>
                <a:sym typeface="Montserrat"/>
              </a:rPr>
              <a:t>pandas está construido sobre NumPy, lo que le permite realizar operaciones rápidas y eficientes en grandes conjuntos de datos numéricos.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2789684" y="5143500"/>
            <a:ext cx="13969975" cy="4708592"/>
            <a:chOff x="0" y="0"/>
            <a:chExt cx="3737850" cy="125984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737850" cy="1259845"/>
            </a:xfrm>
            <a:custGeom>
              <a:avLst/>
              <a:gdLst/>
              <a:ahLst/>
              <a:cxnLst/>
              <a:rect r="r" b="b" t="t" l="l"/>
              <a:pathLst>
                <a:path h="1259845" w="3737850">
                  <a:moveTo>
                    <a:pt x="3534650" y="0"/>
                  </a:moveTo>
                  <a:cubicBezTo>
                    <a:pt x="3646874" y="0"/>
                    <a:pt x="3737850" y="282026"/>
                    <a:pt x="3737850" y="629923"/>
                  </a:cubicBezTo>
                  <a:cubicBezTo>
                    <a:pt x="3737850" y="977819"/>
                    <a:pt x="3646874" y="1259845"/>
                    <a:pt x="3534650" y="1259845"/>
                  </a:cubicBezTo>
                  <a:lnTo>
                    <a:pt x="203200" y="1259845"/>
                  </a:lnTo>
                  <a:cubicBezTo>
                    <a:pt x="90976" y="1259845"/>
                    <a:pt x="0" y="977819"/>
                    <a:pt x="0" y="629923"/>
                  </a:cubicBezTo>
                  <a:cubicBezTo>
                    <a:pt x="0" y="28202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5E5BA9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28575"/>
              <a:ext cx="3737850" cy="12312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63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373208" y="5462621"/>
            <a:ext cx="12802926" cy="407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74"/>
              </a:lnSpc>
              <a:spcBef>
                <a:spcPct val="0"/>
              </a:spcBef>
            </a:pPr>
            <a:r>
              <a:rPr lang="en-US" b="true" sz="2499">
                <a:solidFill>
                  <a:srgbClr val="5555A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Alto rendimiento:</a:t>
            </a:r>
            <a:r>
              <a:rPr lang="en-US" sz="2499">
                <a:solidFill>
                  <a:srgbClr val="5555AB"/>
                </a:solidFill>
                <a:latin typeface="Montserrat"/>
                <a:ea typeface="Montserrat"/>
                <a:cs typeface="Montserrat"/>
                <a:sym typeface="Montserrat"/>
              </a:rPr>
              <a:t> pandas maneja grandes volúmenes de datos con un consumo eficiente de memoria y tiempo, lo que la hace adecuada tanto para conjuntos de datos pequeños como para big data.</a:t>
            </a:r>
          </a:p>
          <a:p>
            <a:pPr algn="just">
              <a:lnSpc>
                <a:spcPts val="2974"/>
              </a:lnSpc>
              <a:spcBef>
                <a:spcPct val="0"/>
              </a:spcBef>
            </a:pPr>
          </a:p>
          <a:p>
            <a:pPr algn="just">
              <a:lnSpc>
                <a:spcPts val="2974"/>
              </a:lnSpc>
              <a:spcBef>
                <a:spcPct val="0"/>
              </a:spcBef>
            </a:pPr>
            <a:r>
              <a:rPr lang="en-US" b="true" sz="2499">
                <a:solidFill>
                  <a:srgbClr val="5555A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Flexible y adaptable</a:t>
            </a:r>
            <a:r>
              <a:rPr lang="en-US" sz="2499">
                <a:solidFill>
                  <a:srgbClr val="5555AB"/>
                </a:solidFill>
                <a:latin typeface="Montserrat"/>
                <a:ea typeface="Montserrat"/>
                <a:cs typeface="Montserrat"/>
                <a:sym typeface="Montserrat"/>
              </a:rPr>
              <a:t>: Se puede trabajar con distintos tipos de datos, como números, texto, fechas y categorías, y transformar los datos de diferentes formas (filtrado, pivoteo, fusión, etc.).</a:t>
            </a:r>
          </a:p>
          <a:p>
            <a:pPr algn="just">
              <a:lnSpc>
                <a:spcPts val="2974"/>
              </a:lnSpc>
              <a:spcBef>
                <a:spcPct val="0"/>
              </a:spcBef>
            </a:pPr>
          </a:p>
          <a:p>
            <a:pPr algn="just">
              <a:lnSpc>
                <a:spcPts val="2974"/>
              </a:lnSpc>
              <a:spcBef>
                <a:spcPct val="0"/>
              </a:spcBef>
            </a:pPr>
            <a:r>
              <a:rPr lang="en-US" b="true" sz="2499">
                <a:solidFill>
                  <a:srgbClr val="5555A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Operaciones vectorizadas:</a:t>
            </a:r>
            <a:r>
              <a:rPr lang="en-US" sz="2499">
                <a:solidFill>
                  <a:srgbClr val="5555AB"/>
                </a:solidFill>
                <a:latin typeface="Montserrat"/>
                <a:ea typeface="Montserrat"/>
                <a:cs typeface="Montserrat"/>
                <a:sym typeface="Montserrat"/>
              </a:rPr>
              <a:t> pandas aplica operaciones matemáticas y lógicas sobre columnas completas o subconjuntos de datos de forma optimizada, eliminando la necesidad de escribir bucles.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278960" y="4543019"/>
            <a:ext cx="3730079" cy="36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4"/>
              </a:lnSpc>
              <a:spcBef>
                <a:spcPct val="0"/>
              </a:spcBef>
            </a:pPr>
            <a:r>
              <a:rPr lang="en-US" b="true" sz="2499">
                <a:solidFill>
                  <a:srgbClr val="484FA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Caracteristicas Claves: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C49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2022" y="1028700"/>
            <a:ext cx="7315200" cy="691619"/>
          </a:xfrm>
          <a:custGeom>
            <a:avLst/>
            <a:gdLst/>
            <a:ahLst/>
            <a:cxnLst/>
            <a:rect r="r" b="b" t="t" l="l"/>
            <a:pathLst>
              <a:path h="691619" w="7315200">
                <a:moveTo>
                  <a:pt x="0" y="0"/>
                </a:moveTo>
                <a:lnTo>
                  <a:pt x="7315200" y="0"/>
                </a:lnTo>
                <a:lnTo>
                  <a:pt x="7315200" y="691619"/>
                </a:lnTo>
                <a:lnTo>
                  <a:pt x="0" y="6916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20935" y="9258300"/>
            <a:ext cx="734258" cy="1187583"/>
          </a:xfrm>
          <a:custGeom>
            <a:avLst/>
            <a:gdLst/>
            <a:ahLst/>
            <a:cxnLst/>
            <a:rect r="r" b="b" t="t" l="l"/>
            <a:pathLst>
              <a:path h="1187583" w="734258">
                <a:moveTo>
                  <a:pt x="734259" y="0"/>
                </a:moveTo>
                <a:lnTo>
                  <a:pt x="0" y="0"/>
                </a:lnTo>
                <a:lnTo>
                  <a:pt x="0" y="1187583"/>
                </a:lnTo>
                <a:lnTo>
                  <a:pt x="734259" y="1187583"/>
                </a:lnTo>
                <a:lnTo>
                  <a:pt x="73425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336195" y="1242565"/>
            <a:ext cx="296510" cy="2508928"/>
          </a:xfrm>
          <a:custGeom>
            <a:avLst/>
            <a:gdLst/>
            <a:ahLst/>
            <a:cxnLst/>
            <a:rect r="r" b="b" t="t" l="l"/>
            <a:pathLst>
              <a:path h="2508928" w="296510">
                <a:moveTo>
                  <a:pt x="0" y="0"/>
                </a:moveTo>
                <a:lnTo>
                  <a:pt x="296509" y="0"/>
                </a:lnTo>
                <a:lnTo>
                  <a:pt x="296509" y="2508927"/>
                </a:lnTo>
                <a:lnTo>
                  <a:pt x="0" y="25089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57261" y="3295458"/>
            <a:ext cx="2541169" cy="2476071"/>
          </a:xfrm>
          <a:custGeom>
            <a:avLst/>
            <a:gdLst/>
            <a:ahLst/>
            <a:cxnLst/>
            <a:rect r="r" b="b" t="t" l="l"/>
            <a:pathLst>
              <a:path h="2476071" w="2541169">
                <a:moveTo>
                  <a:pt x="0" y="0"/>
                </a:moveTo>
                <a:lnTo>
                  <a:pt x="2541169" y="0"/>
                </a:lnTo>
                <a:lnTo>
                  <a:pt x="2541169" y="2476072"/>
                </a:lnTo>
                <a:lnTo>
                  <a:pt x="0" y="24760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383392" y="1280665"/>
            <a:ext cx="5149283" cy="225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63"/>
              </a:lnSpc>
              <a:spcBef>
                <a:spcPct val="0"/>
              </a:spcBef>
            </a:pPr>
            <a:r>
              <a:rPr lang="en-US" b="true" sz="1763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PROGRAMACION COMPUTACIONAL III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09087" y="1117484"/>
            <a:ext cx="6550572" cy="920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99"/>
              </a:lnSpc>
              <a:spcBef>
                <a:spcPct val="0"/>
              </a:spcBef>
            </a:pPr>
            <a:r>
              <a:rPr lang="en-US" sz="6999">
                <a:solidFill>
                  <a:srgbClr val="5555AB"/>
                </a:solidFill>
                <a:latin typeface="Anton"/>
                <a:ea typeface="Anton"/>
                <a:cs typeface="Anton"/>
                <a:sym typeface="Anton"/>
              </a:rPr>
              <a:t>DATOS RELEVANTES.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2159012" y="3328878"/>
            <a:ext cx="13969975" cy="4114800"/>
            <a:chOff x="0" y="0"/>
            <a:chExt cx="3737850" cy="110096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737850" cy="1100969"/>
            </a:xfrm>
            <a:custGeom>
              <a:avLst/>
              <a:gdLst/>
              <a:ahLst/>
              <a:cxnLst/>
              <a:rect r="r" b="b" t="t" l="l"/>
              <a:pathLst>
                <a:path h="1100969" w="3737850">
                  <a:moveTo>
                    <a:pt x="3534650" y="0"/>
                  </a:moveTo>
                  <a:cubicBezTo>
                    <a:pt x="3646874" y="0"/>
                    <a:pt x="3737850" y="246460"/>
                    <a:pt x="3737850" y="550484"/>
                  </a:cubicBezTo>
                  <a:cubicBezTo>
                    <a:pt x="3737850" y="854508"/>
                    <a:pt x="3646874" y="1100969"/>
                    <a:pt x="3534650" y="1100969"/>
                  </a:cubicBezTo>
                  <a:lnTo>
                    <a:pt x="203200" y="1100969"/>
                  </a:lnTo>
                  <a:cubicBezTo>
                    <a:pt x="90976" y="1100969"/>
                    <a:pt x="0" y="854508"/>
                    <a:pt x="0" y="550484"/>
                  </a:cubicBezTo>
                  <a:cubicBezTo>
                    <a:pt x="0" y="24646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5E5BA9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28575"/>
              <a:ext cx="3737850" cy="10723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63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728185" y="3760273"/>
            <a:ext cx="13033063" cy="333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74"/>
              </a:lnSpc>
              <a:spcBef>
                <a:spcPct val="0"/>
              </a:spcBef>
            </a:pPr>
            <a:r>
              <a:rPr lang="en-US" b="true" sz="2499">
                <a:solidFill>
                  <a:srgbClr val="5555A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</a:t>
            </a:r>
            <a:r>
              <a:rPr lang="en-US" b="true" sz="2499">
                <a:solidFill>
                  <a:srgbClr val="5555A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entajas:</a:t>
            </a:r>
          </a:p>
          <a:p>
            <a:pPr algn="just" marL="539749" indent="-269875" lvl="1">
              <a:lnSpc>
                <a:spcPts val="2974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5555AB"/>
                </a:solidFill>
                <a:latin typeface="Montserrat"/>
                <a:ea typeface="Montserrat"/>
                <a:cs typeface="Montserrat"/>
                <a:sym typeface="Montserrat"/>
              </a:rPr>
              <a:t>Gran capacidad de manejo de datos heterogéneos y estructurados.</a:t>
            </a:r>
          </a:p>
          <a:p>
            <a:pPr algn="just" marL="539749" indent="-269875" lvl="1">
              <a:lnSpc>
                <a:spcPts val="2974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5555AB"/>
                </a:solidFill>
                <a:latin typeface="Montserrat"/>
                <a:ea typeface="Montserrat"/>
                <a:cs typeface="Montserrat"/>
                <a:sym typeface="Montserrat"/>
              </a:rPr>
              <a:t>Amplias funcionalidades de limpieza y transformación.</a:t>
            </a:r>
          </a:p>
          <a:p>
            <a:pPr algn="just" marL="539749" indent="-269875" lvl="1">
              <a:lnSpc>
                <a:spcPts val="2974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5555AB"/>
                </a:solidFill>
                <a:latin typeface="Montserrat"/>
                <a:ea typeface="Montserrat"/>
                <a:cs typeface="Montserrat"/>
                <a:sym typeface="Montserrat"/>
              </a:rPr>
              <a:t>Facilidad de integración con otras bibliotecas del ecosistema de Python.</a:t>
            </a:r>
          </a:p>
          <a:p>
            <a:pPr algn="just">
              <a:lnSpc>
                <a:spcPts val="2974"/>
              </a:lnSpc>
              <a:spcBef>
                <a:spcPct val="0"/>
              </a:spcBef>
            </a:pPr>
          </a:p>
          <a:p>
            <a:pPr algn="just">
              <a:lnSpc>
                <a:spcPts val="2974"/>
              </a:lnSpc>
              <a:spcBef>
                <a:spcPct val="0"/>
              </a:spcBef>
            </a:pPr>
            <a:r>
              <a:rPr lang="en-US" b="true" sz="2499">
                <a:solidFill>
                  <a:srgbClr val="5555A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Desventajas:</a:t>
            </a:r>
          </a:p>
          <a:p>
            <a:pPr algn="just" marL="539749" indent="-269875" lvl="1">
              <a:lnSpc>
                <a:spcPts val="2974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5555AB"/>
                </a:solidFill>
                <a:latin typeface="Montserrat"/>
                <a:ea typeface="Montserrat"/>
                <a:cs typeface="Montserrat"/>
                <a:sym typeface="Montserrat"/>
              </a:rPr>
              <a:t>El rendimiento en conjuntos de datos extremadamente grandes puede volverse limitado en comparación con bibliotecas especializadas como Dask o herramientas de big data.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214741" y="2506553"/>
            <a:ext cx="3858518" cy="36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4"/>
              </a:lnSpc>
              <a:spcBef>
                <a:spcPct val="0"/>
              </a:spcBef>
            </a:pPr>
            <a:r>
              <a:rPr lang="en-US" b="true" sz="2499">
                <a:solidFill>
                  <a:srgbClr val="484FA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Ventajas y Desventajas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C49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2022" y="1028700"/>
            <a:ext cx="7315200" cy="691619"/>
          </a:xfrm>
          <a:custGeom>
            <a:avLst/>
            <a:gdLst/>
            <a:ahLst/>
            <a:cxnLst/>
            <a:rect r="r" b="b" t="t" l="l"/>
            <a:pathLst>
              <a:path h="691619" w="7315200">
                <a:moveTo>
                  <a:pt x="0" y="0"/>
                </a:moveTo>
                <a:lnTo>
                  <a:pt x="7315200" y="0"/>
                </a:lnTo>
                <a:lnTo>
                  <a:pt x="7315200" y="691619"/>
                </a:lnTo>
                <a:lnTo>
                  <a:pt x="0" y="6916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20935" y="9258300"/>
            <a:ext cx="734258" cy="1187583"/>
          </a:xfrm>
          <a:custGeom>
            <a:avLst/>
            <a:gdLst/>
            <a:ahLst/>
            <a:cxnLst/>
            <a:rect r="r" b="b" t="t" l="l"/>
            <a:pathLst>
              <a:path h="1187583" w="734258">
                <a:moveTo>
                  <a:pt x="734259" y="0"/>
                </a:moveTo>
                <a:lnTo>
                  <a:pt x="0" y="0"/>
                </a:lnTo>
                <a:lnTo>
                  <a:pt x="0" y="1187583"/>
                </a:lnTo>
                <a:lnTo>
                  <a:pt x="734259" y="1187583"/>
                </a:lnTo>
                <a:lnTo>
                  <a:pt x="73425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336195" y="1242565"/>
            <a:ext cx="296510" cy="2508928"/>
          </a:xfrm>
          <a:custGeom>
            <a:avLst/>
            <a:gdLst/>
            <a:ahLst/>
            <a:cxnLst/>
            <a:rect r="r" b="b" t="t" l="l"/>
            <a:pathLst>
              <a:path h="2508928" w="296510">
                <a:moveTo>
                  <a:pt x="0" y="0"/>
                </a:moveTo>
                <a:lnTo>
                  <a:pt x="296509" y="0"/>
                </a:lnTo>
                <a:lnTo>
                  <a:pt x="296509" y="2508927"/>
                </a:lnTo>
                <a:lnTo>
                  <a:pt x="0" y="25089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81147" y="1275421"/>
            <a:ext cx="2541169" cy="2476071"/>
          </a:xfrm>
          <a:custGeom>
            <a:avLst/>
            <a:gdLst/>
            <a:ahLst/>
            <a:cxnLst/>
            <a:rect r="r" b="b" t="t" l="l"/>
            <a:pathLst>
              <a:path h="2476071" w="2541169">
                <a:moveTo>
                  <a:pt x="0" y="0"/>
                </a:moveTo>
                <a:lnTo>
                  <a:pt x="2541169" y="0"/>
                </a:lnTo>
                <a:lnTo>
                  <a:pt x="2541169" y="2476071"/>
                </a:lnTo>
                <a:lnTo>
                  <a:pt x="0" y="24760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92022" y="5427852"/>
            <a:ext cx="5593726" cy="1335534"/>
          </a:xfrm>
          <a:custGeom>
            <a:avLst/>
            <a:gdLst/>
            <a:ahLst/>
            <a:cxnLst/>
            <a:rect r="r" b="b" t="t" l="l"/>
            <a:pathLst>
              <a:path h="1335534" w="5593726">
                <a:moveTo>
                  <a:pt x="0" y="0"/>
                </a:moveTo>
                <a:lnTo>
                  <a:pt x="5593726" y="0"/>
                </a:lnTo>
                <a:lnTo>
                  <a:pt x="5593726" y="1335535"/>
                </a:lnTo>
                <a:lnTo>
                  <a:pt x="0" y="133553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-30856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298585" y="2247614"/>
            <a:ext cx="7453146" cy="1060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96"/>
              </a:lnSpc>
              <a:spcBef>
                <a:spcPct val="0"/>
              </a:spcBef>
            </a:pPr>
            <a:r>
              <a:rPr lang="en-US" sz="7996">
                <a:solidFill>
                  <a:srgbClr val="5555AB"/>
                </a:solidFill>
                <a:latin typeface="Anton"/>
                <a:ea typeface="Anton"/>
                <a:cs typeface="Anton"/>
                <a:sym typeface="Anton"/>
              </a:rPr>
              <a:t>INSTALACION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83392" y="1280665"/>
            <a:ext cx="4900337" cy="225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63"/>
              </a:lnSpc>
              <a:spcBef>
                <a:spcPct val="0"/>
              </a:spcBef>
            </a:pPr>
            <a:r>
              <a:rPr lang="en-US" b="true" sz="1763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PROGRAMACION COMPUTACIONAL III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298585" y="3688969"/>
            <a:ext cx="8185083" cy="482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74"/>
              </a:lnSpc>
            </a:pPr>
            <a:r>
              <a:rPr lang="en-US" sz="2499" b="true">
                <a:solidFill>
                  <a:srgbClr val="484FA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Instalación con pip (para entornos de Python estándar), pip es el gestor de paquetes por defecto en Python,. Para instalar pandas con pip, sigue estos pasos:</a:t>
            </a:r>
          </a:p>
          <a:p>
            <a:pPr algn="l">
              <a:lnSpc>
                <a:spcPts val="2974"/>
              </a:lnSpc>
            </a:pPr>
          </a:p>
          <a:p>
            <a:pPr algn="just" marL="539749" indent="-269875" lvl="1">
              <a:lnSpc>
                <a:spcPts val="2974"/>
              </a:lnSpc>
              <a:buAutoNum type="arabicPeriod" startAt="1"/>
            </a:pPr>
            <a:r>
              <a:rPr lang="en-US" b="true" sz="2499">
                <a:solidFill>
                  <a:srgbClr val="484FA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Abre una terminal o ventana de comandos en tu sistema operativo.</a:t>
            </a:r>
          </a:p>
          <a:p>
            <a:pPr algn="just">
              <a:lnSpc>
                <a:spcPts val="2974"/>
              </a:lnSpc>
            </a:pPr>
          </a:p>
          <a:p>
            <a:pPr algn="just">
              <a:lnSpc>
                <a:spcPts val="2974"/>
              </a:lnSpc>
            </a:pPr>
            <a:r>
              <a:rPr lang="en-US" sz="2499" b="true">
                <a:solidFill>
                  <a:srgbClr val="484FA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Esto instalará la versión más reciente de pandas disponible y sus dependencias, como numpy (una biblioteca esencial para operaciones matemáticas eficientes).</a:t>
            </a:r>
          </a:p>
          <a:p>
            <a:pPr algn="l">
              <a:lnSpc>
                <a:spcPts val="2974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DAGTZ-dWZzE</dc:identifier>
  <dcterms:modified xsi:type="dcterms:W3CDTF">2011-08-01T06:04:30Z</dcterms:modified>
  <cp:revision>1</cp:revision>
  <dc:title>Presented by Juliana Silva</dc:title>
</cp:coreProperties>
</file>