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Bellota Text"/>
      <p:regular r:id="rId12"/>
      <p:bold r:id="rId13"/>
      <p:italic r:id="rId14"/>
      <p:boldItalic r:id="rId15"/>
    </p:embeddedFont>
    <p:embeddedFont>
      <p:font typeface="Arim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3315B2-10F6-472D-82D3-2432604F4C15}">
  <a:tblStyle styleId="{2E3315B2-10F6-472D-82D3-2432604F4C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font" Target="fonts/Roboto-boldItalic.fntdata"/><Relationship Id="rId22" Type="http://schemas.openxmlformats.org/officeDocument/2006/relationships/font" Target="fonts/OpenSans-italic.fntdata"/><Relationship Id="rId10" Type="http://schemas.openxmlformats.org/officeDocument/2006/relationships/font" Target="fonts/Roboto-italic.fntdata"/><Relationship Id="rId21" Type="http://schemas.openxmlformats.org/officeDocument/2006/relationships/font" Target="fonts/OpenSans-bold.fntdata"/><Relationship Id="rId13" Type="http://schemas.openxmlformats.org/officeDocument/2006/relationships/font" Target="fonts/BellotaText-bold.fntdata"/><Relationship Id="rId12" Type="http://schemas.openxmlformats.org/officeDocument/2006/relationships/font" Target="fonts/BellotaText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15" Type="http://schemas.openxmlformats.org/officeDocument/2006/relationships/font" Target="fonts/BellotaText-boldItalic.fntdata"/><Relationship Id="rId14" Type="http://schemas.openxmlformats.org/officeDocument/2006/relationships/font" Target="fonts/BellotaText-italic.fntdata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Arim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mo-italic.fntdata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58e3d725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58e3d725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924650" y="40975"/>
            <a:ext cx="22500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20">
                <a:latin typeface="Bellota Text"/>
                <a:ea typeface="Bellota Text"/>
                <a:cs typeface="Bellota Text"/>
                <a:sym typeface="Bellota Text"/>
              </a:rPr>
              <a:t>B.</a:t>
            </a:r>
            <a:r>
              <a:rPr lang="pt-BR" sz="1020"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pt-BR" sz="1020">
                <a:latin typeface="Bellota Text"/>
                <a:ea typeface="Bellota Text"/>
                <a:cs typeface="Bellota Text"/>
                <a:sym typeface="Bellota Text"/>
              </a:rPr>
              <a:t>Verificaç</a:t>
            </a:r>
            <a:r>
              <a:rPr lang="pt-BR" sz="1020">
                <a:latin typeface="Bellota Text"/>
                <a:ea typeface="Bellota Text"/>
                <a:cs typeface="Bellota Text"/>
                <a:sym typeface="Bellota Text"/>
              </a:rPr>
              <a:t>ão de integridade de RNA das amostras por gel desnaturante de agarose com tampão MOPS.</a:t>
            </a:r>
            <a:endParaRPr sz="1020"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48101" l="27145" r="37914" t="9092"/>
          <a:stretch/>
        </p:blipFill>
        <p:spPr>
          <a:xfrm>
            <a:off x="83100" y="939350"/>
            <a:ext cx="2717023" cy="266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3013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648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80083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45518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60590" y="600650"/>
            <a:ext cx="3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C+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474636" y="600650"/>
            <a:ext cx="3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C-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376648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642083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907518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54809" l="36482" r="36231" t="3928"/>
          <a:stretch/>
        </p:blipFill>
        <p:spPr>
          <a:xfrm>
            <a:off x="2924650" y="939350"/>
            <a:ext cx="2201225" cy="26637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092413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434048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699483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64918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272248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537683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803118" y="6006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3102" y="3639125"/>
            <a:ext cx="26949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	Marcador de peso molecular (Ladder)</a:t>
            </a:r>
            <a:endParaRPr sz="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	</a:t>
            </a:r>
            <a:r>
              <a:rPr i="1" lang="pt-BR" sz="800">
                <a:latin typeface="Arimo"/>
                <a:ea typeface="Arimo"/>
                <a:cs typeface="Arimo"/>
                <a:sym typeface="Arimo"/>
              </a:rPr>
              <a:t>M. hyopneumoniae</a:t>
            </a:r>
            <a:r>
              <a:rPr lang="pt-BR" sz="800">
                <a:latin typeface="Arimo"/>
                <a:ea typeface="Arimo"/>
                <a:cs typeface="Arimo"/>
                <a:sym typeface="Arimo"/>
              </a:rPr>
              <a:t> 7448 réplica biológica 1</a:t>
            </a:r>
            <a:endParaRPr sz="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	</a:t>
            </a:r>
            <a:r>
              <a:rPr i="1" lang="pt-BR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M. hyopneumoniae</a:t>
            </a:r>
            <a:r>
              <a:rPr lang="pt-BR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7448 réplica biológica 2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	</a:t>
            </a:r>
            <a:r>
              <a:rPr i="1" lang="pt-BR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M. hyopneumoniae</a:t>
            </a:r>
            <a:r>
              <a:rPr lang="pt-BR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7448 réplica biológica </a:t>
            </a:r>
            <a:r>
              <a:rPr lang="pt-BR" sz="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Arimo"/>
                <a:ea typeface="Arimo"/>
                <a:cs typeface="Arimo"/>
                <a:sym typeface="Arimo"/>
              </a:rPr>
              <a:t>4	</a:t>
            </a:r>
            <a:r>
              <a:rPr i="1" lang="pt-BR" sz="800">
                <a:latin typeface="Arimo"/>
                <a:ea typeface="Arimo"/>
                <a:cs typeface="Arimo"/>
                <a:sym typeface="Arimo"/>
              </a:rPr>
              <a:t>M. hyopneumoniae</a:t>
            </a:r>
            <a:r>
              <a:rPr lang="pt-BR" sz="800">
                <a:latin typeface="Arimo"/>
                <a:ea typeface="Arimo"/>
                <a:cs typeface="Arimo"/>
                <a:sym typeface="Arimo"/>
              </a:rPr>
              <a:t> J réplica biológica 1</a:t>
            </a:r>
            <a:endParaRPr sz="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Arimo"/>
                <a:ea typeface="Arimo"/>
                <a:cs typeface="Arimo"/>
                <a:sym typeface="Arimo"/>
              </a:rPr>
              <a:t>5	</a:t>
            </a:r>
            <a:r>
              <a:rPr i="1" lang="pt-BR" sz="800">
                <a:latin typeface="Arimo"/>
                <a:ea typeface="Arimo"/>
                <a:cs typeface="Arimo"/>
                <a:sym typeface="Arimo"/>
              </a:rPr>
              <a:t>M. hyopneumoniae</a:t>
            </a:r>
            <a:r>
              <a:rPr lang="pt-BR" sz="800">
                <a:latin typeface="Arimo"/>
                <a:ea typeface="Arimo"/>
                <a:cs typeface="Arimo"/>
                <a:sym typeface="Arimo"/>
              </a:rPr>
              <a:t> J réplica biológica 2</a:t>
            </a:r>
            <a:endParaRPr sz="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Arimo"/>
                <a:ea typeface="Arimo"/>
                <a:cs typeface="Arimo"/>
                <a:sym typeface="Arimo"/>
              </a:rPr>
              <a:t>6	</a:t>
            </a:r>
            <a:r>
              <a:rPr i="1" lang="pt-BR" sz="800">
                <a:latin typeface="Arimo"/>
                <a:ea typeface="Arimo"/>
                <a:cs typeface="Arimo"/>
                <a:sym typeface="Arimo"/>
              </a:rPr>
              <a:t>M. hyopneumoniae</a:t>
            </a:r>
            <a:r>
              <a:rPr lang="pt-BR" sz="800">
                <a:latin typeface="Arimo"/>
                <a:ea typeface="Arimo"/>
                <a:cs typeface="Arimo"/>
                <a:sym typeface="Arimo"/>
              </a:rPr>
              <a:t> J réplica biológica 3</a:t>
            </a:r>
            <a:endParaRPr sz="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C+	Controle positi</a:t>
            </a:r>
            <a:r>
              <a:rPr lang="pt-BR" sz="800">
                <a:latin typeface="Arimo"/>
                <a:ea typeface="Arimo"/>
                <a:cs typeface="Arimo"/>
                <a:sym typeface="Arimo"/>
              </a:rPr>
              <a:t>vo</a:t>
            </a:r>
            <a:endParaRPr sz="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C-	Controle </a:t>
            </a:r>
            <a:r>
              <a:rPr lang="pt-BR" sz="800">
                <a:latin typeface="Arimo"/>
                <a:ea typeface="Arimo"/>
                <a:cs typeface="Arimo"/>
                <a:sym typeface="Arimo"/>
              </a:rPr>
              <a:t>negativo</a:t>
            </a:r>
            <a:endParaRPr sz="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105250" y="40975"/>
            <a:ext cx="2694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20">
                <a:latin typeface="Bellota Text"/>
                <a:ea typeface="Bellota Text"/>
                <a:cs typeface="Bellota Text"/>
                <a:sym typeface="Bellota Text"/>
              </a:rPr>
              <a:t>A</a:t>
            </a:r>
            <a:r>
              <a:rPr b="1" lang="pt-BR" sz="1020">
                <a:latin typeface="Bellota Text"/>
                <a:ea typeface="Bellota Text"/>
                <a:cs typeface="Bellota Text"/>
                <a:sym typeface="Bellota Text"/>
              </a:rPr>
              <a:t>.</a:t>
            </a:r>
            <a:r>
              <a:rPr lang="pt-BR" sz="1020">
                <a:latin typeface="Bellota Text"/>
                <a:ea typeface="Bellota Text"/>
                <a:cs typeface="Bellota Text"/>
                <a:sym typeface="Bellota Text"/>
              </a:rPr>
              <a:t> Verificação da pureza de RNA das amostras em relaç</a:t>
            </a:r>
            <a:r>
              <a:rPr lang="pt-BR" sz="1020">
                <a:latin typeface="Bellota Text"/>
                <a:ea typeface="Bellota Text"/>
                <a:cs typeface="Bellota Text"/>
                <a:sym typeface="Bellota Text"/>
              </a:rPr>
              <a:t>ão a DNA por PCR.</a:t>
            </a:r>
            <a:endParaRPr sz="1020"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5363050" y="40975"/>
            <a:ext cx="33570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20">
                <a:latin typeface="Bellota Text"/>
                <a:ea typeface="Bellota Text"/>
                <a:cs typeface="Bellota Text"/>
                <a:sym typeface="Bellota Text"/>
              </a:rPr>
              <a:t>C</a:t>
            </a:r>
            <a:r>
              <a:rPr b="1" lang="pt-BR" sz="1020">
                <a:latin typeface="Bellota Text"/>
                <a:ea typeface="Bellota Text"/>
                <a:cs typeface="Bellota Text"/>
                <a:sym typeface="Bellota Text"/>
              </a:rPr>
              <a:t>.</a:t>
            </a:r>
            <a:r>
              <a:rPr lang="pt-BR" sz="1020">
                <a:latin typeface="Bellota Text"/>
                <a:ea typeface="Bellota Text"/>
                <a:cs typeface="Bellota Text"/>
                <a:sym typeface="Bellota Text"/>
              </a:rPr>
              <a:t> Quantificaç</a:t>
            </a:r>
            <a:r>
              <a:rPr lang="pt-BR" sz="1020">
                <a:latin typeface="Bellota Text"/>
                <a:ea typeface="Bellota Text"/>
                <a:cs typeface="Bellota Text"/>
                <a:sym typeface="Bellota Text"/>
              </a:rPr>
              <a:t>ão e aferição</a:t>
            </a:r>
            <a:r>
              <a:rPr lang="pt-BR" sz="1020">
                <a:latin typeface="Bellota Text"/>
                <a:ea typeface="Bellota Text"/>
                <a:cs typeface="Bellota Text"/>
                <a:sym typeface="Bellota Text"/>
              </a:rPr>
              <a:t> da qualidade do RNA e integridade de RNA das amostras..</a:t>
            </a:r>
            <a:endParaRPr sz="1020"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aphicFrame>
        <p:nvGraphicFramePr>
          <p:cNvPr id="76" name="Google Shape;76;p13"/>
          <p:cNvGraphicFramePr/>
          <p:nvPr/>
        </p:nvGraphicFramePr>
        <p:xfrm>
          <a:off x="5299150" y="50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{2E3315B2-10F6-472D-82D3-2432604F4C15}</a:tableStyleId>
              </a:tblPr>
              <a:tblGrid>
                <a:gridCol w="382900"/>
                <a:gridCol w="992775"/>
                <a:gridCol w="929825"/>
                <a:gridCol w="701650"/>
                <a:gridCol w="687975"/>
              </a:tblGrid>
              <a:tr h="36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Concentração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(n</a:t>
                      </a: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g/uL)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Quantidade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(ug)*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260/280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260/230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341,6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10,589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2,16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1,85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4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188,0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5,828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2,14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1,42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EEEEE"/>
                    </a:solidFill>
                  </a:tcPr>
                </a:tc>
              </a:tr>
              <a:tr h="4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103,3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3,202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2,04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1,06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96,1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2,979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2,14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1,89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109,1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3,382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2,16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2,25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1"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116,0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3,596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Arimo"/>
                          <a:ea typeface="Arimo"/>
                          <a:cs typeface="Arimo"/>
                          <a:sym typeface="Arimo"/>
                        </a:rPr>
                        <a:t>2,16</a:t>
                      </a:r>
                      <a:endParaRPr sz="1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2,25</a:t>
                      </a:r>
                      <a:endParaRPr sz="10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3"/>
          <p:cNvSpPr txBox="1"/>
          <p:nvPr/>
        </p:nvSpPr>
        <p:spPr>
          <a:xfrm>
            <a:off x="5264709" y="3639125"/>
            <a:ext cx="335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Arimo"/>
                <a:ea typeface="Arimo"/>
                <a:cs typeface="Arimo"/>
                <a:sym typeface="Arimo"/>
              </a:rPr>
              <a:t>*Quantidade calculada para 31 uL</a:t>
            </a:r>
            <a:endParaRPr sz="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