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63" r:id="rId2"/>
    <p:sldId id="309" r:id="rId3"/>
    <p:sldId id="301" r:id="rId4"/>
  </p:sldIdLst>
  <p:sldSz cx="9144000" cy="6858000" type="screen4x3"/>
  <p:notesSz cx="7099300" cy="10234613"/>
  <p:custDataLst>
    <p:tags r:id="rId7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32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2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2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2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2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25"/>
    <a:srgbClr val="00823B"/>
    <a:srgbClr val="832175"/>
    <a:srgbClr val="B27DFF"/>
    <a:srgbClr val="FF7D7D"/>
    <a:srgbClr val="0000CC"/>
    <a:srgbClr val="FF3399"/>
    <a:srgbClr val="0000FF"/>
    <a:srgbClr val="8BA7FF"/>
    <a:srgbClr val="02088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99165" autoAdjust="0"/>
  </p:normalViewPr>
  <p:slideViewPr>
    <p:cSldViewPr>
      <p:cViewPr>
        <p:scale>
          <a:sx n="75" d="100"/>
          <a:sy n="75" d="100"/>
        </p:scale>
        <p:origin x="-99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36" y="-108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EA - 24 01 05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6C2A7B-03F7-4393-8DC1-84DEC80B1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EA - 24 01 05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9E4BB9E-26D3-4069-BB9C-6C1550A9F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EA - 24 01 05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C33D1-8568-4ED5-8246-A77ACF67B79F}" type="slidenum">
              <a:rPr lang="en-US"/>
              <a:pPr/>
              <a:t>1</a:t>
            </a:fld>
            <a:endParaRPr lang="en-US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EA - 24 01 05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35D23-ADBB-46DB-873C-AE94ACDAE535}" type="slidenum">
              <a:rPr lang="en-US"/>
              <a:pPr/>
              <a:t>2</a:t>
            </a:fld>
            <a:endParaRPr 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EA - 24 01 05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35D23-ADBB-46DB-873C-AE94ACDAE535}" type="slidenum">
              <a:rPr lang="en-US"/>
              <a:pPr/>
              <a:t>3</a:t>
            </a:fld>
            <a:endParaRPr 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.pn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3.jpeg"/><Relationship Id="rId9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OOT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53188"/>
            <a:ext cx="9144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877175" y="6256338"/>
            <a:ext cx="844550" cy="601662"/>
            <a:chOff x="5376" y="3941"/>
            <a:chExt cx="576" cy="379"/>
          </a:xfrm>
        </p:grpSpPr>
        <p:sp>
          <p:nvSpPr>
            <p:cNvPr id="6" name="AutoShape 6"/>
            <p:cNvSpPr>
              <a:spLocks noChangeArrowheads="1"/>
            </p:cNvSpPr>
            <p:nvPr userDrawn="1"/>
          </p:nvSpPr>
          <p:spPr bwMode="auto">
            <a:xfrm>
              <a:off x="5376" y="3963"/>
              <a:ext cx="576" cy="336"/>
            </a:xfrm>
            <a:prstGeom prst="parallelogram">
              <a:avLst>
                <a:gd name="adj" fmla="val 40381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7" descr="st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76" y="3941"/>
              <a:ext cx="576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97125" y="6584950"/>
            <a:ext cx="4419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GB" sz="1600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 Microelectronics - Confidential</a:t>
            </a:r>
            <a:endParaRPr lang="en-US" sz="1600" i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0" y="-25400"/>
            <a:ext cx="9155113" cy="1273175"/>
            <a:chOff x="0" y="-16"/>
            <a:chExt cx="6248" cy="802"/>
          </a:xfrm>
        </p:grpSpPr>
        <p:pic>
          <p:nvPicPr>
            <p:cNvPr id="10" name="Picture 12" descr="banner2_sized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3"/>
            <p:cNvSpPr txBox="1">
              <a:spLocks noChangeArrowheads="1"/>
            </p:cNvSpPr>
            <p:nvPr userDrawn="1"/>
          </p:nvSpPr>
          <p:spPr bwMode="auto">
            <a:xfrm>
              <a:off x="4733" y="525"/>
              <a:ext cx="13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b">
              <a:spAutoFit/>
            </a:bodyPr>
            <a:lstStyle/>
            <a:p>
              <a:pPr algn="ctr" eaLnBrk="0" hangingPunct="0">
                <a:spcBef>
                  <a:spcPct val="0"/>
                </a:spcBef>
                <a:defRPr/>
              </a:pPr>
              <a:r>
                <a:rPr lang="en-GB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Imaging Division</a:t>
              </a:r>
            </a:p>
          </p:txBody>
        </p:sp>
        <p:pic>
          <p:nvPicPr>
            <p:cNvPr id="12" name="Picture 14" descr="Petit Module"/>
            <p:cNvPicPr preferRelativeResize="0"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96" y="527"/>
              <a:ext cx="5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 descr="msmouse CROP"/>
            <p:cNvPicPr preferRelativeResize="0"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91" y="-14"/>
              <a:ext cx="75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6" descr="digcamera CROP"/>
            <p:cNvPicPr preferRelativeResize="0"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29" y="-10"/>
              <a:ext cx="530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7" descr="webcam CROP"/>
            <p:cNvPicPr preferRelativeResize="0"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93" y="-16"/>
              <a:ext cx="465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8" descr="6600 CROP"/>
            <p:cNvPicPr preferRelativeResize="0"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67" y="-15"/>
              <a:ext cx="549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PowerPointWaterMarkTitle"/>
          <p:cNvSpPr>
            <a:spLocks noChangeAspect="1"/>
          </p:cNvSpPr>
          <p:nvPr userDrawn="1"/>
        </p:nvSpPr>
        <p:spPr>
          <a:xfrm>
            <a:off x="7620000" y="254000"/>
            <a:ext cx="835528" cy="182879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</a:rPr>
              <a:t>--- ST Internal ---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4767263"/>
            <a:ext cx="6400800" cy="1033462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720725" y="3316288"/>
            <a:ext cx="7772400" cy="10255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237288"/>
            <a:ext cx="5767388" cy="2301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67E8D-BA33-45C2-91F4-2D1473680EAF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216150" cy="55165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49605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D080-621F-4D6B-9FD2-F639358F893B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5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371600"/>
            <a:ext cx="43561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AF1EB-73AC-46B9-85EC-A21617079E7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/30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3230B-8405-4121-88B6-F3DC33453D7B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668D-5540-46ED-AE11-290922708E84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5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371600"/>
            <a:ext cx="4356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D40C-866D-4D45-99D7-BDEB2F72DC0D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02C32-5BFC-42F9-902A-00149E441D97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AC386-C049-49A1-9DC5-496C069D9181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DDC3F-AC78-4F11-8DAE-E0AE3E177DDD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B80CA-1B13-4AB8-8934-A1B224950DA0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54AF3-10F7-4037-9716-FC58FF7AF797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i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Petit Module"/>
          <p:cNvPicPr preferRelativeResize="0"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57900" y="357188"/>
            <a:ext cx="8382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msmouse CROP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82000" y="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webcam CROP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4800" y="0"/>
            <a:ext cx="45243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6600 CROP"/>
          <p:cNvPicPr preferRelativeResize="0"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467600" y="0"/>
            <a:ext cx="533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6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 smtClean="0"/>
              <a:t>Click to edit Master text styles</a:t>
            </a:r>
          </a:p>
          <a:p>
            <a:pPr lvl="1"/>
            <a:r>
              <a:rPr lang="en-US" altLang="en-GB" smtClean="0"/>
              <a:t>Second Level</a:t>
            </a:r>
          </a:p>
          <a:p>
            <a:pPr lvl="2"/>
            <a:r>
              <a:rPr lang="en-US" altLang="en-GB" smtClean="0"/>
              <a:t>Third Level</a:t>
            </a:r>
          </a:p>
          <a:p>
            <a:pPr lvl="3"/>
            <a:r>
              <a:rPr lang="en-US" altLang="en-GB" smtClean="0"/>
              <a:t>Fourth Level</a:t>
            </a:r>
          </a:p>
          <a:p>
            <a:pPr lvl="4"/>
            <a:r>
              <a:rPr lang="en-US" altLang="en-GB" smtClean="0"/>
              <a:t>Fifth Level</a:t>
            </a:r>
          </a:p>
        </p:txBody>
      </p:sp>
      <p:pic>
        <p:nvPicPr>
          <p:cNvPr id="1032" name="Picture 8" descr="FOOT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02413"/>
            <a:ext cx="9144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7391400" y="6610350"/>
            <a:ext cx="428625" cy="249238"/>
            <a:chOff x="5376" y="3941"/>
            <a:chExt cx="576" cy="379"/>
          </a:xfrm>
        </p:grpSpPr>
        <p:sp>
          <p:nvSpPr>
            <p:cNvPr id="201738" name="AutoShape 10"/>
            <p:cNvSpPr>
              <a:spLocks noChangeArrowheads="1"/>
            </p:cNvSpPr>
            <p:nvPr userDrawn="1"/>
          </p:nvSpPr>
          <p:spPr bwMode="auto">
            <a:xfrm>
              <a:off x="5376" y="3963"/>
              <a:ext cx="576" cy="336"/>
            </a:xfrm>
            <a:prstGeom prst="parallelogram">
              <a:avLst>
                <a:gd name="adj" fmla="val 40381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45" name="Picture 11" descr="st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76" y="3941"/>
              <a:ext cx="576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4" name="Picture 13" descr="digcamera CROP"/>
          <p:cNvPicPr preferRelativeResize="0"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905625" y="0"/>
            <a:ext cx="704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42" name="Rectangle 14"/>
          <p:cNvSpPr>
            <a:spLocks noChangeArrowheads="1"/>
          </p:cNvSpPr>
          <p:nvPr userDrawn="1"/>
        </p:nvSpPr>
        <p:spPr bwMode="auto">
          <a:xfrm>
            <a:off x="2979738" y="6623050"/>
            <a:ext cx="3200400" cy="228600"/>
          </a:xfrm>
          <a:prstGeom prst="rect">
            <a:avLst/>
          </a:prstGeom>
          <a:solidFill>
            <a:srgbClr val="001F82"/>
          </a:solidFill>
          <a:ln w="9525">
            <a:noFill/>
            <a:miter lim="800000"/>
            <a:headEnd/>
            <a:tailEnd/>
          </a:ln>
          <a:effectLst/>
        </p:spPr>
        <p:txBody>
          <a:bodyPr lIns="97256" tIns="48628" rIns="97256" bIns="4862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1743" name="Rectangle 15"/>
          <p:cNvSpPr>
            <a:spLocks noChangeArrowheads="1"/>
          </p:cNvSpPr>
          <p:nvPr userDrawn="1"/>
        </p:nvSpPr>
        <p:spPr bwMode="auto">
          <a:xfrm>
            <a:off x="2370138" y="6569075"/>
            <a:ext cx="4419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GB" sz="1600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 Microelectronics - Confidential</a:t>
            </a:r>
            <a:endParaRPr lang="en-US" sz="1600" i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1744" name="Rectangle 16"/>
          <p:cNvSpPr>
            <a:spLocks noChangeArrowheads="1"/>
          </p:cNvSpPr>
          <p:nvPr userDrawn="1"/>
        </p:nvSpPr>
        <p:spPr bwMode="auto">
          <a:xfrm>
            <a:off x="6900863" y="357188"/>
            <a:ext cx="2243137" cy="228600"/>
          </a:xfrm>
          <a:prstGeom prst="rect">
            <a:avLst/>
          </a:prstGeom>
          <a:solidFill>
            <a:srgbClr val="001F82"/>
          </a:solidFill>
          <a:ln w="9525">
            <a:noFill/>
            <a:miter lim="800000"/>
            <a:headEnd/>
            <a:tailEnd/>
          </a:ln>
          <a:effectLst/>
        </p:spPr>
        <p:txBody>
          <a:bodyPr lIns="97256" tIns="48628" rIns="97256" bIns="4862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7119938" y="280988"/>
            <a:ext cx="1811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b">
            <a:sp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GB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Imaging Division</a:t>
            </a:r>
          </a:p>
        </p:txBody>
      </p:sp>
      <p:sp>
        <p:nvSpPr>
          <p:cNvPr id="201746" name="Rectangle 18"/>
          <p:cNvSpPr>
            <a:spLocks noChangeArrowheads="1"/>
          </p:cNvSpPr>
          <p:nvPr userDrawn="1"/>
        </p:nvSpPr>
        <p:spPr bwMode="auto">
          <a:xfrm>
            <a:off x="8382000" y="6623050"/>
            <a:ext cx="762000" cy="215900"/>
          </a:xfrm>
          <a:prstGeom prst="rect">
            <a:avLst/>
          </a:prstGeom>
          <a:solidFill>
            <a:srgbClr val="001F82"/>
          </a:solidFill>
          <a:ln w="9525">
            <a:noFill/>
            <a:miter lim="800000"/>
            <a:headEnd/>
            <a:tailEnd/>
          </a:ln>
          <a:effectLst/>
        </p:spPr>
        <p:txBody>
          <a:bodyPr lIns="97256" tIns="48628" rIns="97256" bIns="4862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174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8038" y="6565900"/>
            <a:ext cx="715962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5DF555-2455-4D1D-AEF2-976BF4B133C7}" type="slidenum">
              <a:rPr lang="en-US"/>
              <a:pPr>
                <a:defRPr/>
              </a:pPr>
              <a:t>‹#›</a:t>
            </a:fld>
            <a:r>
              <a:rPr lang="en-US"/>
              <a:t>/2</a:t>
            </a:r>
          </a:p>
        </p:txBody>
      </p:sp>
      <p:sp>
        <p:nvSpPr>
          <p:cNvPr id="201749" name="Rectangle 21"/>
          <p:cNvSpPr>
            <a:spLocks noChangeArrowheads="1"/>
          </p:cNvSpPr>
          <p:nvPr userDrawn="1"/>
        </p:nvSpPr>
        <p:spPr bwMode="auto">
          <a:xfrm>
            <a:off x="0" y="6618288"/>
            <a:ext cx="762000" cy="227012"/>
          </a:xfrm>
          <a:prstGeom prst="rect">
            <a:avLst/>
          </a:prstGeom>
          <a:solidFill>
            <a:srgbClr val="001F82"/>
          </a:solidFill>
          <a:ln w="9525">
            <a:noFill/>
            <a:miter lim="800000"/>
            <a:headEnd/>
            <a:tailEnd/>
          </a:ln>
          <a:effectLst/>
        </p:spPr>
        <p:txBody>
          <a:bodyPr lIns="97256" tIns="48628" rIns="97256" bIns="48628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1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898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PowerPointWaterMarkSlide"/>
          <p:cNvSpPr>
            <a:spLocks noChangeAspect="1"/>
          </p:cNvSpPr>
          <p:nvPr userDrawn="1"/>
        </p:nvSpPr>
        <p:spPr>
          <a:xfrm>
            <a:off x="7620000" y="254000"/>
            <a:ext cx="835528" cy="182879"/>
          </a:xfrm>
          <a:prstGeom prst="rect">
            <a:avLst/>
          </a:prstGeom>
          <a:noFill/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</a:rPr>
              <a:t>--- ST Internal ---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2841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2841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defTabSz="2841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defTabSz="2841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defTabSz="2841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defTabSz="284163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defTabSz="284163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defTabSz="284163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defTabSz="284163" rtl="0" fontAlgn="base">
        <a:spcBef>
          <a:spcPct val="0"/>
        </a:spcBef>
        <a:spcAft>
          <a:spcPct val="0"/>
        </a:spcAft>
        <a:defRPr sz="2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75000"/>
        <a:buFont typeface="Monotype Sorts" pitchFamily="2" charset="2"/>
        <a:buBlip>
          <a:blip r:embed="rId22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FF"/>
        </a:buClr>
        <a:buSzPct val="75000"/>
        <a:buFont typeface="Monotype Sorts" pitchFamily="2" charset="2"/>
        <a:buBlip>
          <a:blip r:embed="rId23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Blip>
          <a:blip r:embed="rId24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Blip>
          <a:blip r:embed="rId2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BAF696-9BA9-4248-8A8A-C036303E80F5}" type="slidenum">
              <a:rPr lang="en-US" smtClean="0"/>
              <a:pPr/>
              <a:t>1</a:t>
            </a:fld>
            <a:r>
              <a:rPr lang="en-US" dirty="0" smtClean="0"/>
              <a:t>/3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8738" y="2403475"/>
            <a:ext cx="6781800" cy="1035050"/>
          </a:xfrm>
          <a:noFill/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en-US" sz="3200" b="1" dirty="0" smtClean="0">
                <a:solidFill>
                  <a:srgbClr val="3333FF"/>
                </a:solidFill>
              </a:rPr>
              <a:t>Color </a:t>
            </a:r>
            <a:r>
              <a:rPr lang="en-US" sz="3200" b="1" dirty="0" smtClean="0">
                <a:solidFill>
                  <a:srgbClr val="3333FF"/>
                </a:solidFill>
              </a:rPr>
              <a:t>vibrancy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sz="3200" b="1" dirty="0" smtClean="0">
                <a:solidFill>
                  <a:srgbClr val="3333FF"/>
                </a:solidFill>
              </a:rPr>
              <a:t>(Half or full)</a:t>
            </a:r>
            <a:endParaRPr lang="en-US" sz="3200" b="1" dirty="0" smtClean="0">
              <a:solidFill>
                <a:srgbClr val="3333FF"/>
              </a:solidFill>
            </a:endParaRPr>
          </a:p>
        </p:txBody>
      </p:sp>
      <p:sp>
        <p:nvSpPr>
          <p:cNvPr id="3076" name="Text Box 13"/>
          <p:cNvSpPr txBox="1">
            <a:spLocks noChangeArrowheads="1"/>
          </p:cNvSpPr>
          <p:nvPr/>
        </p:nvSpPr>
        <p:spPr bwMode="auto">
          <a:xfrm>
            <a:off x="228600" y="5638800"/>
            <a:ext cx="2209800" cy="8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 defTabSz="973138"/>
            <a:r>
              <a:rPr lang="en-US" sz="1600" b="1" dirty="0" smtClean="0">
                <a:solidFill>
                  <a:srgbClr val="0000FF"/>
                </a:solidFill>
              </a:rPr>
              <a:t>Nicolas Roux</a:t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Imaging </a:t>
            </a:r>
            <a:r>
              <a:rPr lang="en-US" sz="1600" b="1" dirty="0">
                <a:solidFill>
                  <a:srgbClr val="0000FF"/>
                </a:solidFill>
              </a:rPr>
              <a:t>Division</a:t>
            </a:r>
            <a:r>
              <a:rPr lang="en-US" sz="1000" b="1" dirty="0">
                <a:solidFill>
                  <a:srgbClr val="0000FF"/>
                </a:solidFill>
              </a:rPr>
              <a:t> </a:t>
            </a:r>
          </a:p>
          <a:p>
            <a:pPr algn="ctr" defTabSz="973138"/>
            <a:r>
              <a:rPr lang="en-US" sz="1000" b="1" dirty="0">
                <a:solidFill>
                  <a:srgbClr val="0000FF"/>
                </a:solidFill>
              </a:rPr>
              <a:t>Processor Architecture Group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553200" y="5791200"/>
            <a:ext cx="2209800" cy="34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256" tIns="48628" rIns="97256" bIns="48628">
            <a:spAutoFit/>
          </a:bodyPr>
          <a:lstStyle/>
          <a:p>
            <a:pPr algn="ctr" defTabSz="973138"/>
            <a:r>
              <a:rPr lang="en-US" sz="1600" b="1" dirty="0" smtClean="0">
                <a:solidFill>
                  <a:srgbClr val="0000FF"/>
                </a:solidFill>
              </a:rPr>
              <a:t>Version </a:t>
            </a:r>
            <a:r>
              <a:rPr lang="en-US" sz="1600" b="1" dirty="0" smtClean="0">
                <a:solidFill>
                  <a:srgbClr val="0000FF"/>
                </a:solidFill>
              </a:rPr>
              <a:t>1.00</a:t>
            </a:r>
            <a:endParaRPr lang="en-US" sz="1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238"/>
          <p:cNvCxnSpPr/>
          <p:nvPr/>
        </p:nvCxnSpPr>
        <p:spPr bwMode="auto">
          <a:xfrm rot="5400000" flipH="1" flipV="1">
            <a:off x="-1672" y="4586372"/>
            <a:ext cx="917744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00" name="Elbow Connector 99"/>
          <p:cNvCxnSpPr>
            <a:stCxn id="175" idx="3"/>
          </p:cNvCxnSpPr>
          <p:nvPr/>
        </p:nvCxnSpPr>
        <p:spPr bwMode="auto">
          <a:xfrm>
            <a:off x="6590172" y="4102100"/>
            <a:ext cx="2503028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51" name="Rectangle 250"/>
          <p:cNvSpPr/>
          <p:nvPr/>
        </p:nvSpPr>
        <p:spPr bwMode="auto">
          <a:xfrm>
            <a:off x="6787880" y="3708400"/>
            <a:ext cx="1154670" cy="8255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256" tIns="48628" rIns="97256" bIns="4862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26" name="Elbow Connector 225"/>
          <p:cNvCxnSpPr/>
          <p:nvPr/>
        </p:nvCxnSpPr>
        <p:spPr bwMode="auto">
          <a:xfrm>
            <a:off x="1483826" y="2176771"/>
            <a:ext cx="408119" cy="1597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385" name="Straight Arrow Connector 384"/>
          <p:cNvCxnSpPr/>
          <p:nvPr/>
        </p:nvCxnSpPr>
        <p:spPr bwMode="auto">
          <a:xfrm>
            <a:off x="1368070" y="3278505"/>
            <a:ext cx="533400" cy="1588"/>
          </a:xfrm>
          <a:prstGeom prst="straightConnector1">
            <a:avLst/>
          </a:prstGeom>
          <a:noFill/>
          <a:ln w="44450" cap="flat" cmpd="sng" algn="ctr">
            <a:solidFill>
              <a:srgbClr val="00823B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2" name="Group 134"/>
          <p:cNvGrpSpPr/>
          <p:nvPr/>
        </p:nvGrpSpPr>
        <p:grpSpPr>
          <a:xfrm>
            <a:off x="1792538" y="2744304"/>
            <a:ext cx="2667000" cy="942104"/>
            <a:chOff x="2959179" y="4793781"/>
            <a:chExt cx="2667000" cy="942104"/>
          </a:xfrm>
          <a:solidFill>
            <a:schemeClr val="bg1"/>
          </a:solidFill>
        </p:grpSpPr>
        <p:sp>
          <p:nvSpPr>
            <p:cNvPr id="137" name="Rectangle 136"/>
            <p:cNvSpPr/>
            <p:nvPr/>
          </p:nvSpPr>
          <p:spPr bwMode="auto">
            <a:xfrm>
              <a:off x="2982993" y="4851732"/>
              <a:ext cx="2643186" cy="878102"/>
            </a:xfrm>
            <a:prstGeom prst="rect">
              <a:avLst/>
            </a:prstGeom>
            <a:grpFill/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136" name="Picture 3" descr="C:\NrPhoto\ColorVibrancy2\Valu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3042" y="4948887"/>
              <a:ext cx="2219326" cy="485172"/>
            </a:xfrm>
            <a:prstGeom prst="rect">
              <a:avLst/>
            </a:prstGeom>
            <a:grpFill/>
          </p:spPr>
        </p:pic>
        <p:sp>
          <p:nvSpPr>
            <p:cNvPr id="139" name="TextBox 138"/>
            <p:cNvSpPr txBox="1"/>
            <p:nvPr/>
          </p:nvSpPr>
          <p:spPr>
            <a:xfrm>
              <a:off x="4074753" y="5397331"/>
              <a:ext cx="15488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solidFill>
                    <a:srgbClr val="0000CC"/>
                  </a:solidFill>
                </a:rPr>
                <a:t>Luminance</a:t>
              </a:r>
              <a:r>
                <a:rPr lang="en-GB" sz="1600" b="1" i="1" baseline="-25000" dirty="0" smtClean="0">
                  <a:solidFill>
                    <a:srgbClr val="0000CC"/>
                  </a:solidFill>
                </a:rPr>
                <a:t>YUV</a:t>
              </a:r>
              <a:endParaRPr lang="en-GB" sz="2000" b="1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59179" y="4793781"/>
              <a:ext cx="707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CC"/>
                  </a:solidFill>
                </a:rPr>
                <a:t>S</a:t>
              </a:r>
              <a:r>
                <a:rPr lang="en-GB" sz="2000" b="1" baseline="-25000" dirty="0" smtClean="0">
                  <a:solidFill>
                    <a:srgbClr val="0000CC"/>
                  </a:solidFill>
                </a:rPr>
                <a:t>Max</a:t>
              </a:r>
              <a:endParaRPr lang="en-GB" sz="2000" b="1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 bwMode="auto">
            <a:xfrm rot="5400000" flipH="1" flipV="1">
              <a:off x="3405349" y="5126288"/>
              <a:ext cx="511012" cy="158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2" name="Straight Arrow Connector 141"/>
            <p:cNvCxnSpPr/>
            <p:nvPr/>
          </p:nvCxnSpPr>
          <p:spPr bwMode="auto">
            <a:xfrm flipV="1">
              <a:off x="3664822" y="5373064"/>
              <a:ext cx="1892301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55" name="Shape 102"/>
          <p:cNvCxnSpPr/>
          <p:nvPr/>
        </p:nvCxnSpPr>
        <p:spPr bwMode="auto">
          <a:xfrm>
            <a:off x="1483826" y="1152835"/>
            <a:ext cx="417644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1814528" y="685800"/>
            <a:ext cx="2591966" cy="89725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256" tIns="48628" rIns="97256" bIns="4862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69" name="Picture 2" descr="C:\Documents and Settings\nroux\Desktop\combhue.png"/>
          <p:cNvPicPr>
            <a:picLocks noChangeAspect="1" noChangeArrowheads="1"/>
          </p:cNvPicPr>
          <p:nvPr/>
        </p:nvPicPr>
        <p:blipFill>
          <a:blip r:embed="rId4" cstate="print"/>
          <a:srcRect l="7296" t="49935" r="11316" b="17815"/>
          <a:stretch>
            <a:fillRect/>
          </a:stretch>
        </p:blipFill>
        <p:spPr bwMode="auto">
          <a:xfrm>
            <a:off x="2434870" y="792480"/>
            <a:ext cx="1843529" cy="453650"/>
          </a:xfrm>
          <a:prstGeom prst="rect">
            <a:avLst/>
          </a:prstGeom>
          <a:noFill/>
        </p:spPr>
      </p:pic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549C53-AEB7-43DD-8F3D-4ACF2D4E3304}" type="slidenum">
              <a:rPr lang="en-US" smtClean="0"/>
              <a:pPr/>
              <a:t>2</a:t>
            </a:fld>
            <a:r>
              <a:rPr lang="en-US" dirty="0" smtClean="0"/>
              <a:t>/3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49796" y="1249680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00CC"/>
                </a:solidFill>
              </a:rPr>
              <a:t>Hue</a:t>
            </a:r>
            <a:r>
              <a:rPr lang="en-GB" sz="1600" b="1" i="1" baseline="-25000" dirty="0" smtClean="0">
                <a:solidFill>
                  <a:srgbClr val="0000CC"/>
                </a:solidFill>
              </a:rPr>
              <a:t>HSV</a:t>
            </a:r>
            <a:endParaRPr lang="en-GB" sz="1600" b="1" i="1" baseline="-25000" dirty="0">
              <a:solidFill>
                <a:srgbClr val="0000CC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788450" y="640080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0000CC"/>
                </a:solidFill>
              </a:rPr>
              <a:t>S</a:t>
            </a:r>
            <a:r>
              <a:rPr lang="en-GB" sz="2000" b="1" baseline="-25000" dirty="0" smtClean="0">
                <a:solidFill>
                  <a:srgbClr val="0000CC"/>
                </a:solidFill>
              </a:rPr>
              <a:t>Max</a:t>
            </a:r>
            <a:endParaRPr lang="en-GB" sz="2000" b="1" baseline="-25000" dirty="0">
              <a:solidFill>
                <a:srgbClr val="0000CC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 bwMode="auto">
          <a:xfrm rot="5400000" flipH="1" flipV="1">
            <a:off x="2289729" y="983378"/>
            <a:ext cx="534195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V="1">
            <a:off x="2561172" y="1244125"/>
            <a:ext cx="181403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hape 108"/>
          <p:cNvCxnSpPr>
            <a:endCxn id="70" idx="0"/>
          </p:cNvCxnSpPr>
          <p:nvPr/>
        </p:nvCxnSpPr>
        <p:spPr bwMode="auto">
          <a:xfrm>
            <a:off x="4410581" y="1088575"/>
            <a:ext cx="956843" cy="835192"/>
          </a:xfrm>
          <a:prstGeom prst="bentConnector2">
            <a:avLst/>
          </a:prstGeom>
          <a:noFill/>
          <a:ln w="444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58" name="Shape 113"/>
          <p:cNvCxnSpPr>
            <a:endCxn id="70" idx="2"/>
          </p:cNvCxnSpPr>
          <p:nvPr/>
        </p:nvCxnSpPr>
        <p:spPr bwMode="auto">
          <a:xfrm flipV="1">
            <a:off x="4459538" y="2400017"/>
            <a:ext cx="907886" cy="822162"/>
          </a:xfrm>
          <a:prstGeom prst="bentConnector2">
            <a:avLst/>
          </a:prstGeom>
          <a:noFill/>
          <a:ln w="44450" cap="flat" cmpd="sng" algn="ctr">
            <a:solidFill>
              <a:srgbClr val="00823B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59" name="Elbow Connector 158"/>
          <p:cNvCxnSpPr>
            <a:endCxn id="70" idx="1"/>
          </p:cNvCxnSpPr>
          <p:nvPr/>
        </p:nvCxnSpPr>
        <p:spPr bwMode="auto">
          <a:xfrm>
            <a:off x="4439520" y="2161506"/>
            <a:ext cx="575479" cy="386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3" name="Group 162"/>
          <p:cNvGrpSpPr/>
          <p:nvPr/>
        </p:nvGrpSpPr>
        <p:grpSpPr>
          <a:xfrm>
            <a:off x="1818904" y="1725930"/>
            <a:ext cx="2620616" cy="871151"/>
            <a:chOff x="3322016" y="2133600"/>
            <a:chExt cx="2620616" cy="871151"/>
          </a:xfrm>
          <a:solidFill>
            <a:schemeClr val="bg1"/>
          </a:solidFill>
        </p:grpSpPr>
        <p:sp>
          <p:nvSpPr>
            <p:cNvPr id="165" name="Rectangle 164"/>
            <p:cNvSpPr/>
            <p:nvPr/>
          </p:nvSpPr>
          <p:spPr bwMode="auto">
            <a:xfrm>
              <a:off x="3322016" y="2133600"/>
              <a:ext cx="2620616" cy="871151"/>
            </a:xfrm>
            <a:prstGeom prst="rect">
              <a:avLst/>
            </a:prstGeom>
            <a:grpFill/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164" name="Picture 2" descr="C:\NrPhoto\ColorVibrancy2\satLut.png"/>
            <p:cNvPicPr>
              <a:picLocks noChangeAspect="1" noChangeArrowheads="1"/>
            </p:cNvPicPr>
            <p:nvPr/>
          </p:nvPicPr>
          <p:blipFill>
            <a:blip r:embed="rId5" cstate="print">
              <a:lum contrast="20000"/>
            </a:blip>
            <a:srcRect l="8044" t="58757" r="7491" b="6065"/>
            <a:stretch>
              <a:fillRect/>
            </a:stretch>
          </p:blipFill>
          <p:spPr bwMode="auto">
            <a:xfrm>
              <a:off x="3970578" y="2240280"/>
              <a:ext cx="1832777" cy="477354"/>
            </a:xfrm>
            <a:prstGeom prst="rect">
              <a:avLst/>
            </a:prstGeom>
            <a:grpFill/>
          </p:spPr>
        </p:pic>
        <p:sp>
          <p:nvSpPr>
            <p:cNvPr id="166" name="TextBox 165"/>
            <p:cNvSpPr txBox="1"/>
            <p:nvPr/>
          </p:nvSpPr>
          <p:spPr>
            <a:xfrm>
              <a:off x="4452332" y="2661754"/>
              <a:ext cx="1481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</a:rPr>
                <a:t>Saturation</a:t>
              </a:r>
              <a:r>
                <a:rPr lang="en-US" sz="1600" b="1" i="1" baseline="-25000" dirty="0" smtClean="0">
                  <a:solidFill>
                    <a:srgbClr val="0000CC"/>
                  </a:solidFill>
                </a:rPr>
                <a:t>YUV</a:t>
              </a:r>
              <a:endParaRPr lang="en-GB" sz="2000" b="1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42798" y="2160270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CC"/>
                  </a:solidFill>
                </a:rPr>
                <a:t>Sat</a:t>
              </a:r>
              <a:endParaRPr lang="en-GB" sz="2000" b="1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168" name="Straight Arrow Connector 167"/>
            <p:cNvCxnSpPr/>
            <p:nvPr/>
          </p:nvCxnSpPr>
          <p:spPr bwMode="auto">
            <a:xfrm rot="5400000" flipH="1" flipV="1">
              <a:off x="3819243" y="2418236"/>
              <a:ext cx="508312" cy="158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 bwMode="auto">
            <a:xfrm flipV="1">
              <a:off x="4076913" y="2666837"/>
              <a:ext cx="1834081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5" name="Rectangle 174"/>
          <p:cNvSpPr/>
          <p:nvPr/>
        </p:nvSpPr>
        <p:spPr bwMode="auto">
          <a:xfrm>
            <a:off x="5243286" y="3708400"/>
            <a:ext cx="1346886" cy="7874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256" tIns="48628" rIns="97256" bIns="4862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77" name="Elbow Connector 176"/>
          <p:cNvCxnSpPr>
            <a:endCxn id="175" idx="1"/>
          </p:cNvCxnSpPr>
          <p:nvPr/>
        </p:nvCxnSpPr>
        <p:spPr bwMode="auto">
          <a:xfrm>
            <a:off x="50800" y="4102100"/>
            <a:ext cx="5192486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4" name="Group 226"/>
          <p:cNvGrpSpPr/>
          <p:nvPr/>
        </p:nvGrpSpPr>
        <p:grpSpPr>
          <a:xfrm>
            <a:off x="758469" y="643673"/>
            <a:ext cx="769182" cy="939381"/>
            <a:chOff x="381000" y="2997369"/>
            <a:chExt cx="1203996" cy="990988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449597" y="3033771"/>
              <a:ext cx="1066800" cy="95458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81000" y="2997369"/>
              <a:ext cx="12039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 smtClean="0">
                  <a:solidFill>
                    <a:srgbClr val="0000CC"/>
                  </a:solidFill>
                </a:rPr>
                <a:t>RGB 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to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H</a:t>
              </a:r>
              <a:r>
                <a:rPr lang="en-GB" sz="1800" b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SV</a:t>
              </a:r>
              <a:endPara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" name="Group 233"/>
          <p:cNvGrpSpPr/>
          <p:nvPr/>
        </p:nvGrpSpPr>
        <p:grpSpPr>
          <a:xfrm>
            <a:off x="758470" y="1697354"/>
            <a:ext cx="769182" cy="866775"/>
            <a:chOff x="381000" y="3019142"/>
            <a:chExt cx="1203996" cy="861639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9597" y="3019142"/>
              <a:ext cx="1066800" cy="8616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1000" y="3028613"/>
              <a:ext cx="1203996" cy="79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0000CC"/>
                  </a:solidFill>
                </a:rPr>
                <a:t>YRGB </a:t>
              </a:r>
              <a:br>
                <a:rPr lang="en-GB" sz="14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to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400" b="1" dirty="0" smtClean="0">
                  <a:solidFill>
                    <a:srgbClr val="0000CC"/>
                  </a:solidFill>
                </a:rPr>
                <a:t>Sat</a:t>
              </a:r>
              <a:r>
                <a:rPr lang="en-GB" sz="1400" b="1" baseline="-25000" dirty="0" smtClean="0">
                  <a:solidFill>
                    <a:srgbClr val="0000CC"/>
                  </a:solidFill>
                </a:rPr>
                <a:t>YUV</a:t>
              </a:r>
              <a:endParaRPr lang="en-GB" sz="1400" b="1" baseline="-250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37" name="Elbow Connector 236"/>
          <p:cNvCxnSpPr/>
          <p:nvPr/>
        </p:nvCxnSpPr>
        <p:spPr bwMode="auto">
          <a:xfrm>
            <a:off x="453669" y="2122797"/>
            <a:ext cx="360855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239" name="Shape 238"/>
          <p:cNvCxnSpPr/>
          <p:nvPr/>
        </p:nvCxnSpPr>
        <p:spPr bwMode="auto">
          <a:xfrm rot="5400000" flipH="1" flipV="1">
            <a:off x="-880684" y="2371664"/>
            <a:ext cx="3020863" cy="345095"/>
          </a:xfrm>
          <a:prstGeom prst="bentConnector3">
            <a:avLst>
              <a:gd name="adj1" fmla="val 99974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268" name="Straight Arrow Connector 267"/>
          <p:cNvCxnSpPr/>
          <p:nvPr/>
        </p:nvCxnSpPr>
        <p:spPr bwMode="auto">
          <a:xfrm rot="5400000" flipH="1" flipV="1">
            <a:off x="795185" y="2902056"/>
            <a:ext cx="692159" cy="3591"/>
          </a:xfrm>
          <a:prstGeom prst="straightConnector1">
            <a:avLst/>
          </a:prstGeom>
          <a:noFill/>
          <a:ln w="44450" cap="flat" cmpd="sng" algn="ctr">
            <a:solidFill>
              <a:srgbClr val="00823B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78" name="Rectangle 177"/>
          <p:cNvSpPr/>
          <p:nvPr/>
        </p:nvSpPr>
        <p:spPr>
          <a:xfrm>
            <a:off x="223542" y="3914745"/>
            <a:ext cx="7619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i="1" dirty="0" smtClean="0">
                <a:solidFill>
                  <a:schemeClr val="tx1"/>
                </a:solidFill>
              </a:rPr>
              <a:t>RGB</a:t>
            </a:r>
            <a:endParaRPr lang="en-GB" sz="2000" i="1" dirty="0">
              <a:solidFill>
                <a:schemeClr val="tx1"/>
              </a:solidFill>
            </a:endParaRPr>
          </a:p>
        </p:txBody>
      </p:sp>
      <p:grpSp>
        <p:nvGrpSpPr>
          <p:cNvPr id="6" name="Group 233"/>
          <p:cNvGrpSpPr/>
          <p:nvPr/>
        </p:nvGrpSpPr>
        <p:grpSpPr>
          <a:xfrm>
            <a:off x="758470" y="2821305"/>
            <a:ext cx="769182" cy="902732"/>
            <a:chOff x="381000" y="2971800"/>
            <a:chExt cx="1203996" cy="902732"/>
          </a:xfrm>
        </p:grpSpPr>
        <p:sp>
          <p:nvSpPr>
            <p:cNvPr id="82" name="Rectangle 81"/>
            <p:cNvSpPr/>
            <p:nvPr/>
          </p:nvSpPr>
          <p:spPr bwMode="auto">
            <a:xfrm>
              <a:off x="449597" y="2971800"/>
              <a:ext cx="1066800" cy="838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1000" y="2997369"/>
              <a:ext cx="12039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0000CC"/>
                  </a:solidFill>
                </a:rPr>
                <a:t>RGB </a:t>
              </a:r>
              <a:br>
                <a:rPr lang="en-GB" sz="14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to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Y</a:t>
              </a:r>
              <a:endParaRPr lang="en-GB" sz="1800" b="1" baseline="-250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212394" y="3699302"/>
            <a:ext cx="144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</a:rPr>
              <a:t>RGB</a:t>
            </a:r>
            <a:br>
              <a:rPr lang="en-US" sz="1600" b="1" dirty="0" smtClean="0">
                <a:solidFill>
                  <a:srgbClr val="0000CC"/>
                </a:solidFill>
              </a:rPr>
            </a:br>
            <a:r>
              <a:rPr lang="en-US" sz="1600" b="1" dirty="0" smtClean="0">
                <a:solidFill>
                  <a:srgbClr val="0000CC"/>
                </a:solidFill>
              </a:rPr>
              <a:t>Color matrix</a:t>
            </a:r>
            <a:br>
              <a:rPr lang="en-US" sz="1600" b="1" dirty="0" smtClean="0">
                <a:solidFill>
                  <a:srgbClr val="0000CC"/>
                </a:solidFill>
              </a:rPr>
            </a:br>
            <a:r>
              <a:rPr lang="en-US" sz="1600" b="1" dirty="0" smtClean="0">
                <a:solidFill>
                  <a:srgbClr val="0000CC"/>
                </a:solidFill>
              </a:rPr>
              <a:t>of Saturation</a:t>
            </a:r>
            <a:endParaRPr lang="en-GB" sz="1600" b="1" dirty="0" smtClean="0">
              <a:solidFill>
                <a:srgbClr val="0000CC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77200" y="3894438"/>
            <a:ext cx="7619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i="1" dirty="0" smtClean="0">
                <a:solidFill>
                  <a:schemeClr val="tx1"/>
                </a:solidFill>
              </a:rPr>
              <a:t>RGB</a:t>
            </a:r>
            <a:endParaRPr lang="en-GB" sz="2000" i="1" dirty="0">
              <a:solidFill>
                <a:schemeClr val="tx1"/>
              </a:solidFill>
            </a:endParaRPr>
          </a:p>
        </p:txBody>
      </p:sp>
      <p:cxnSp>
        <p:nvCxnSpPr>
          <p:cNvPr id="112" name="Elbow Connector 111"/>
          <p:cNvCxnSpPr>
            <a:stCxn id="249" idx="2"/>
            <a:endCxn id="152" idx="3"/>
          </p:cNvCxnSpPr>
          <p:nvPr/>
        </p:nvCxnSpPr>
        <p:spPr bwMode="auto">
          <a:xfrm rot="5400000">
            <a:off x="6062058" y="4202292"/>
            <a:ext cx="994201" cy="1650215"/>
          </a:xfrm>
          <a:prstGeom prst="bentConnector2">
            <a:avLst/>
          </a:prstGeom>
          <a:noFill/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arrow" w="sm" len="sm"/>
            <a:tailEnd type="none" w="sm" len="sm"/>
          </a:ln>
          <a:effectLst/>
        </p:spPr>
      </p:cxnSp>
      <p:cxnSp>
        <p:nvCxnSpPr>
          <p:cNvPr id="66" name="Shape 238"/>
          <p:cNvCxnSpPr/>
          <p:nvPr/>
        </p:nvCxnSpPr>
        <p:spPr bwMode="auto">
          <a:xfrm>
            <a:off x="453672" y="3268980"/>
            <a:ext cx="348621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5014999" y="1923767"/>
            <a:ext cx="704850" cy="4762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8628" rIns="36000" bIns="48628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Min</a:t>
            </a:r>
            <a:r>
              <a:rPr kumimoji="0" lang="en-GB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73" name="Shape 72"/>
          <p:cNvCxnSpPr>
            <a:stCxn id="70" idx="3"/>
            <a:endCxn id="87" idx="0"/>
          </p:cNvCxnSpPr>
          <p:nvPr/>
        </p:nvCxnSpPr>
        <p:spPr bwMode="auto">
          <a:xfrm>
            <a:off x="5719849" y="2161892"/>
            <a:ext cx="215587" cy="1537410"/>
          </a:xfrm>
          <a:prstGeom prst="bentConnector2">
            <a:avLst/>
          </a:prstGeom>
          <a:noFill/>
          <a:ln w="44450" cap="flat" cmpd="sng" algn="ctr">
            <a:solidFill>
              <a:srgbClr val="83217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38" name="Elbow Connector 137"/>
          <p:cNvCxnSpPr/>
          <p:nvPr/>
        </p:nvCxnSpPr>
        <p:spPr bwMode="auto">
          <a:xfrm rot="16200000" flipH="1">
            <a:off x="1172267" y="5392075"/>
            <a:ext cx="611365" cy="748884"/>
          </a:xfrm>
          <a:prstGeom prst="bentConnector2">
            <a:avLst/>
          </a:prstGeom>
          <a:noFill/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43" name="Shape 102"/>
          <p:cNvCxnSpPr/>
          <p:nvPr/>
        </p:nvCxnSpPr>
        <p:spPr bwMode="auto">
          <a:xfrm>
            <a:off x="1444273" y="5046667"/>
            <a:ext cx="417644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72" name="Shape 108"/>
          <p:cNvCxnSpPr>
            <a:endCxn id="152" idx="0"/>
          </p:cNvCxnSpPr>
          <p:nvPr/>
        </p:nvCxnSpPr>
        <p:spPr bwMode="auto">
          <a:xfrm>
            <a:off x="4351848" y="5040957"/>
            <a:ext cx="1029777" cy="245418"/>
          </a:xfrm>
          <a:prstGeom prst="bentConnector2">
            <a:avLst/>
          </a:prstGeom>
          <a:noFill/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7" name="Group 226"/>
          <p:cNvGrpSpPr/>
          <p:nvPr/>
        </p:nvGrpSpPr>
        <p:grpSpPr>
          <a:xfrm>
            <a:off x="718916" y="4537505"/>
            <a:ext cx="769182" cy="939381"/>
            <a:chOff x="381000" y="2997369"/>
            <a:chExt cx="1203996" cy="990988"/>
          </a:xfrm>
        </p:grpSpPr>
        <p:sp>
          <p:nvSpPr>
            <p:cNvPr id="186" name="Rectangle 185"/>
            <p:cNvSpPr/>
            <p:nvPr/>
          </p:nvSpPr>
          <p:spPr bwMode="auto">
            <a:xfrm>
              <a:off x="449597" y="3033771"/>
              <a:ext cx="1066800" cy="95458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81000" y="2997369"/>
              <a:ext cx="1203996" cy="974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RGB </a:t>
              </a:r>
              <a:br>
                <a:rPr lang="en-GB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</a:br>
              <a:r>
                <a:rPr lang="en-GB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to</a:t>
              </a:r>
              <a:br>
                <a:rPr lang="en-GB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</a:br>
              <a:r>
                <a:rPr lang="en-GB" sz="18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HSV</a:t>
              </a:r>
              <a:endParaRPr lang="en-GB" sz="1800" b="1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205" name="Shape 238"/>
          <p:cNvCxnSpPr/>
          <p:nvPr/>
        </p:nvCxnSpPr>
        <p:spPr bwMode="auto">
          <a:xfrm>
            <a:off x="440973" y="5016503"/>
            <a:ext cx="348621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211" name="Elbow Connector 137"/>
          <p:cNvCxnSpPr>
            <a:endCxn id="152" idx="2"/>
          </p:cNvCxnSpPr>
          <p:nvPr/>
        </p:nvCxnSpPr>
        <p:spPr bwMode="auto">
          <a:xfrm flipV="1">
            <a:off x="4384874" y="5762625"/>
            <a:ext cx="996751" cy="305411"/>
          </a:xfrm>
          <a:prstGeom prst="bentConnector2">
            <a:avLst/>
          </a:prstGeom>
          <a:noFill/>
          <a:ln w="444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49" name="TextBox 248"/>
          <p:cNvSpPr txBox="1"/>
          <p:nvPr/>
        </p:nvSpPr>
        <p:spPr>
          <a:xfrm>
            <a:off x="6654015" y="3699302"/>
            <a:ext cx="146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HSV</a:t>
            </a:r>
            <a:br>
              <a:rPr lang="en-US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Saturation</a:t>
            </a:r>
            <a:br>
              <a:rPr lang="en-US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RGB</a:t>
            </a:r>
            <a:endParaRPr lang="en-GB" sz="1600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635270" y="2654300"/>
            <a:ext cx="14795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452A7A"/>
                </a:solidFill>
              </a:rPr>
              <a:t>Gain of Colour Saturation</a:t>
            </a:r>
            <a:r>
              <a:rPr lang="en-GB" sz="1400" b="1" i="1" baseline="-25000" dirty="0" smtClean="0">
                <a:solidFill>
                  <a:srgbClr val="452A7A"/>
                </a:solidFill>
              </a:rPr>
              <a:t>YUV</a:t>
            </a:r>
            <a:endParaRPr lang="en-GB" sz="1400" i="1" baseline="-25000" dirty="0">
              <a:solidFill>
                <a:srgbClr val="452A7A"/>
              </a:solidFill>
            </a:endParaRPr>
          </a:p>
        </p:txBody>
      </p:sp>
      <p:grpSp>
        <p:nvGrpSpPr>
          <p:cNvPr id="8" name="Group 83"/>
          <p:cNvGrpSpPr/>
          <p:nvPr/>
        </p:nvGrpSpPr>
        <p:grpSpPr>
          <a:xfrm>
            <a:off x="1752985" y="5586576"/>
            <a:ext cx="2653217" cy="904337"/>
            <a:chOff x="2211996" y="5523073"/>
            <a:chExt cx="2653217" cy="904337"/>
          </a:xfrm>
        </p:grpSpPr>
        <p:sp>
          <p:nvSpPr>
            <p:cNvPr id="176" name="Rectangle 175"/>
            <p:cNvSpPr/>
            <p:nvPr/>
          </p:nvSpPr>
          <p:spPr bwMode="auto">
            <a:xfrm>
              <a:off x="2238362" y="5556259"/>
              <a:ext cx="2620616" cy="87115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83717" y="6084413"/>
              <a:ext cx="1481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Saturation</a:t>
              </a:r>
              <a:r>
                <a:rPr lang="en-US" sz="1600" b="1" i="1" baseline="-250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HSV</a:t>
              </a:r>
              <a:endParaRPr lang="en-GB" sz="20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11996" y="5523073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Sat</a:t>
              </a:r>
              <a:endParaRPr lang="en-GB" sz="2000" b="1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96258" name="Picture 2" descr="C:\Documents and Settings\nroux\Desktop\darkSat_Sat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</a:blip>
            <a:srcRect l="8662" t="54140" r="8823" b="3604"/>
            <a:stretch>
              <a:fillRect/>
            </a:stretch>
          </p:blipFill>
          <p:spPr bwMode="auto">
            <a:xfrm>
              <a:off x="2908300" y="5727700"/>
              <a:ext cx="1828800" cy="421749"/>
            </a:xfrm>
            <a:prstGeom prst="rect">
              <a:avLst/>
            </a:prstGeom>
            <a:noFill/>
          </p:spPr>
        </p:pic>
        <p:cxnSp>
          <p:nvCxnSpPr>
            <p:cNvPr id="184" name="Straight Arrow Connector 183"/>
            <p:cNvCxnSpPr/>
            <p:nvPr/>
          </p:nvCxnSpPr>
          <p:spPr bwMode="auto">
            <a:xfrm flipV="1">
              <a:off x="2993259" y="6089496"/>
              <a:ext cx="1834081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Arrow Connector 182"/>
            <p:cNvCxnSpPr/>
            <p:nvPr/>
          </p:nvCxnSpPr>
          <p:spPr bwMode="auto">
            <a:xfrm rot="5400000" flipH="1" flipV="1">
              <a:off x="2735589" y="5840895"/>
              <a:ext cx="50831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4"/>
          <p:cNvGrpSpPr/>
          <p:nvPr/>
        </p:nvGrpSpPr>
        <p:grpSpPr>
          <a:xfrm>
            <a:off x="1763489" y="4579632"/>
            <a:ext cx="2607894" cy="902434"/>
            <a:chOff x="2222500" y="4516129"/>
            <a:chExt cx="2607894" cy="902434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2233986" y="4516129"/>
              <a:ext cx="2591966" cy="897255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77275" y="5080009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Hue</a:t>
              </a:r>
              <a:r>
                <a:rPr lang="en-GB" sz="1600" b="1" i="1" baseline="-250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HSV</a:t>
              </a:r>
              <a:endParaRPr lang="en-GB" sz="16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222500" y="4521200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S</a:t>
              </a:r>
              <a:r>
                <a:rPr lang="en-GB" sz="2000" b="1" baseline="-250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Max</a:t>
              </a:r>
            </a:p>
          </p:txBody>
        </p:sp>
        <p:pic>
          <p:nvPicPr>
            <p:cNvPr id="80" name="Picture 3" descr="C:\Documents and Settings\nroux\Desktop\darkSat_Hue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 l="9574" t="54066" r="8367" b="3736"/>
            <a:stretch>
              <a:fillRect/>
            </a:stretch>
          </p:blipFill>
          <p:spPr bwMode="auto">
            <a:xfrm>
              <a:off x="2909888" y="4676775"/>
              <a:ext cx="1828799" cy="462281"/>
            </a:xfrm>
            <a:prstGeom prst="rect">
              <a:avLst/>
            </a:prstGeom>
            <a:noFill/>
          </p:spPr>
        </p:pic>
        <p:cxnSp>
          <p:nvCxnSpPr>
            <p:cNvPr id="171" name="Straight Arrow Connector 170"/>
            <p:cNvCxnSpPr/>
            <p:nvPr/>
          </p:nvCxnSpPr>
          <p:spPr bwMode="auto">
            <a:xfrm flipV="1">
              <a:off x="2980630" y="5074454"/>
              <a:ext cx="1814030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 bwMode="auto">
            <a:xfrm rot="5400000" flipH="1" flipV="1">
              <a:off x="2709187" y="4813707"/>
              <a:ext cx="534195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2" name="Rectangle 131"/>
          <p:cNvSpPr/>
          <p:nvPr/>
        </p:nvSpPr>
        <p:spPr>
          <a:xfrm>
            <a:off x="4038600" y="5562600"/>
            <a:ext cx="344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*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114800" y="1676400"/>
            <a:ext cx="344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CC"/>
                </a:solidFill>
              </a:rPr>
              <a:t>*</a:t>
            </a:r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6680200" y="685800"/>
            <a:ext cx="246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0000CC"/>
                </a:solidFill>
              </a:rPr>
              <a:t>*</a:t>
            </a:r>
            <a:r>
              <a:rPr lang="en-GB" sz="1400" b="1" dirty="0" smtClean="0">
                <a:solidFill>
                  <a:srgbClr val="0000CC"/>
                </a:solidFill>
              </a:rPr>
              <a:t>Clip of saturation factor is done at LUT generation.</a:t>
            </a:r>
            <a:endParaRPr lang="en-GB" sz="1600" dirty="0"/>
          </a:p>
        </p:txBody>
      </p:sp>
      <p:sp>
        <p:nvSpPr>
          <p:cNvPr id="152" name="Rectangle 151"/>
          <p:cNvSpPr/>
          <p:nvPr/>
        </p:nvSpPr>
        <p:spPr bwMode="auto">
          <a:xfrm>
            <a:off x="5029200" y="5286375"/>
            <a:ext cx="704850" cy="4762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8628" rIns="36000" bIns="48628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charset="0"/>
              </a:rPr>
              <a:t>Min</a:t>
            </a:r>
            <a:r>
              <a:rPr kumimoji="0" lang="en-GB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705600" y="5181600"/>
            <a:ext cx="14795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Gain of Colour Saturation</a:t>
            </a:r>
            <a:r>
              <a:rPr lang="en-GB" sz="1400" b="1" i="1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HSV</a:t>
            </a:r>
            <a:endParaRPr lang="en-GB" sz="1400" i="1" baseline="-25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0" y="0"/>
            <a:ext cx="4025986" cy="4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256" tIns="48628" rIns="97256" bIns="48628">
            <a:spAutoFit/>
          </a:bodyPr>
          <a:lstStyle/>
          <a:p>
            <a:pPr defTabSz="973138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 Micro-architecture</a:t>
            </a:r>
            <a:r>
              <a:rPr lang="en-US" sz="2800" b="1" dirty="0" smtClean="0">
                <a:solidFill>
                  <a:schemeClr val="bg1"/>
                </a:solidFill>
              </a:rPr>
              <a:t>:   half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Elbow Connector 99"/>
          <p:cNvCxnSpPr>
            <a:stCxn id="175" idx="3"/>
          </p:cNvCxnSpPr>
          <p:nvPr/>
        </p:nvCxnSpPr>
        <p:spPr bwMode="auto">
          <a:xfrm>
            <a:off x="6590172" y="4102100"/>
            <a:ext cx="2503028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51" name="Rectangle 250"/>
          <p:cNvSpPr/>
          <p:nvPr/>
        </p:nvSpPr>
        <p:spPr bwMode="auto">
          <a:xfrm>
            <a:off x="6787880" y="3708400"/>
            <a:ext cx="1154670" cy="8255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256" tIns="48628" rIns="97256" bIns="4862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226" name="Elbow Connector 225"/>
          <p:cNvCxnSpPr/>
          <p:nvPr/>
        </p:nvCxnSpPr>
        <p:spPr bwMode="auto">
          <a:xfrm>
            <a:off x="1483826" y="2176771"/>
            <a:ext cx="408119" cy="1597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385" name="Straight Arrow Connector 384"/>
          <p:cNvCxnSpPr/>
          <p:nvPr/>
        </p:nvCxnSpPr>
        <p:spPr bwMode="auto">
          <a:xfrm>
            <a:off x="1368070" y="3278505"/>
            <a:ext cx="533400" cy="1588"/>
          </a:xfrm>
          <a:prstGeom prst="straightConnector1">
            <a:avLst/>
          </a:prstGeom>
          <a:noFill/>
          <a:ln w="44450" cap="flat" cmpd="sng" algn="ctr">
            <a:solidFill>
              <a:srgbClr val="00823B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2" name="Group 134"/>
          <p:cNvGrpSpPr/>
          <p:nvPr/>
        </p:nvGrpSpPr>
        <p:grpSpPr>
          <a:xfrm>
            <a:off x="1792538" y="2744304"/>
            <a:ext cx="2667000" cy="942104"/>
            <a:chOff x="2959179" y="4793781"/>
            <a:chExt cx="2667000" cy="942104"/>
          </a:xfrm>
          <a:solidFill>
            <a:schemeClr val="bg1"/>
          </a:solidFill>
        </p:grpSpPr>
        <p:sp>
          <p:nvSpPr>
            <p:cNvPr id="137" name="Rectangle 136"/>
            <p:cNvSpPr/>
            <p:nvPr/>
          </p:nvSpPr>
          <p:spPr bwMode="auto">
            <a:xfrm>
              <a:off x="2982993" y="4851732"/>
              <a:ext cx="2643186" cy="878102"/>
            </a:xfrm>
            <a:prstGeom prst="rect">
              <a:avLst/>
            </a:prstGeom>
            <a:grpFill/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136" name="Picture 3" descr="C:\NrPhoto\ColorVibrancy2\Valu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3042" y="4948887"/>
              <a:ext cx="2219326" cy="485172"/>
            </a:xfrm>
            <a:prstGeom prst="rect">
              <a:avLst/>
            </a:prstGeom>
            <a:grpFill/>
          </p:spPr>
        </p:pic>
        <p:sp>
          <p:nvSpPr>
            <p:cNvPr id="139" name="TextBox 138"/>
            <p:cNvSpPr txBox="1"/>
            <p:nvPr/>
          </p:nvSpPr>
          <p:spPr>
            <a:xfrm>
              <a:off x="4074753" y="5397331"/>
              <a:ext cx="15488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solidFill>
                    <a:srgbClr val="0000CC"/>
                  </a:solidFill>
                </a:rPr>
                <a:t>Luminance</a:t>
              </a:r>
              <a:r>
                <a:rPr lang="en-GB" sz="1600" b="1" i="1" baseline="-25000" dirty="0" smtClean="0">
                  <a:solidFill>
                    <a:srgbClr val="0000CC"/>
                  </a:solidFill>
                </a:rPr>
                <a:t>YUV</a:t>
              </a:r>
              <a:endParaRPr lang="en-GB" sz="2000" b="1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59179" y="4793781"/>
              <a:ext cx="707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CC"/>
                  </a:solidFill>
                </a:rPr>
                <a:t>S</a:t>
              </a:r>
              <a:r>
                <a:rPr lang="en-GB" sz="2000" b="1" baseline="-25000" dirty="0" smtClean="0">
                  <a:solidFill>
                    <a:srgbClr val="0000CC"/>
                  </a:solidFill>
                </a:rPr>
                <a:t>Max</a:t>
              </a:r>
              <a:endParaRPr lang="en-GB" sz="2000" b="1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 bwMode="auto">
            <a:xfrm rot="5400000" flipH="1" flipV="1">
              <a:off x="3405349" y="5126288"/>
              <a:ext cx="511012" cy="158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2" name="Straight Arrow Connector 141"/>
            <p:cNvCxnSpPr/>
            <p:nvPr/>
          </p:nvCxnSpPr>
          <p:spPr bwMode="auto">
            <a:xfrm flipV="1">
              <a:off x="3664822" y="5373064"/>
              <a:ext cx="1892301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55" name="Shape 102"/>
          <p:cNvCxnSpPr/>
          <p:nvPr/>
        </p:nvCxnSpPr>
        <p:spPr bwMode="auto">
          <a:xfrm>
            <a:off x="1483826" y="1152835"/>
            <a:ext cx="417644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1814528" y="685800"/>
            <a:ext cx="2591966" cy="89725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256" tIns="48628" rIns="97256" bIns="4862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69" name="Picture 2" descr="C:\Documents and Settings\nroux\Desktop\combhue.png"/>
          <p:cNvPicPr>
            <a:picLocks noChangeAspect="1" noChangeArrowheads="1"/>
          </p:cNvPicPr>
          <p:nvPr/>
        </p:nvPicPr>
        <p:blipFill>
          <a:blip r:embed="rId4" cstate="print"/>
          <a:srcRect l="7296" t="49935" r="11316" b="17815"/>
          <a:stretch>
            <a:fillRect/>
          </a:stretch>
        </p:blipFill>
        <p:spPr bwMode="auto">
          <a:xfrm>
            <a:off x="2434870" y="792480"/>
            <a:ext cx="1843529" cy="453650"/>
          </a:xfrm>
          <a:prstGeom prst="rect">
            <a:avLst/>
          </a:prstGeom>
          <a:noFill/>
        </p:spPr>
      </p:pic>
      <p:sp>
        <p:nvSpPr>
          <p:cNvPr id="40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549C53-AEB7-43DD-8F3D-4ACF2D4E3304}" type="slidenum">
              <a:rPr lang="en-US" smtClean="0"/>
              <a:pPr/>
              <a:t>3</a:t>
            </a:fld>
            <a:r>
              <a:rPr lang="en-US" dirty="0" smtClean="0"/>
              <a:t>/3</a:t>
            </a:r>
            <a:endParaRPr lang="en-US" dirty="0"/>
          </a:p>
        </p:txBody>
      </p:sp>
      <p:sp>
        <p:nvSpPr>
          <p:cNvPr id="4099" name="Text Box 35"/>
          <p:cNvSpPr txBox="1">
            <a:spLocks noChangeArrowheads="1"/>
          </p:cNvSpPr>
          <p:nvPr/>
        </p:nvSpPr>
        <p:spPr bwMode="auto">
          <a:xfrm>
            <a:off x="0" y="0"/>
            <a:ext cx="3924996" cy="48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256" tIns="48628" rIns="97256" bIns="48628">
            <a:spAutoFit/>
          </a:bodyPr>
          <a:lstStyle/>
          <a:p>
            <a:pPr defTabSz="973138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 Micro-architecture</a:t>
            </a:r>
            <a:r>
              <a:rPr lang="en-US" sz="2800" b="1" dirty="0" smtClean="0">
                <a:solidFill>
                  <a:schemeClr val="bg1"/>
                </a:solidFill>
              </a:rPr>
              <a:t>:   full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549796" y="1249680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00CC"/>
                </a:solidFill>
              </a:rPr>
              <a:t>Hue</a:t>
            </a:r>
            <a:r>
              <a:rPr lang="en-GB" sz="1600" b="1" i="1" baseline="-25000" dirty="0" smtClean="0">
                <a:solidFill>
                  <a:srgbClr val="0000CC"/>
                </a:solidFill>
              </a:rPr>
              <a:t>HSV</a:t>
            </a:r>
            <a:endParaRPr lang="en-GB" sz="1600" b="1" i="1" baseline="-25000" dirty="0">
              <a:solidFill>
                <a:srgbClr val="0000CC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788450" y="640080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0000CC"/>
                </a:solidFill>
              </a:rPr>
              <a:t>S</a:t>
            </a:r>
            <a:r>
              <a:rPr lang="en-GB" sz="2000" b="1" baseline="-25000" dirty="0" smtClean="0">
                <a:solidFill>
                  <a:srgbClr val="0000CC"/>
                </a:solidFill>
              </a:rPr>
              <a:t>Max</a:t>
            </a:r>
            <a:endParaRPr lang="en-GB" sz="2000" b="1" baseline="-25000" dirty="0">
              <a:solidFill>
                <a:srgbClr val="0000CC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 bwMode="auto">
          <a:xfrm rot="5400000" flipH="1" flipV="1">
            <a:off x="2289729" y="983378"/>
            <a:ext cx="534195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V="1">
            <a:off x="2561172" y="1244125"/>
            <a:ext cx="1814030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hape 108"/>
          <p:cNvCxnSpPr>
            <a:endCxn id="70" idx="0"/>
          </p:cNvCxnSpPr>
          <p:nvPr/>
        </p:nvCxnSpPr>
        <p:spPr bwMode="auto">
          <a:xfrm>
            <a:off x="4410581" y="1088575"/>
            <a:ext cx="956843" cy="835192"/>
          </a:xfrm>
          <a:prstGeom prst="bentConnector2">
            <a:avLst/>
          </a:prstGeom>
          <a:noFill/>
          <a:ln w="444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58" name="Shape 113"/>
          <p:cNvCxnSpPr>
            <a:endCxn id="70" idx="2"/>
          </p:cNvCxnSpPr>
          <p:nvPr/>
        </p:nvCxnSpPr>
        <p:spPr bwMode="auto">
          <a:xfrm flipV="1">
            <a:off x="4459538" y="2400017"/>
            <a:ext cx="907886" cy="822162"/>
          </a:xfrm>
          <a:prstGeom prst="bentConnector2">
            <a:avLst/>
          </a:prstGeom>
          <a:noFill/>
          <a:ln w="44450" cap="flat" cmpd="sng" algn="ctr">
            <a:solidFill>
              <a:srgbClr val="00823B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59" name="Elbow Connector 158"/>
          <p:cNvCxnSpPr>
            <a:endCxn id="70" idx="1"/>
          </p:cNvCxnSpPr>
          <p:nvPr/>
        </p:nvCxnSpPr>
        <p:spPr bwMode="auto">
          <a:xfrm>
            <a:off x="4439520" y="2161506"/>
            <a:ext cx="575479" cy="386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5" name="Group 162"/>
          <p:cNvGrpSpPr/>
          <p:nvPr/>
        </p:nvGrpSpPr>
        <p:grpSpPr>
          <a:xfrm>
            <a:off x="1818904" y="1725930"/>
            <a:ext cx="2620616" cy="871151"/>
            <a:chOff x="3322016" y="2133600"/>
            <a:chExt cx="2620616" cy="871151"/>
          </a:xfrm>
          <a:solidFill>
            <a:schemeClr val="bg1"/>
          </a:solidFill>
        </p:grpSpPr>
        <p:sp>
          <p:nvSpPr>
            <p:cNvPr id="165" name="Rectangle 164"/>
            <p:cNvSpPr/>
            <p:nvPr/>
          </p:nvSpPr>
          <p:spPr bwMode="auto">
            <a:xfrm>
              <a:off x="3322016" y="2133600"/>
              <a:ext cx="2620616" cy="871151"/>
            </a:xfrm>
            <a:prstGeom prst="rect">
              <a:avLst/>
            </a:prstGeom>
            <a:grpFill/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164" name="Picture 2" descr="C:\NrPhoto\ColorVibrancy2\satLut.png"/>
            <p:cNvPicPr>
              <a:picLocks noChangeAspect="1" noChangeArrowheads="1"/>
            </p:cNvPicPr>
            <p:nvPr/>
          </p:nvPicPr>
          <p:blipFill>
            <a:blip r:embed="rId5" cstate="print">
              <a:lum contrast="20000"/>
            </a:blip>
            <a:srcRect l="8044" t="58757" r="7491" b="6065"/>
            <a:stretch>
              <a:fillRect/>
            </a:stretch>
          </p:blipFill>
          <p:spPr bwMode="auto">
            <a:xfrm>
              <a:off x="3970578" y="2240280"/>
              <a:ext cx="1832777" cy="477354"/>
            </a:xfrm>
            <a:prstGeom prst="rect">
              <a:avLst/>
            </a:prstGeom>
            <a:grpFill/>
          </p:spPr>
        </p:pic>
        <p:sp>
          <p:nvSpPr>
            <p:cNvPr id="166" name="TextBox 165"/>
            <p:cNvSpPr txBox="1"/>
            <p:nvPr/>
          </p:nvSpPr>
          <p:spPr>
            <a:xfrm>
              <a:off x="4452332" y="2661754"/>
              <a:ext cx="1481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</a:rPr>
                <a:t>Saturation</a:t>
              </a:r>
              <a:r>
                <a:rPr lang="en-US" sz="1600" b="1" i="1" baseline="-25000" dirty="0" smtClean="0">
                  <a:solidFill>
                    <a:srgbClr val="0000CC"/>
                  </a:solidFill>
                </a:rPr>
                <a:t>YUV</a:t>
              </a:r>
              <a:endParaRPr lang="en-GB" sz="2000" b="1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42798" y="2160270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CC"/>
                  </a:solidFill>
                </a:rPr>
                <a:t>Sat</a:t>
              </a:r>
              <a:endParaRPr lang="en-GB" sz="2000" b="1" baseline="-25000" dirty="0">
                <a:solidFill>
                  <a:srgbClr val="0000CC"/>
                </a:solidFill>
              </a:endParaRPr>
            </a:p>
          </p:txBody>
        </p:sp>
        <p:cxnSp>
          <p:nvCxnSpPr>
            <p:cNvPr id="168" name="Straight Arrow Connector 167"/>
            <p:cNvCxnSpPr/>
            <p:nvPr/>
          </p:nvCxnSpPr>
          <p:spPr bwMode="auto">
            <a:xfrm rot="5400000" flipH="1" flipV="1">
              <a:off x="3819243" y="2418236"/>
              <a:ext cx="508312" cy="158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 bwMode="auto">
            <a:xfrm flipV="1">
              <a:off x="4076913" y="2666837"/>
              <a:ext cx="1834081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5" name="Rectangle 174"/>
          <p:cNvSpPr/>
          <p:nvPr/>
        </p:nvSpPr>
        <p:spPr bwMode="auto">
          <a:xfrm>
            <a:off x="5243286" y="3708400"/>
            <a:ext cx="1346886" cy="7874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256" tIns="48628" rIns="97256" bIns="4862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77" name="Elbow Connector 176"/>
          <p:cNvCxnSpPr>
            <a:endCxn id="175" idx="1"/>
          </p:cNvCxnSpPr>
          <p:nvPr/>
        </p:nvCxnSpPr>
        <p:spPr bwMode="auto">
          <a:xfrm>
            <a:off x="50800" y="4102100"/>
            <a:ext cx="5192486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6" name="Group 226"/>
          <p:cNvGrpSpPr/>
          <p:nvPr/>
        </p:nvGrpSpPr>
        <p:grpSpPr>
          <a:xfrm>
            <a:off x="758469" y="643673"/>
            <a:ext cx="769182" cy="939381"/>
            <a:chOff x="381000" y="2997369"/>
            <a:chExt cx="1203996" cy="990988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449597" y="3033771"/>
              <a:ext cx="1066800" cy="95458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81000" y="2997369"/>
              <a:ext cx="12039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 smtClean="0">
                  <a:solidFill>
                    <a:srgbClr val="0000CC"/>
                  </a:solidFill>
                </a:rPr>
                <a:t>RGB 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to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H</a:t>
              </a:r>
              <a:r>
                <a:rPr lang="en-GB" sz="1800" b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SV</a:t>
              </a:r>
              <a:endPara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Group 233"/>
          <p:cNvGrpSpPr/>
          <p:nvPr/>
        </p:nvGrpSpPr>
        <p:grpSpPr>
          <a:xfrm>
            <a:off x="758470" y="1697354"/>
            <a:ext cx="769182" cy="866775"/>
            <a:chOff x="381000" y="3019142"/>
            <a:chExt cx="1203996" cy="861639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9597" y="3019142"/>
              <a:ext cx="1066800" cy="8616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1000" y="3028613"/>
              <a:ext cx="1203996" cy="79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0000CC"/>
                  </a:solidFill>
                </a:rPr>
                <a:t>YRGB </a:t>
              </a:r>
              <a:br>
                <a:rPr lang="en-GB" sz="14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to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400" b="1" dirty="0" smtClean="0">
                  <a:solidFill>
                    <a:srgbClr val="0000CC"/>
                  </a:solidFill>
                </a:rPr>
                <a:t>Sat</a:t>
              </a:r>
              <a:r>
                <a:rPr lang="en-GB" sz="1400" b="1" baseline="-25000" dirty="0" smtClean="0">
                  <a:solidFill>
                    <a:srgbClr val="0000CC"/>
                  </a:solidFill>
                </a:rPr>
                <a:t>YUV</a:t>
              </a:r>
              <a:endParaRPr lang="en-GB" sz="1400" b="1" baseline="-250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37" name="Elbow Connector 236"/>
          <p:cNvCxnSpPr/>
          <p:nvPr/>
        </p:nvCxnSpPr>
        <p:spPr bwMode="auto">
          <a:xfrm>
            <a:off x="453669" y="2122797"/>
            <a:ext cx="360855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239" name="Shape 238"/>
          <p:cNvCxnSpPr/>
          <p:nvPr/>
        </p:nvCxnSpPr>
        <p:spPr bwMode="auto">
          <a:xfrm rot="5400000" flipH="1" flipV="1">
            <a:off x="-1380664" y="2855770"/>
            <a:ext cx="4004951" cy="360967"/>
          </a:xfrm>
          <a:prstGeom prst="bentConnector3">
            <a:avLst>
              <a:gd name="adj1" fmla="val 100103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268" name="Straight Arrow Connector 267"/>
          <p:cNvCxnSpPr/>
          <p:nvPr/>
        </p:nvCxnSpPr>
        <p:spPr bwMode="auto">
          <a:xfrm rot="5400000" flipH="1" flipV="1">
            <a:off x="795185" y="2902056"/>
            <a:ext cx="692159" cy="3591"/>
          </a:xfrm>
          <a:prstGeom prst="straightConnector1">
            <a:avLst/>
          </a:prstGeom>
          <a:noFill/>
          <a:ln w="44450" cap="flat" cmpd="sng" algn="ctr">
            <a:solidFill>
              <a:srgbClr val="00823B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78" name="Rectangle 177"/>
          <p:cNvSpPr/>
          <p:nvPr/>
        </p:nvSpPr>
        <p:spPr>
          <a:xfrm>
            <a:off x="223542" y="3914745"/>
            <a:ext cx="7619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i="1" dirty="0" smtClean="0">
                <a:solidFill>
                  <a:schemeClr val="tx1"/>
                </a:solidFill>
              </a:rPr>
              <a:t>RGB</a:t>
            </a:r>
            <a:endParaRPr lang="en-GB" sz="2000" i="1" dirty="0">
              <a:solidFill>
                <a:schemeClr val="tx1"/>
              </a:solidFill>
            </a:endParaRPr>
          </a:p>
        </p:txBody>
      </p:sp>
      <p:grpSp>
        <p:nvGrpSpPr>
          <p:cNvPr id="81" name="Group 233"/>
          <p:cNvGrpSpPr/>
          <p:nvPr/>
        </p:nvGrpSpPr>
        <p:grpSpPr>
          <a:xfrm>
            <a:off x="758470" y="2821305"/>
            <a:ext cx="769182" cy="902732"/>
            <a:chOff x="381000" y="2971800"/>
            <a:chExt cx="1203996" cy="902732"/>
          </a:xfrm>
        </p:grpSpPr>
        <p:sp>
          <p:nvSpPr>
            <p:cNvPr id="82" name="Rectangle 81"/>
            <p:cNvSpPr/>
            <p:nvPr/>
          </p:nvSpPr>
          <p:spPr bwMode="auto">
            <a:xfrm>
              <a:off x="449597" y="2971800"/>
              <a:ext cx="1066800" cy="8382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1000" y="2997369"/>
              <a:ext cx="120399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0000CC"/>
                  </a:solidFill>
                </a:rPr>
                <a:t>RGB </a:t>
              </a:r>
              <a:br>
                <a:rPr lang="en-GB" sz="14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to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Y</a:t>
              </a:r>
              <a:endParaRPr lang="en-GB" sz="1800" b="1" baseline="-250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212394" y="3699302"/>
            <a:ext cx="144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</a:rPr>
              <a:t>RGB</a:t>
            </a:r>
            <a:br>
              <a:rPr lang="en-US" sz="1600" b="1" dirty="0" smtClean="0">
                <a:solidFill>
                  <a:srgbClr val="0000CC"/>
                </a:solidFill>
              </a:rPr>
            </a:br>
            <a:r>
              <a:rPr lang="en-US" sz="1600" b="1" dirty="0" smtClean="0">
                <a:solidFill>
                  <a:srgbClr val="0000CC"/>
                </a:solidFill>
              </a:rPr>
              <a:t>Color matrix</a:t>
            </a:r>
            <a:br>
              <a:rPr lang="en-US" sz="1600" b="1" dirty="0" smtClean="0">
                <a:solidFill>
                  <a:srgbClr val="0000CC"/>
                </a:solidFill>
              </a:rPr>
            </a:br>
            <a:r>
              <a:rPr lang="en-US" sz="1600" b="1" dirty="0" smtClean="0">
                <a:solidFill>
                  <a:srgbClr val="0000CC"/>
                </a:solidFill>
              </a:rPr>
              <a:t>of Saturation</a:t>
            </a:r>
            <a:endParaRPr lang="en-GB" sz="1600" b="1" dirty="0" smtClean="0">
              <a:solidFill>
                <a:srgbClr val="0000CC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77200" y="3894438"/>
            <a:ext cx="76199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i="1" dirty="0" smtClean="0">
                <a:solidFill>
                  <a:schemeClr val="tx1"/>
                </a:solidFill>
              </a:rPr>
              <a:t>RGB</a:t>
            </a:r>
            <a:endParaRPr lang="en-GB" sz="2000" i="1" dirty="0">
              <a:solidFill>
                <a:schemeClr val="tx1"/>
              </a:solidFill>
            </a:endParaRPr>
          </a:p>
        </p:txBody>
      </p:sp>
      <p:cxnSp>
        <p:nvCxnSpPr>
          <p:cNvPr id="112" name="Elbow Connector 111"/>
          <p:cNvCxnSpPr>
            <a:stCxn id="249" idx="2"/>
            <a:endCxn id="152" idx="3"/>
          </p:cNvCxnSpPr>
          <p:nvPr/>
        </p:nvCxnSpPr>
        <p:spPr bwMode="auto">
          <a:xfrm rot="5400000">
            <a:off x="6062058" y="4202292"/>
            <a:ext cx="994201" cy="1650215"/>
          </a:xfrm>
          <a:prstGeom prst="bentConnector2">
            <a:avLst/>
          </a:prstGeom>
          <a:noFill/>
          <a:ln w="44450" cap="flat" cmpd="sng" algn="ctr">
            <a:solidFill>
              <a:srgbClr val="832175"/>
            </a:solidFill>
            <a:prstDash val="solid"/>
            <a:round/>
            <a:headEnd type="arrow" w="sm" len="sm"/>
            <a:tailEnd type="none" w="sm" len="sm"/>
          </a:ln>
          <a:effectLst/>
        </p:spPr>
      </p:cxnSp>
      <p:cxnSp>
        <p:nvCxnSpPr>
          <p:cNvPr id="66" name="Shape 238"/>
          <p:cNvCxnSpPr/>
          <p:nvPr/>
        </p:nvCxnSpPr>
        <p:spPr bwMode="auto">
          <a:xfrm>
            <a:off x="453672" y="3268980"/>
            <a:ext cx="348621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5014999" y="1923767"/>
            <a:ext cx="704850" cy="4762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8628" rIns="36000" bIns="48628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Min</a:t>
            </a:r>
            <a:r>
              <a:rPr kumimoji="0" lang="en-GB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73" name="Shape 72"/>
          <p:cNvCxnSpPr>
            <a:stCxn id="70" idx="3"/>
            <a:endCxn id="87" idx="0"/>
          </p:cNvCxnSpPr>
          <p:nvPr/>
        </p:nvCxnSpPr>
        <p:spPr bwMode="auto">
          <a:xfrm>
            <a:off x="5719849" y="2161892"/>
            <a:ext cx="215587" cy="1537410"/>
          </a:xfrm>
          <a:prstGeom prst="bentConnector2">
            <a:avLst/>
          </a:prstGeom>
          <a:noFill/>
          <a:ln w="44450" cap="flat" cmpd="sng" algn="ctr">
            <a:solidFill>
              <a:srgbClr val="832175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38" name="Elbow Connector 137"/>
          <p:cNvCxnSpPr/>
          <p:nvPr/>
        </p:nvCxnSpPr>
        <p:spPr bwMode="auto">
          <a:xfrm rot="16200000" flipH="1">
            <a:off x="1172267" y="5392075"/>
            <a:ext cx="611365" cy="748884"/>
          </a:xfrm>
          <a:prstGeom prst="bentConnector2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43" name="Shape 102"/>
          <p:cNvCxnSpPr/>
          <p:nvPr/>
        </p:nvCxnSpPr>
        <p:spPr bwMode="auto">
          <a:xfrm>
            <a:off x="1444273" y="5046667"/>
            <a:ext cx="417644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72" name="Shape 108"/>
          <p:cNvCxnSpPr>
            <a:endCxn id="152" idx="0"/>
          </p:cNvCxnSpPr>
          <p:nvPr/>
        </p:nvCxnSpPr>
        <p:spPr bwMode="auto">
          <a:xfrm>
            <a:off x="4351848" y="5040957"/>
            <a:ext cx="1029777" cy="245418"/>
          </a:xfrm>
          <a:prstGeom prst="bentConnector2">
            <a:avLst/>
          </a:prstGeom>
          <a:noFill/>
          <a:ln w="444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185" name="Group 226"/>
          <p:cNvGrpSpPr/>
          <p:nvPr/>
        </p:nvGrpSpPr>
        <p:grpSpPr>
          <a:xfrm>
            <a:off x="718916" y="4537505"/>
            <a:ext cx="769182" cy="939381"/>
            <a:chOff x="381000" y="2997369"/>
            <a:chExt cx="1203996" cy="990988"/>
          </a:xfrm>
        </p:grpSpPr>
        <p:sp>
          <p:nvSpPr>
            <p:cNvPr id="186" name="Rectangle 185"/>
            <p:cNvSpPr/>
            <p:nvPr/>
          </p:nvSpPr>
          <p:spPr bwMode="auto">
            <a:xfrm>
              <a:off x="449597" y="3033771"/>
              <a:ext cx="1066800" cy="95458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81000" y="2997369"/>
              <a:ext cx="1203996" cy="974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 smtClean="0">
                  <a:solidFill>
                    <a:srgbClr val="0000CC"/>
                  </a:solidFill>
                </a:rPr>
                <a:t>RGB 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to</a:t>
              </a:r>
              <a:br>
                <a:rPr lang="en-GB" sz="1800" b="1" dirty="0" smtClean="0">
                  <a:solidFill>
                    <a:srgbClr val="0000CC"/>
                  </a:solidFill>
                </a:rPr>
              </a:br>
              <a:r>
                <a:rPr lang="en-GB" sz="1800" b="1" dirty="0" smtClean="0">
                  <a:solidFill>
                    <a:srgbClr val="0000CC"/>
                  </a:solidFill>
                </a:rPr>
                <a:t>HS</a:t>
              </a:r>
              <a:r>
                <a:rPr lang="en-GB" sz="1800" b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V</a:t>
              </a:r>
              <a:endParaRPr lang="en-GB" sz="18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05" name="Shape 238"/>
          <p:cNvCxnSpPr/>
          <p:nvPr/>
        </p:nvCxnSpPr>
        <p:spPr bwMode="auto">
          <a:xfrm>
            <a:off x="440973" y="5016503"/>
            <a:ext cx="348621" cy="1588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211" name="Elbow Connector 137"/>
          <p:cNvCxnSpPr>
            <a:endCxn id="152" idx="2"/>
          </p:cNvCxnSpPr>
          <p:nvPr/>
        </p:nvCxnSpPr>
        <p:spPr bwMode="auto">
          <a:xfrm flipV="1">
            <a:off x="4384874" y="5762625"/>
            <a:ext cx="996751" cy="305411"/>
          </a:xfrm>
          <a:prstGeom prst="bentConnector2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249" name="TextBox 248"/>
          <p:cNvSpPr txBox="1"/>
          <p:nvPr/>
        </p:nvSpPr>
        <p:spPr>
          <a:xfrm>
            <a:off x="6654015" y="3699302"/>
            <a:ext cx="146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</a:rPr>
              <a:t>HSV</a:t>
            </a:r>
            <a:br>
              <a:rPr lang="en-US" sz="1600" b="1" dirty="0" smtClean="0">
                <a:solidFill>
                  <a:srgbClr val="0000CC"/>
                </a:solidFill>
              </a:rPr>
            </a:br>
            <a:r>
              <a:rPr lang="en-US" sz="1600" b="1" dirty="0" smtClean="0">
                <a:solidFill>
                  <a:srgbClr val="0000CC"/>
                </a:solidFill>
              </a:rPr>
              <a:t>Saturation</a:t>
            </a:r>
            <a:br>
              <a:rPr lang="en-US" sz="1600" b="1" dirty="0" smtClean="0">
                <a:solidFill>
                  <a:srgbClr val="0000CC"/>
                </a:solidFill>
              </a:rPr>
            </a:br>
            <a:r>
              <a:rPr lang="en-US" sz="1600" b="1" dirty="0" smtClean="0">
                <a:solidFill>
                  <a:srgbClr val="0000CC"/>
                </a:solidFill>
              </a:rPr>
              <a:t>in RGB</a:t>
            </a:r>
            <a:endParaRPr lang="en-GB" sz="1600" b="1" dirty="0" smtClean="0">
              <a:solidFill>
                <a:srgbClr val="0000CC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635270" y="2654300"/>
            <a:ext cx="14795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452A7A"/>
                </a:solidFill>
              </a:rPr>
              <a:t>Gain of Colour Saturation</a:t>
            </a:r>
            <a:r>
              <a:rPr lang="en-GB" sz="1400" b="1" i="1" baseline="-25000" dirty="0" smtClean="0">
                <a:solidFill>
                  <a:srgbClr val="452A7A"/>
                </a:solidFill>
              </a:rPr>
              <a:t>YUV</a:t>
            </a:r>
            <a:endParaRPr lang="en-GB" sz="1400" i="1" baseline="-25000" dirty="0">
              <a:solidFill>
                <a:srgbClr val="452A7A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752985" y="5586576"/>
            <a:ext cx="2653217" cy="904337"/>
            <a:chOff x="2211996" y="5523073"/>
            <a:chExt cx="2653217" cy="904337"/>
          </a:xfrm>
        </p:grpSpPr>
        <p:sp>
          <p:nvSpPr>
            <p:cNvPr id="176" name="Rectangle 175"/>
            <p:cNvSpPr/>
            <p:nvPr/>
          </p:nvSpPr>
          <p:spPr bwMode="auto">
            <a:xfrm>
              <a:off x="2238362" y="5556259"/>
              <a:ext cx="2620616" cy="87115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83717" y="6084413"/>
              <a:ext cx="1481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CC"/>
                  </a:solidFill>
                </a:rPr>
                <a:t>Saturation</a:t>
              </a:r>
              <a:r>
                <a:rPr lang="en-US" sz="1600" b="1" i="1" baseline="-25000" dirty="0" smtClean="0">
                  <a:solidFill>
                    <a:srgbClr val="0000CC"/>
                  </a:solidFill>
                </a:rPr>
                <a:t>HSV</a:t>
              </a:r>
              <a:endParaRPr lang="en-GB" sz="2000" b="1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11996" y="5523073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CC"/>
                  </a:solidFill>
                </a:rPr>
                <a:t>Sat</a:t>
              </a:r>
              <a:endParaRPr lang="en-GB" sz="2000" b="1" baseline="-25000" dirty="0" smtClean="0">
                <a:solidFill>
                  <a:srgbClr val="0000CC"/>
                </a:solidFill>
              </a:endParaRPr>
            </a:p>
          </p:txBody>
        </p:sp>
        <p:pic>
          <p:nvPicPr>
            <p:cNvPr id="96258" name="Picture 2" descr="C:\Documents and Settings\nroux\Desktop\darkSat_Sat.png"/>
            <p:cNvPicPr>
              <a:picLocks noChangeAspect="1" noChangeArrowheads="1"/>
            </p:cNvPicPr>
            <p:nvPr/>
          </p:nvPicPr>
          <p:blipFill>
            <a:blip r:embed="rId6" cstate="print">
              <a:lum/>
            </a:blip>
            <a:srcRect l="8662" t="54140" r="8823" b="3604"/>
            <a:stretch>
              <a:fillRect/>
            </a:stretch>
          </p:blipFill>
          <p:spPr bwMode="auto">
            <a:xfrm>
              <a:off x="2908300" y="5727700"/>
              <a:ext cx="1828800" cy="421749"/>
            </a:xfrm>
            <a:prstGeom prst="rect">
              <a:avLst/>
            </a:prstGeom>
            <a:noFill/>
          </p:spPr>
        </p:pic>
        <p:cxnSp>
          <p:nvCxnSpPr>
            <p:cNvPr id="184" name="Straight Arrow Connector 183"/>
            <p:cNvCxnSpPr/>
            <p:nvPr/>
          </p:nvCxnSpPr>
          <p:spPr bwMode="auto">
            <a:xfrm flipV="1">
              <a:off x="2993259" y="6089496"/>
              <a:ext cx="1834081" cy="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Arrow Connector 182"/>
            <p:cNvCxnSpPr/>
            <p:nvPr/>
          </p:nvCxnSpPr>
          <p:spPr bwMode="auto">
            <a:xfrm rot="5400000" flipH="1" flipV="1">
              <a:off x="2735589" y="5840895"/>
              <a:ext cx="50831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>
            <a:off x="1763489" y="4579632"/>
            <a:ext cx="2607894" cy="902434"/>
            <a:chOff x="2222500" y="4516129"/>
            <a:chExt cx="2607894" cy="902434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2233986" y="4516129"/>
              <a:ext cx="2591966" cy="897255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7256" tIns="48628" rIns="97256" bIns="4862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7313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77275" y="5080009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solidFill>
                    <a:srgbClr val="0000CC"/>
                  </a:solidFill>
                </a:rPr>
                <a:t>Hue</a:t>
              </a:r>
              <a:r>
                <a:rPr lang="en-GB" sz="1600" b="1" i="1" baseline="-25000" dirty="0" smtClean="0">
                  <a:solidFill>
                    <a:srgbClr val="0000CC"/>
                  </a:solidFill>
                </a:rPr>
                <a:t>HSV</a:t>
              </a:r>
              <a:endParaRPr lang="en-GB" sz="1600" b="1" i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222500" y="4521200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CC"/>
                  </a:solidFill>
                </a:rPr>
                <a:t>S</a:t>
              </a:r>
              <a:r>
                <a:rPr lang="en-GB" sz="2000" b="1" baseline="-25000" dirty="0" smtClean="0">
                  <a:solidFill>
                    <a:srgbClr val="0000CC"/>
                  </a:solidFill>
                </a:rPr>
                <a:t>Max</a:t>
              </a:r>
            </a:p>
          </p:txBody>
        </p:sp>
        <p:pic>
          <p:nvPicPr>
            <p:cNvPr id="80" name="Picture 3" descr="C:\Documents and Settings\nroux\Desktop\darkSat_Hue.png"/>
            <p:cNvPicPr>
              <a:picLocks noChangeAspect="1" noChangeArrowheads="1"/>
            </p:cNvPicPr>
            <p:nvPr/>
          </p:nvPicPr>
          <p:blipFill>
            <a:blip r:embed="rId7" cstate="print">
              <a:lum/>
            </a:blip>
            <a:srcRect l="9574" t="54066" r="8367" b="3736"/>
            <a:stretch>
              <a:fillRect/>
            </a:stretch>
          </p:blipFill>
          <p:spPr bwMode="auto">
            <a:xfrm>
              <a:off x="2909888" y="4676775"/>
              <a:ext cx="1828799" cy="462281"/>
            </a:xfrm>
            <a:prstGeom prst="rect">
              <a:avLst/>
            </a:prstGeom>
            <a:noFill/>
          </p:spPr>
        </p:pic>
        <p:cxnSp>
          <p:nvCxnSpPr>
            <p:cNvPr id="171" name="Straight Arrow Connector 170"/>
            <p:cNvCxnSpPr/>
            <p:nvPr/>
          </p:nvCxnSpPr>
          <p:spPr bwMode="auto">
            <a:xfrm flipV="1">
              <a:off x="2980630" y="5074454"/>
              <a:ext cx="1814030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 bwMode="auto">
            <a:xfrm rot="5400000" flipH="1" flipV="1">
              <a:off x="2709187" y="4813707"/>
              <a:ext cx="534195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2" name="Rectangle 131"/>
          <p:cNvSpPr/>
          <p:nvPr/>
        </p:nvSpPr>
        <p:spPr>
          <a:xfrm>
            <a:off x="4038600" y="5562600"/>
            <a:ext cx="344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CC"/>
                </a:solidFill>
              </a:rPr>
              <a:t>*</a:t>
            </a:r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4114800" y="1676400"/>
            <a:ext cx="344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CC"/>
                </a:solidFill>
              </a:rPr>
              <a:t>*</a:t>
            </a:r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6680200" y="685800"/>
            <a:ext cx="246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rgbClr val="0000CC"/>
                </a:solidFill>
              </a:rPr>
              <a:t>*</a:t>
            </a:r>
            <a:r>
              <a:rPr lang="en-GB" sz="1400" b="1" dirty="0" smtClean="0">
                <a:solidFill>
                  <a:srgbClr val="0000CC"/>
                </a:solidFill>
              </a:rPr>
              <a:t>Clip of saturation factor is done at LUT generation.</a:t>
            </a:r>
            <a:endParaRPr lang="en-GB" sz="1600" dirty="0"/>
          </a:p>
        </p:txBody>
      </p:sp>
      <p:sp>
        <p:nvSpPr>
          <p:cNvPr id="152" name="Rectangle 151"/>
          <p:cNvSpPr/>
          <p:nvPr/>
        </p:nvSpPr>
        <p:spPr bwMode="auto">
          <a:xfrm>
            <a:off x="5029200" y="5286375"/>
            <a:ext cx="704850" cy="4762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8628" rIns="36000" bIns="48628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7313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</a:rPr>
              <a:t>Min</a:t>
            </a:r>
            <a:r>
              <a:rPr kumimoji="0" lang="en-GB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705600" y="5181600"/>
            <a:ext cx="14795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452A7A"/>
                </a:solidFill>
              </a:rPr>
              <a:t>Gain of Colour Saturation</a:t>
            </a:r>
            <a:r>
              <a:rPr lang="en-GB" sz="1400" b="1" i="1" baseline="-25000" dirty="0" smtClean="0">
                <a:solidFill>
                  <a:srgbClr val="452A7A"/>
                </a:solidFill>
              </a:rPr>
              <a:t>HSV</a:t>
            </a:r>
            <a:endParaRPr lang="en-GB" sz="1400" i="1" baseline="-25000" dirty="0">
              <a:solidFill>
                <a:srgbClr val="452A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ቢባሯቘችኃቴኁችተቻ"/>
  <p:tag name="DATETIME" val="ቂሾቀሿሾቁሿቀሿሯሯቀቄ቉ሿቀ቟ቜሯሷቖቜባሺቀ቉ሿሸ"/>
  <p:tag name="DONEBY" val="ቢባቫችኁቾኄኇ"/>
  <p:tag name="IPADDRESS" val="ቖቝቑቃሿቁቁቄቁ"/>
  <p:tag name="APPVER" val="ቂሽሿ"/>
  <p:tag name="RANDOM" val="15"/>
  <p:tag name="CHECKSUM" val="ቂቇቂቄ"/>
</p:tagLst>
</file>

<file path=ppt/theme/theme1.xml><?xml version="1.0" encoding="utf-8"?>
<a:theme xmlns:a="http://schemas.openxmlformats.org/drawingml/2006/main" name="1_IMAGING2">
  <a:themeElements>
    <a:clrScheme name="">
      <a:dk1>
        <a:srgbClr val="000000"/>
      </a:dk1>
      <a:lt1>
        <a:srgbClr val="FFFFFF"/>
      </a:lt1>
      <a:dk2>
        <a:srgbClr val="00279F"/>
      </a:dk2>
      <a:lt2>
        <a:srgbClr val="474747"/>
      </a:lt2>
      <a:accent1>
        <a:srgbClr val="1DD2F9"/>
      </a:accent1>
      <a:accent2>
        <a:srgbClr val="FAFD00"/>
      </a:accent2>
      <a:accent3>
        <a:srgbClr val="FFFFFF"/>
      </a:accent3>
      <a:accent4>
        <a:srgbClr val="000000"/>
      </a:accent4>
      <a:accent5>
        <a:srgbClr val="ABE5FB"/>
      </a:accent5>
      <a:accent6>
        <a:srgbClr val="E3E500"/>
      </a:accent6>
      <a:hlink>
        <a:srgbClr val="FE9B03"/>
      </a:hlink>
      <a:folHlink>
        <a:srgbClr val="D989B8"/>
      </a:folHlink>
    </a:clrScheme>
    <a:fontScheme name="1_IMAGING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7256" tIns="48628" rIns="97256" bIns="48628" numCol="1" anchor="t" anchorCtr="0" compatLnSpc="1">
        <a:prstTxWarp prst="textNoShape">
          <a:avLst/>
        </a:prstTxWarp>
        <a:spAutoFit/>
      </a:bodyPr>
      <a:lstStyle>
        <a:defPPr marL="0" marR="0" indent="0" algn="l" defTabSz="97313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7256" tIns="48628" rIns="97256" bIns="48628" numCol="1" anchor="t" anchorCtr="0" compatLnSpc="1">
        <a:prstTxWarp prst="textNoShape">
          <a:avLst/>
        </a:prstTxWarp>
        <a:spAutoFit/>
      </a:bodyPr>
      <a:lstStyle>
        <a:defPPr marL="0" marR="0" indent="0" algn="l" defTabSz="97313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IMAGING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AGING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MAGING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AGING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AGING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AGING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MAGING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14673</TotalTime>
  <Words>122</Words>
  <Application>Microsoft Office PowerPoint</Application>
  <PresentationFormat>On-screen Show (4:3)</PresentationFormat>
  <Paragraphs>66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1_IMAGING2</vt:lpstr>
      <vt:lpstr>Slide 1</vt:lpstr>
      <vt:lpstr>Slide 2</vt:lpstr>
      <vt:lpstr>Slide 3</vt:lpstr>
    </vt:vector>
  </TitlesOfParts>
  <Company>STMicroelectronics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STMicroelecrtonics</dc:creator>
  <cp:lastModifiedBy>nroux</cp:lastModifiedBy>
  <cp:revision>1809</cp:revision>
  <dcterms:created xsi:type="dcterms:W3CDTF">2005-01-22T19:44:06Z</dcterms:created>
  <dcterms:modified xsi:type="dcterms:W3CDTF">2011-04-19T12:48:41Z</dcterms:modified>
</cp:coreProperties>
</file>