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1"/>
  </p:notesMasterIdLst>
  <p:sldIdLst>
    <p:sldId id="292" r:id="rId2"/>
    <p:sldId id="294" r:id="rId3"/>
    <p:sldId id="289" r:id="rId4"/>
    <p:sldId id="293" r:id="rId5"/>
    <p:sldId id="290" r:id="rId6"/>
    <p:sldId id="291" r:id="rId7"/>
    <p:sldId id="296" r:id="rId8"/>
    <p:sldId id="298" r:id="rId9"/>
    <p:sldId id="299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3543" autoAdjust="0"/>
  </p:normalViewPr>
  <p:slideViewPr>
    <p:cSldViewPr snapToGrid="0">
      <p:cViewPr>
        <p:scale>
          <a:sx n="100" d="100"/>
          <a:sy n="100" d="100"/>
        </p:scale>
        <p:origin x="-1194" y="-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0852-C96F-4632-B9E2-59F76EEA8976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3FBA-0A92-4575-8E4A-2C81E8F6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49238" y="422275"/>
            <a:ext cx="6324600" cy="3557588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66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80"/>
            <a:ext cx="12191998" cy="3707604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0289"/>
            <a:ext cx="6729984" cy="420624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4" y="5302869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68496" y="3411836"/>
            <a:ext cx="7966104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0" y="325481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Blue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-2"/>
            <a:ext cx="12191998" cy="685800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1" y="3055050"/>
            <a:ext cx="7924800" cy="747897"/>
          </a:xfrm>
        </p:spPr>
        <p:txBody>
          <a:bodyPr lIns="0" tIns="0" rIns="0" bIns="0" anchor="ctr"/>
          <a:lstStyle>
            <a:lvl1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48000" y="4067724"/>
            <a:ext cx="7239000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993684"/>
            <a:ext cx="7238999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02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12192000" cy="35218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0" y="4299685"/>
            <a:ext cx="7315200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2787"/>
            <a:ext cx="12192000" cy="257174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2" y="4685625"/>
            <a:ext cx="5335677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0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9619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0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820400" cy="142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3493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0" y="6687483"/>
            <a:ext cx="3765665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chemeClr val="bg2"/>
                </a:solidFill>
              </a:rPr>
              <a:t>Broadcom Proprietary and Confidential.  © 2012 Broadcom Corporation. 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43200" y="4269916"/>
            <a:ext cx="6729984" cy="830997"/>
          </a:xfrm>
        </p:spPr>
        <p:txBody>
          <a:bodyPr/>
          <a:lstStyle/>
          <a:p>
            <a:r>
              <a:rPr lang="en-GB" dirty="0" smtClean="0"/>
              <a:t>Optimisation of Acute Logic’s Preferred </a:t>
            </a:r>
            <a:r>
              <a:rPr lang="en-GB" dirty="0" err="1" smtClean="0"/>
              <a:t>Color</a:t>
            </a:r>
            <a:r>
              <a:rPr lang="en-GB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3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VIDEOCORE ISP PIPELINE</a:t>
            </a:r>
            <a:endParaRPr lang="en-US" dirty="0"/>
          </a:p>
        </p:txBody>
      </p:sp>
      <p:sp>
        <p:nvSpPr>
          <p:cNvPr id="8" name="Content Placeholder 2"/>
          <p:cNvSpPr>
            <a:spLocks noGrp="1" noChangeAspect="1"/>
          </p:cNvSpPr>
          <p:nvPr>
            <p:ph sz="quarter" idx="10"/>
          </p:nvPr>
        </p:nvSpPr>
        <p:spPr>
          <a:xfrm>
            <a:off x="381000" y="1371600"/>
            <a:ext cx="4819650" cy="4658711"/>
          </a:xfrm>
        </p:spPr>
        <p:txBody>
          <a:bodyPr/>
          <a:lstStyle/>
          <a:p>
            <a:r>
              <a:rPr lang="en-GB" dirty="0" smtClean="0"/>
              <a:t>Most steps performed by</a:t>
            </a:r>
            <a:r>
              <a:rPr lang="en-US" dirty="0"/>
              <a:t> </a:t>
            </a:r>
            <a:r>
              <a:rPr lang="en-US" dirty="0" smtClean="0"/>
              <a:t>hardware</a:t>
            </a:r>
          </a:p>
          <a:p>
            <a:pPr lvl="1"/>
            <a:r>
              <a:rPr lang="en-GB" dirty="0" smtClean="0"/>
              <a:t>Many are optional / configurable</a:t>
            </a:r>
          </a:p>
          <a:p>
            <a:r>
              <a:rPr lang="en-GB" dirty="0" smtClean="0"/>
              <a:t>Optional software intervention</a:t>
            </a:r>
          </a:p>
          <a:p>
            <a:pPr lvl="1"/>
            <a:r>
              <a:rPr lang="en-GB" dirty="0" smtClean="0"/>
              <a:t>Pre-processing (Bayer)</a:t>
            </a:r>
          </a:p>
          <a:p>
            <a:pPr lvl="1"/>
            <a:r>
              <a:rPr lang="en-GB" dirty="0" smtClean="0"/>
              <a:t>Internal SW stage (RGB)</a:t>
            </a:r>
          </a:p>
          <a:p>
            <a:pPr lvl="1"/>
            <a:r>
              <a:rPr lang="en-GB" dirty="0" smtClean="0"/>
              <a:t>Post-processing (YUV)</a:t>
            </a:r>
          </a:p>
          <a:p>
            <a:r>
              <a:rPr lang="en-GB" dirty="0" smtClean="0"/>
              <a:t>A SW </a:t>
            </a:r>
            <a:r>
              <a:rPr lang="en-GB" dirty="0"/>
              <a:t>s</a:t>
            </a:r>
            <a:r>
              <a:rPr lang="en-GB" dirty="0" smtClean="0"/>
              <a:t>tage can break into the pipeline at any of the places shown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nly one internal SW stage allowed</a:t>
            </a:r>
          </a:p>
          <a:p>
            <a:r>
              <a:rPr lang="en-GB" dirty="0" smtClean="0"/>
              <a:t>Current SW stage comprises “Saturation” and “Preferred </a:t>
            </a:r>
            <a:r>
              <a:rPr lang="en-GB" dirty="0" err="1" smtClean="0"/>
              <a:t>Colors</a:t>
            </a:r>
            <a:r>
              <a:rPr lang="en-GB" dirty="0" smtClean="0"/>
              <a:t>”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 full-resolution linear RGB data</a:t>
            </a:r>
          </a:p>
          <a:p>
            <a:pPr lvl="1"/>
            <a:r>
              <a:rPr lang="en-GB" dirty="0" smtClean="0"/>
              <a:t>Either side of </a:t>
            </a:r>
            <a:r>
              <a:rPr lang="en-GB" dirty="0" err="1" smtClean="0"/>
              <a:t>Color</a:t>
            </a:r>
            <a:r>
              <a:rPr lang="en-GB" dirty="0" smtClean="0"/>
              <a:t> Correction Matrix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equires CCM in software too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140134"/>
            <a:ext cx="6467475" cy="533539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736431" y="3286125"/>
            <a:ext cx="897732" cy="0"/>
          </a:xfrm>
          <a:prstGeom prst="straightConnector1">
            <a:avLst/>
          </a:prstGeom>
          <a:ln w="101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36431" y="3286125"/>
            <a:ext cx="826295" cy="0"/>
          </a:xfrm>
          <a:prstGeom prst="line">
            <a:avLst/>
          </a:prstGeom>
          <a:ln w="254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6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1379220"/>
            <a:ext cx="10820400" cy="4745915"/>
          </a:xfrm>
        </p:spPr>
        <p:txBody>
          <a:bodyPr/>
          <a:lstStyle/>
          <a:p>
            <a:r>
              <a:rPr lang="en-GB" dirty="0" smtClean="0"/>
              <a:t>Runs as an ISP software stage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 RGB data (13 bits per component, packed in memory as 48bpp)</a:t>
            </a:r>
          </a:p>
          <a:p>
            <a:pPr lvl="1"/>
            <a:r>
              <a:rPr lang="en-GB" dirty="0" smtClean="0"/>
              <a:t>After Saturation Control and </a:t>
            </a:r>
            <a:r>
              <a:rPr lang="en-GB" dirty="0" err="1" smtClean="0"/>
              <a:t>Color</a:t>
            </a:r>
            <a:r>
              <a:rPr lang="en-GB" dirty="0" smtClean="0"/>
              <a:t> Correction Matrix</a:t>
            </a:r>
          </a:p>
          <a:p>
            <a:pPr lvl="1"/>
            <a:r>
              <a:rPr lang="en-GB" dirty="0" smtClean="0"/>
              <a:t>Before Gamma Correction, YUV Conversion and Resize</a:t>
            </a:r>
          </a:p>
          <a:p>
            <a:r>
              <a:rPr lang="en-GB" dirty="0" smtClean="0"/>
              <a:t>Optimized for </a:t>
            </a:r>
            <a:r>
              <a:rPr lang="en-GB" dirty="0" err="1" smtClean="0"/>
              <a:t>VideoCore</a:t>
            </a:r>
            <a:r>
              <a:rPr lang="en-GB" baseline="30000" dirty="0" smtClean="0"/>
              <a:t>®</a:t>
            </a:r>
            <a:r>
              <a:rPr lang="en-GB" dirty="0" smtClean="0"/>
              <a:t> vector processor</a:t>
            </a:r>
          </a:p>
          <a:p>
            <a:pPr lvl="1"/>
            <a:r>
              <a:rPr lang="en-GB" dirty="0" smtClean="0"/>
              <a:t>Faithfully </a:t>
            </a:r>
            <a:r>
              <a:rPr lang="en-GB" dirty="0"/>
              <a:t>implements </a:t>
            </a:r>
            <a:r>
              <a:rPr lang="en-GB" dirty="0" smtClean="0"/>
              <a:t>Acute Logic’s algorithm</a:t>
            </a:r>
          </a:p>
          <a:p>
            <a:pPr lvl="1"/>
            <a:r>
              <a:rPr lang="en-GB" dirty="0" smtClean="0"/>
              <a:t>Rearranged to avoid per-pixel branches and cases</a:t>
            </a:r>
            <a:endParaRPr lang="en-GB" dirty="0"/>
          </a:p>
          <a:p>
            <a:pPr lvl="1"/>
            <a:r>
              <a:rPr lang="en-GB" dirty="0" smtClean="0"/>
              <a:t>Pixels are read and written in blocks, to optimize SDRAM usage</a:t>
            </a:r>
          </a:p>
          <a:p>
            <a:pPr lvl="1"/>
            <a:r>
              <a:rPr lang="en-GB" dirty="0" smtClean="0"/>
              <a:t>Using 16-way parallel MAC, can do a 3x3 matrix operation in 1 cycle/pixel</a:t>
            </a:r>
          </a:p>
          <a:p>
            <a:pPr lvl="1"/>
            <a:r>
              <a:rPr lang="en-GB" dirty="0" smtClean="0"/>
              <a:t>All matrices and </a:t>
            </a:r>
            <a:r>
              <a:rPr lang="en-GB" dirty="0" err="1" smtClean="0"/>
              <a:t>color</a:t>
            </a:r>
            <a:r>
              <a:rPr lang="en-GB" dirty="0" smtClean="0"/>
              <a:t>-bin tables are held in VPU local memories for speed</a:t>
            </a:r>
          </a:p>
          <a:p>
            <a:pPr lvl="1"/>
            <a:r>
              <a:rPr lang="en-GB" dirty="0" smtClean="0"/>
              <a:t>Integer division implemented using a fast method (accurate to about 8 sig bits)</a:t>
            </a:r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Reference “C” code took about 300 cycles per pixel</a:t>
            </a:r>
          </a:p>
          <a:p>
            <a:pPr lvl="1"/>
            <a:r>
              <a:rPr lang="en-GB" dirty="0" smtClean="0"/>
              <a:t>Vector implementation takes about 8 cycles per pixel</a:t>
            </a:r>
          </a:p>
          <a:p>
            <a:pPr lvl="1"/>
            <a:r>
              <a:rPr lang="en-GB" dirty="0" smtClean="0"/>
              <a:t>That’s about 250ms per frame, for an 8 Megapixel camera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algorithm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75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18922471"/>
              </p:ext>
            </p:extLst>
          </p:nvPr>
        </p:nvGraphicFramePr>
        <p:xfrm>
          <a:off x="1722120" y="1082040"/>
          <a:ext cx="868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/>
                <a:gridCol w="250698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Approx</a:t>
                      </a:r>
                      <a:r>
                        <a:rPr lang="en-GB" dirty="0" smtClean="0"/>
                        <a:t> cycles</a:t>
                      </a:r>
                      <a:r>
                        <a:rPr lang="en-GB" baseline="0" dirty="0" smtClean="0"/>
                        <a:t> / 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for 8Mpixels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 and </a:t>
                      </a:r>
                      <a:r>
                        <a:rPr lang="en-GB" dirty="0" err="1" smtClean="0"/>
                        <a:t>deinterleave</a:t>
                      </a:r>
                      <a:r>
                        <a:rPr lang="en-GB" dirty="0" smtClean="0"/>
                        <a:t> RGB48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Color</a:t>
                      </a:r>
                      <a:r>
                        <a:rPr lang="en-GB" dirty="0" smtClean="0"/>
                        <a:t> Correction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RGB→UV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Find </a:t>
                      </a:r>
                      <a:r>
                        <a:rPr lang="en-GB" dirty="0" err="1" smtClean="0"/>
                        <a:t>color</a:t>
                      </a:r>
                      <a:r>
                        <a:rPr lang="en-GB" dirty="0" smtClean="0"/>
                        <a:t> 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Find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err="1" smtClean="0"/>
                        <a:t>color</a:t>
                      </a:r>
                      <a:r>
                        <a:rPr lang="en-GB" dirty="0" smtClean="0"/>
                        <a:t> bin and look up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Apply</a:t>
                      </a:r>
                      <a:r>
                        <a:rPr lang="en-GB" baseline="0" dirty="0" smtClean="0"/>
                        <a:t> per-pixel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Interleave</a:t>
                      </a:r>
                      <a:r>
                        <a:rPr lang="en-GB" baseline="0" dirty="0" smtClean="0"/>
                        <a:t> and store </a:t>
                      </a:r>
                      <a:r>
                        <a:rPr lang="en-GB" dirty="0" smtClean="0"/>
                        <a:t>RGB48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256ms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 AND LIMITATIONS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1000" y="4635340"/>
            <a:ext cx="10820400" cy="172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8BB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BB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8BB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Fundamental limits to performance</a:t>
            </a:r>
          </a:p>
          <a:p>
            <a:pPr lvl="1"/>
            <a:r>
              <a:rPr lang="en-GB" dirty="0" smtClean="0"/>
              <a:t>To load and store 8 </a:t>
            </a:r>
            <a:r>
              <a:rPr lang="en-GB" dirty="0" err="1" smtClean="0"/>
              <a:t>Mpixels</a:t>
            </a:r>
            <a:r>
              <a:rPr lang="en-GB" dirty="0" smtClean="0"/>
              <a:t> at 48bpp on 400MHz DDR SDRAM will take minimum 30ms</a:t>
            </a:r>
          </a:p>
          <a:p>
            <a:pPr lvl="2"/>
            <a:r>
              <a:rPr lang="en-GB" dirty="0" smtClean="0"/>
              <a:t>(best case, assuming 100% SDRAM availability, no display, no camera, no applications…)</a:t>
            </a:r>
          </a:p>
          <a:p>
            <a:pPr lvl="2"/>
            <a:r>
              <a:rPr lang="en-GB" dirty="0" smtClean="0"/>
              <a:t>Excludes computation, independent of which core or algorithm is used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Pipeline structure requires </a:t>
            </a:r>
            <a:r>
              <a:rPr lang="en-GB" dirty="0" err="1" smtClean="0"/>
              <a:t>Color</a:t>
            </a:r>
            <a:r>
              <a:rPr lang="en-GB" dirty="0" smtClean="0"/>
              <a:t> Correction Matrix to be performed in software</a:t>
            </a:r>
          </a:p>
          <a:p>
            <a:pPr lvl="2"/>
            <a:r>
              <a:rPr lang="en-GB" dirty="0" smtClean="0"/>
              <a:t>CCM adds another 32ms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85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5066002"/>
          </a:xfrm>
        </p:spPr>
        <p:txBody>
          <a:bodyPr/>
          <a:lstStyle/>
          <a:p>
            <a:r>
              <a:rPr lang="en-GB" dirty="0" smtClean="0"/>
              <a:t>Change algorithm to run on YUV 4:2:0 images</a:t>
            </a:r>
          </a:p>
          <a:p>
            <a:pPr lvl="1"/>
            <a:r>
              <a:rPr lang="en-GB" dirty="0" smtClean="0"/>
              <a:t>Operate on U,V components only</a:t>
            </a:r>
          </a:p>
          <a:p>
            <a:pPr lvl="2"/>
            <a:r>
              <a:rPr lang="en-GB" dirty="0" smtClean="0"/>
              <a:t>Significantly reduces the volume of data to be read and written</a:t>
            </a:r>
          </a:p>
          <a:p>
            <a:pPr lvl="2"/>
            <a:r>
              <a:rPr lang="en-GB" dirty="0" smtClean="0"/>
              <a:t>Overcomes fundamental SDRAM bandwidth limitation</a:t>
            </a:r>
          </a:p>
          <a:p>
            <a:pPr lvl="1"/>
            <a:r>
              <a:rPr lang="en-GB" dirty="0" smtClean="0"/>
              <a:t>No need for the additional RGB→UV </a:t>
            </a:r>
            <a:r>
              <a:rPr lang="en-GB" smtClean="0"/>
              <a:t>conversion step</a:t>
            </a:r>
            <a:endParaRPr lang="en-GB" dirty="0" smtClean="0"/>
          </a:p>
          <a:p>
            <a:r>
              <a:rPr lang="en-GB" dirty="0" smtClean="0"/>
              <a:t>Move the process later in the pipeline</a:t>
            </a:r>
          </a:p>
          <a:p>
            <a:pPr lvl="1"/>
            <a:r>
              <a:rPr lang="en-GB" dirty="0" smtClean="0"/>
              <a:t>Run on final 12bpp image before JPEG or H.264 compression</a:t>
            </a:r>
          </a:p>
          <a:p>
            <a:pPr lvl="1"/>
            <a:r>
              <a:rPr lang="en-GB" dirty="0" smtClean="0"/>
              <a:t>After Gamma Correction</a:t>
            </a:r>
          </a:p>
          <a:p>
            <a:pPr lvl="1"/>
            <a:r>
              <a:rPr lang="en-GB" dirty="0" smtClean="0"/>
              <a:t>After Resize</a:t>
            </a:r>
          </a:p>
          <a:p>
            <a:r>
              <a:rPr lang="en-GB" dirty="0" smtClean="0"/>
              <a:t>Algorithmic speedups</a:t>
            </a:r>
          </a:p>
          <a:p>
            <a:pPr lvl="1"/>
            <a:r>
              <a:rPr lang="en-GB" dirty="0" smtClean="0"/>
              <a:t>Reduce maximum number of possible </a:t>
            </a:r>
            <a:r>
              <a:rPr lang="en-GB" dirty="0" err="1" smtClean="0"/>
              <a:t>color</a:t>
            </a:r>
            <a:r>
              <a:rPr lang="en-GB" dirty="0" smtClean="0"/>
              <a:t> bins from 16 to 7</a:t>
            </a:r>
          </a:p>
          <a:p>
            <a:pPr lvl="2"/>
            <a:r>
              <a:rPr lang="en-GB" dirty="0"/>
              <a:t>This allows “find angle” and “find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bin” </a:t>
            </a:r>
            <a:r>
              <a:rPr lang="en-GB" dirty="0" smtClean="0"/>
              <a:t>steps to </a:t>
            </a:r>
            <a:r>
              <a:rPr lang="en-GB" dirty="0"/>
              <a:t>run faster</a:t>
            </a:r>
          </a:p>
          <a:p>
            <a:pPr lvl="2"/>
            <a:r>
              <a:rPr lang="en-GB" dirty="0" smtClean="0"/>
              <a:t>Acute Logic’s example configurations have used only 3 </a:t>
            </a:r>
            <a:r>
              <a:rPr lang="en-GB" dirty="0" err="1" smtClean="0"/>
              <a:t>color</a:t>
            </a:r>
            <a:r>
              <a:rPr lang="en-GB" dirty="0" smtClean="0"/>
              <a:t> bins</a:t>
            </a:r>
          </a:p>
          <a:p>
            <a:r>
              <a:rPr lang="en-GB" dirty="0" smtClean="0"/>
              <a:t>Expected performance</a:t>
            </a:r>
          </a:p>
          <a:p>
            <a:pPr lvl="1"/>
            <a:r>
              <a:rPr lang="en-GB" dirty="0" smtClean="0"/>
              <a:t>Expected to run in 3–4 cycles per U,V pair (equivalent to </a:t>
            </a:r>
            <a:r>
              <a:rPr lang="en-GB" dirty="0"/>
              <a:t>0.75–1 </a:t>
            </a:r>
            <a:r>
              <a:rPr lang="en-GB" dirty="0" smtClean="0"/>
              <a:t>cycle per pixel)</a:t>
            </a:r>
          </a:p>
          <a:p>
            <a:pPr lvl="1"/>
            <a:r>
              <a:rPr lang="en-GB" dirty="0" smtClean="0"/>
              <a:t>That’s about 32ms for 8 Megapixels, or about 9ms for 1920x1080 video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98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4820807"/>
          </a:xfrm>
        </p:spPr>
        <p:txBody>
          <a:bodyPr/>
          <a:lstStyle/>
          <a:p>
            <a:r>
              <a:rPr lang="en-GB" dirty="0" smtClean="0"/>
              <a:t>Preferred </a:t>
            </a:r>
            <a:r>
              <a:rPr lang="en-GB" dirty="0" err="1" smtClean="0"/>
              <a:t>Colors</a:t>
            </a:r>
            <a:r>
              <a:rPr lang="en-GB" dirty="0" smtClean="0"/>
              <a:t> now runs after Gamma Correction</a:t>
            </a:r>
          </a:p>
          <a:p>
            <a:pPr lvl="1"/>
            <a:r>
              <a:rPr lang="en-GB" dirty="0" smtClean="0"/>
              <a:t>Gamma Correction changes </a:t>
            </a:r>
            <a:r>
              <a:rPr lang="en-GB" dirty="0" err="1" smtClean="0"/>
              <a:t>color</a:t>
            </a:r>
            <a:r>
              <a:rPr lang="en-GB" dirty="0" smtClean="0"/>
              <a:t> differences</a:t>
            </a:r>
          </a:p>
          <a:p>
            <a:pPr lvl="2"/>
            <a:r>
              <a:rPr lang="en-GB" dirty="0" smtClean="0"/>
              <a:t>in general it “warps” </a:t>
            </a:r>
            <a:r>
              <a:rPr lang="en-GB" dirty="0" err="1" smtClean="0"/>
              <a:t>color</a:t>
            </a:r>
            <a:r>
              <a:rPr lang="en-GB" dirty="0" smtClean="0"/>
              <a:t> bin boundaries towards Magenta and away from Green</a:t>
            </a:r>
          </a:p>
          <a:p>
            <a:pPr lvl="2"/>
            <a:r>
              <a:rPr lang="en-GB" dirty="0"/>
              <a:t>b</a:t>
            </a:r>
            <a:r>
              <a:rPr lang="en-GB" dirty="0" smtClean="0"/>
              <a:t>ut the degree of warp depends on luminance and </a:t>
            </a:r>
            <a:r>
              <a:rPr lang="en-GB" dirty="0" err="1" smtClean="0"/>
              <a:t>color</a:t>
            </a:r>
            <a:r>
              <a:rPr lang="en-GB" dirty="0"/>
              <a:t>-</a:t>
            </a:r>
            <a:r>
              <a:rPr lang="en-GB" dirty="0" smtClean="0"/>
              <a:t>saturation, in non-linear ways</a:t>
            </a:r>
          </a:p>
          <a:p>
            <a:pPr lvl="1"/>
            <a:r>
              <a:rPr lang="en-GB" dirty="0" smtClean="0"/>
              <a:t>Effect of matrices is also changed</a:t>
            </a:r>
          </a:p>
          <a:p>
            <a:r>
              <a:rPr lang="en-GB" dirty="0" smtClean="0"/>
              <a:t>This will require new parameter settings</a:t>
            </a:r>
          </a:p>
          <a:p>
            <a:pPr lvl="1"/>
            <a:r>
              <a:rPr lang="en-GB" dirty="0" smtClean="0"/>
              <a:t>Will need to re-do tuning work</a:t>
            </a:r>
          </a:p>
          <a:p>
            <a:pPr lvl="1"/>
            <a:r>
              <a:rPr lang="en-GB" dirty="0" smtClean="0"/>
              <a:t>Acute Logic should be made aware that the algorithm now runs in the post-Gamma domain</a:t>
            </a:r>
          </a:p>
          <a:p>
            <a:r>
              <a:rPr lang="en-GB" dirty="0" smtClean="0"/>
              <a:t>Slight loss of resolution and accuracy</a:t>
            </a:r>
          </a:p>
          <a:p>
            <a:pPr lvl="1"/>
            <a:r>
              <a:rPr lang="en-GB" dirty="0" smtClean="0"/>
              <a:t>Now running on decimated 8-bit U,V components instead of 13-bit RGB</a:t>
            </a:r>
          </a:p>
          <a:p>
            <a:r>
              <a:rPr lang="en-GB" dirty="0" smtClean="0"/>
              <a:t>The algorithmic change implies a change to the parameter file/structure layout</a:t>
            </a:r>
          </a:p>
          <a:p>
            <a:pPr lvl="1"/>
            <a:r>
              <a:rPr lang="en-GB" dirty="0" smtClean="0"/>
              <a:t>This part of the change can be automated</a:t>
            </a:r>
          </a:p>
          <a:p>
            <a:pPr lvl="2"/>
            <a:r>
              <a:rPr lang="en-GB" dirty="0" smtClean="0"/>
              <a:t>a parameter file conversion tool will be provided</a:t>
            </a:r>
          </a:p>
          <a:p>
            <a:pPr lvl="1"/>
            <a:r>
              <a:rPr lang="en-GB" dirty="0"/>
              <a:t>Assume that matrices do not </a:t>
            </a:r>
            <a:r>
              <a:rPr lang="en-GB" dirty="0" smtClean="0"/>
              <a:t>modify Y component</a:t>
            </a:r>
            <a:endParaRPr lang="en-US" dirty="0"/>
          </a:p>
          <a:p>
            <a:pPr lvl="1"/>
            <a:r>
              <a:rPr lang="en-GB" dirty="0" smtClean="0"/>
              <a:t>Assume no more than 7 </a:t>
            </a:r>
            <a:r>
              <a:rPr lang="en-GB" dirty="0" err="1" smtClean="0"/>
              <a:t>color</a:t>
            </a:r>
            <a:r>
              <a:rPr lang="en-GB" dirty="0" smtClean="0"/>
              <a:t> bins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0369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0999" y="1371600"/>
            <a:ext cx="4733925" cy="4625882"/>
          </a:xfrm>
        </p:spPr>
        <p:txBody>
          <a:bodyPr/>
          <a:lstStyle/>
          <a:p>
            <a:r>
              <a:rPr lang="en-GB" dirty="0" smtClean="0"/>
              <a:t>Transform </a:t>
            </a:r>
            <a:r>
              <a:rPr lang="en-GB" dirty="0" err="1" smtClean="0"/>
              <a:t>RGB→CbCr</a:t>
            </a:r>
            <a:endParaRPr lang="en-GB" dirty="0" smtClean="0"/>
          </a:p>
          <a:p>
            <a:pPr lvl="1"/>
            <a:r>
              <a:rPr lang="en-GB" dirty="0" smtClean="0"/>
              <a:t>In the linear-light domain</a:t>
            </a:r>
          </a:p>
          <a:p>
            <a:r>
              <a:rPr lang="en-GB" dirty="0" smtClean="0"/>
              <a:t>Choose quadrant</a:t>
            </a:r>
          </a:p>
          <a:p>
            <a:pPr lvl="1"/>
            <a:r>
              <a:rPr lang="en-GB" dirty="0" smtClean="0"/>
              <a:t>Fiddly edge cases (can be simplified)</a:t>
            </a:r>
          </a:p>
          <a:p>
            <a:r>
              <a:rPr lang="en-GB" dirty="0" smtClean="0"/>
              <a:t>Project </a:t>
            </a:r>
            <a:r>
              <a:rPr lang="en-GB" dirty="0" err="1" smtClean="0"/>
              <a:t>color</a:t>
            </a:r>
            <a:r>
              <a:rPr lang="en-GB" dirty="0" smtClean="0"/>
              <a:t> onto a diamond shape</a:t>
            </a:r>
          </a:p>
          <a:p>
            <a:pPr lvl="1"/>
            <a:r>
              <a:rPr lang="en-GB" dirty="0" smtClean="0"/>
              <a:t>Requires division operator (slow)</a:t>
            </a:r>
          </a:p>
          <a:p>
            <a:r>
              <a:rPr lang="en-GB" dirty="0" smtClean="0"/>
              <a:t>Project down onto one axis</a:t>
            </a:r>
          </a:p>
          <a:p>
            <a:r>
              <a:rPr lang="en-GB" dirty="0" smtClean="0"/>
              <a:t>Compare with 4 region boundaries</a:t>
            </a:r>
          </a:p>
          <a:p>
            <a:pPr lvl="1"/>
            <a:r>
              <a:rPr lang="en-GB" dirty="0" smtClean="0"/>
              <a:t>Boundaries depend on quadrant</a:t>
            </a:r>
          </a:p>
          <a:p>
            <a:r>
              <a:rPr lang="en-GB" dirty="0" smtClean="0"/>
              <a:t>Look up matrix number from region</a:t>
            </a:r>
          </a:p>
          <a:p>
            <a:r>
              <a:rPr lang="en-GB" dirty="0" smtClean="0"/>
              <a:t>Retrieve 3×3 matrix coefficients</a:t>
            </a:r>
          </a:p>
          <a:p>
            <a:r>
              <a:rPr lang="en-GB" dirty="0" smtClean="0"/>
              <a:t>Apply matrix in RGB domain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54" y="1047750"/>
            <a:ext cx="7066745" cy="520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34325" y="6348899"/>
            <a:ext cx="3905250" cy="2215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/>
              <a:t>diagram © </a:t>
            </a:r>
            <a:r>
              <a:rPr lang="en-GB" sz="1600" dirty="0" err="1" smtClean="0"/>
              <a:t>AcuteLogic</a:t>
            </a:r>
            <a:r>
              <a:rPr lang="en-GB" sz="1600" dirty="0" smtClean="0"/>
              <a:t>. Confidential.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7241818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1949" y="1184538"/>
            <a:ext cx="5838825" cy="2902333"/>
          </a:xfrm>
        </p:spPr>
        <p:txBody>
          <a:bodyPr/>
          <a:lstStyle/>
          <a:p>
            <a:r>
              <a:rPr lang="en-GB" dirty="0" smtClean="0"/>
              <a:t>Operates directly on Gamma-corrected UV</a:t>
            </a:r>
          </a:p>
          <a:p>
            <a:pPr lvl="1"/>
            <a:r>
              <a:rPr lang="en-GB" dirty="0" smtClean="0"/>
              <a:t>JPEG or Rec.601, with the 128 offset removed</a:t>
            </a:r>
          </a:p>
          <a:p>
            <a:r>
              <a:rPr lang="en-GB" dirty="0" smtClean="0"/>
              <a:t>Test (</a:t>
            </a:r>
            <a:r>
              <a:rPr lang="en-GB" i="1" dirty="0" err="1" smtClean="0"/>
              <a:t>u</a:t>
            </a:r>
            <a:r>
              <a:rPr lang="en-GB" dirty="0" err="1" smtClean="0"/>
              <a:t>,|</a:t>
            </a:r>
            <a:r>
              <a:rPr lang="en-GB" i="1" dirty="0" err="1" smtClean="0"/>
              <a:t>v</a:t>
            </a:r>
            <a:r>
              <a:rPr lang="en-GB" dirty="0" smtClean="0"/>
              <a:t>|) against 7 “half-lines”</a:t>
            </a:r>
          </a:p>
          <a:p>
            <a:pPr lvl="1"/>
            <a:r>
              <a:rPr lang="en-GB" dirty="0" smtClean="0"/>
              <a:t>Each line specified by </a:t>
            </a:r>
            <a:r>
              <a:rPr lang="en-GB" i="1" dirty="0" err="1" smtClean="0"/>
              <a:t>Ku</a:t>
            </a:r>
            <a:r>
              <a:rPr lang="en-GB" dirty="0" err="1" smtClean="0"/>
              <a:t>+</a:t>
            </a:r>
            <a:r>
              <a:rPr lang="en-GB" i="1" dirty="0" err="1" smtClean="0"/>
              <a:t>A</a:t>
            </a:r>
            <a:r>
              <a:rPr lang="en-GB" i="1" baseline="-25000" dirty="0" err="1" smtClean="0"/>
              <a:t>i</a:t>
            </a:r>
            <a:r>
              <a:rPr lang="en-GB" dirty="0" err="1" smtClean="0"/>
              <a:t>|</a:t>
            </a:r>
            <a:r>
              <a:rPr lang="en-GB" i="1" dirty="0" err="1" smtClean="0"/>
              <a:t>v</a:t>
            </a:r>
            <a:r>
              <a:rPr lang="en-GB" dirty="0" smtClean="0"/>
              <a:t>|=0</a:t>
            </a:r>
          </a:p>
          <a:p>
            <a:pPr lvl="1"/>
            <a:r>
              <a:rPr lang="en-GB" dirty="0" smtClean="0"/>
              <a:t>Count how many lines fall to the right of (</a:t>
            </a:r>
            <a:r>
              <a:rPr lang="en-GB" i="1" dirty="0" err="1" smtClean="0"/>
              <a:t>u</a:t>
            </a:r>
            <a:r>
              <a:rPr lang="en-GB" dirty="0" err="1" smtClean="0"/>
              <a:t>,|</a:t>
            </a:r>
            <a:r>
              <a:rPr lang="en-GB" i="1" dirty="0" err="1" smtClean="0"/>
              <a:t>v</a:t>
            </a:r>
            <a:r>
              <a:rPr lang="en-GB" dirty="0" smtClean="0"/>
              <a:t>|)</a:t>
            </a:r>
          </a:p>
          <a:p>
            <a:r>
              <a:rPr lang="en-GB" dirty="0" smtClean="0"/>
              <a:t>Test whether </a:t>
            </a:r>
            <a:r>
              <a:rPr lang="en-GB" i="1" dirty="0" smtClean="0"/>
              <a:t>v</a:t>
            </a:r>
            <a:r>
              <a:rPr lang="en-GB" dirty="0" smtClean="0"/>
              <a:t>&lt;0</a:t>
            </a:r>
          </a:p>
          <a:p>
            <a:r>
              <a:rPr lang="en-GB" dirty="0" smtClean="0"/>
              <a:t>Direct lookup of matrix coefficients</a:t>
            </a:r>
          </a:p>
          <a:p>
            <a:r>
              <a:rPr lang="en-GB" dirty="0" smtClean="0"/>
              <a:t>Apply 2×2 matrix in UV domain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</a:t>
            </a:r>
            <a:r>
              <a:rPr lang="en-GB" dirty="0" smtClean="0"/>
              <a:t>ALGORITHM (INITIAL)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053876" y="4260977"/>
                <a:ext cx="3508268" cy="7774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𝑛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𝐾𝑢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latin typeface="Cambria Math"/>
                                    </a:rPr>
                                    <m:t>&lt;0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/>
                                </a:rPr>
                                <m:t>?1:0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876" y="4260977"/>
                <a:ext cx="3508268" cy="777457"/>
              </a:xfrm>
              <a:prstGeom prst="rect">
                <a:avLst/>
              </a:prstGeom>
              <a:blipFill rotWithShape="1">
                <a:blip r:embed="rId2"/>
                <a:stretch>
                  <a:fillRect t="-4688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47734" y="5286308"/>
                <a:ext cx="331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/>
                        </a:rPr>
                        <m:t>Lookup</m:t>
                      </m:r>
                      <m:r>
                        <a:rPr lang="en-GB" sz="2000" b="0" i="1" smtClean="0">
                          <a:latin typeface="Cambria Math"/>
                        </a:rPr>
                        <m:t>: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𝑣</m:t>
                          </m:r>
                          <m:r>
                            <a:rPr lang="en-GB" sz="2000" i="1">
                              <a:latin typeface="Cambria Math"/>
                            </a:rPr>
                            <m:t>&lt;0,</m:t>
                          </m:r>
                          <m:r>
                            <a:rPr lang="en-GB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→</m:t>
                      </m:r>
                      <m:r>
                        <a:rPr lang="en-GB" sz="2000" b="0" i="1" smtClean="0">
                          <a:latin typeface="Cambria Math"/>
                        </a:rPr>
                        <m:t>𝑀𝑎𝑡𝑟𝑖𝑥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34" y="5286308"/>
                <a:ext cx="3316870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206" t="-4348" r="-919" b="-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625981" y="5914157"/>
            <a:ext cx="4910583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b="1" dirty="0" smtClean="0"/>
              <a:t>Parameters</a:t>
            </a:r>
            <a:r>
              <a:rPr lang="en-GB" sz="2000" dirty="0" smtClean="0"/>
              <a:t>:  { Matrix[16</a:t>
            </a:r>
            <a:r>
              <a:rPr lang="en-GB" sz="2000" dirty="0"/>
              <a:t>][2][</a:t>
            </a:r>
            <a:r>
              <a:rPr lang="en-GB" sz="2000" dirty="0" smtClean="0"/>
              <a:t>2], A[7], K }</a:t>
            </a:r>
            <a:endParaRPr lang="en-US" sz="2000" dirty="0" smtClean="0"/>
          </a:p>
        </p:txBody>
      </p:sp>
      <p:grpSp>
        <p:nvGrpSpPr>
          <p:cNvPr id="78" name="Group 77"/>
          <p:cNvGrpSpPr/>
          <p:nvPr/>
        </p:nvGrpSpPr>
        <p:grpSpPr>
          <a:xfrm>
            <a:off x="5991224" y="1217562"/>
            <a:ext cx="5691187" cy="4959011"/>
            <a:chOff x="5991224" y="1217562"/>
            <a:chExt cx="5691187" cy="4959011"/>
          </a:xfrm>
        </p:grpSpPr>
        <p:cxnSp>
          <p:nvCxnSpPr>
            <p:cNvPr id="5" name="Straight Connector 4"/>
            <p:cNvCxnSpPr>
              <a:endCxn id="6" idx="1"/>
            </p:cNvCxnSpPr>
            <p:nvPr/>
          </p:nvCxnSpPr>
          <p:spPr>
            <a:xfrm>
              <a:off x="5991225" y="3881050"/>
              <a:ext cx="541496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406186" y="3742550"/>
              <a:ext cx="27622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2000" dirty="0" smtClean="0"/>
                <a:t>U</a:t>
              </a:r>
              <a:endParaRPr lang="en-US" sz="2000" dirty="0" smtClean="0"/>
            </a:p>
          </p:txBody>
        </p:sp>
        <p:cxnSp>
          <p:nvCxnSpPr>
            <p:cNvPr id="8" name="Straight Arrow Connector 7"/>
            <p:cNvCxnSpPr>
              <a:endCxn id="9" idx="2"/>
            </p:cNvCxnSpPr>
            <p:nvPr/>
          </p:nvCxnSpPr>
          <p:spPr>
            <a:xfrm flipV="1">
              <a:off x="8886672" y="1586894"/>
              <a:ext cx="0" cy="45830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717395" y="121756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V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8898455" y="2299900"/>
              <a:ext cx="1507607" cy="158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886672" y="1865442"/>
              <a:ext cx="1214590" cy="2015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898455" y="3439267"/>
              <a:ext cx="2345807" cy="435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923527" y="2928551"/>
              <a:ext cx="2058797" cy="9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888796" y="1585526"/>
              <a:ext cx="498091" cy="2276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7624762" y="1865441"/>
              <a:ext cx="1261910" cy="200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329362" y="3014275"/>
              <a:ext cx="255731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91224" y="3511959"/>
              <a:ext cx="5253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717365" y="3445284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576565" y="3453950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903773" y="3454348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2" name="Oval 31"/>
            <p:cNvSpPr/>
            <p:nvPr/>
          </p:nvSpPr>
          <p:spPr>
            <a:xfrm>
              <a:off x="9036973" y="3454348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3" name="Oval 32"/>
            <p:cNvSpPr/>
            <p:nvPr/>
          </p:nvSpPr>
          <p:spPr>
            <a:xfrm>
              <a:off x="9237277" y="3449509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4" name="Oval 33"/>
            <p:cNvSpPr/>
            <p:nvPr/>
          </p:nvSpPr>
          <p:spPr>
            <a:xfrm>
              <a:off x="9657992" y="3445284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0810910" y="3449509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0756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0</a:t>
              </a:r>
              <a:endParaRPr lang="en-US" sz="1200" baseline="-250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01198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1</a:t>
              </a:r>
              <a:endParaRPr lang="en-US" sz="1200" baseline="-250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03789" y="3695604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2</a:t>
              </a:r>
              <a:endParaRPr lang="en-US" sz="1200" baseline="-250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71153" y="369691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3</a:t>
              </a:r>
              <a:endParaRPr lang="en-US" sz="1200" baseline="-250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56839" y="3701857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4</a:t>
              </a:r>
              <a:endParaRPr lang="en-US" sz="1200" baseline="-250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66990" y="3708888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5</a:t>
              </a:r>
              <a:endParaRPr lang="en-US" sz="1200" baseline="-250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52655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6</a:t>
              </a:r>
              <a:endParaRPr lang="en-US" sz="1200" baseline="-25000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715220" y="3499407"/>
              <a:ext cx="0" cy="3690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838949" y="3589157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K</a:t>
              </a:r>
              <a:endParaRPr lang="en-US" sz="1200" baseline="-25000" dirty="0" smtClean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0334774" y="2730918"/>
              <a:ext cx="133200" cy="133350"/>
            </a:xfrm>
            <a:prstGeom prst="ellipse">
              <a:avLst/>
            </a:prstGeom>
            <a:solidFill>
              <a:srgbClr val="C41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67974" y="2631394"/>
              <a:ext cx="514350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dirty="0" smtClean="0"/>
                <a:t>(</a:t>
              </a:r>
              <a:r>
                <a:rPr lang="en-GB" sz="1200" i="1" dirty="0" err="1" smtClean="0"/>
                <a:t>u</a:t>
              </a:r>
              <a:r>
                <a:rPr lang="en-GB" sz="1200" dirty="0" err="1" smtClean="0"/>
                <a:t>,</a:t>
              </a:r>
              <a:r>
                <a:rPr lang="en-GB" sz="1200" i="1" dirty="0" err="1" smtClean="0"/>
                <a:t>v</a:t>
              </a:r>
              <a:r>
                <a:rPr lang="en-GB" sz="1200" dirty="0" smtClean="0"/>
                <a:t>)</a:t>
              </a:r>
              <a:endParaRPr lang="en-US" sz="1200" baseline="-25000" dirty="0" smtClean="0"/>
            </a:p>
          </p:txBody>
        </p:sp>
        <p:grpSp>
          <p:nvGrpSpPr>
            <p:cNvPr id="76" name="Group 75"/>
            <p:cNvGrpSpPr/>
            <p:nvPr/>
          </p:nvGrpSpPr>
          <p:grpSpPr>
            <a:xfrm flipV="1">
              <a:off x="6329362" y="3881049"/>
              <a:ext cx="4914900" cy="2295524"/>
              <a:chOff x="5982596" y="3899325"/>
              <a:chExt cx="4914900" cy="229552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8551689" y="4613699"/>
                <a:ext cx="1507607" cy="1581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8539906" y="4179241"/>
                <a:ext cx="1214590" cy="2015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8551689" y="5814921"/>
                <a:ext cx="2345807" cy="373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8576761" y="5242350"/>
                <a:ext cx="2058797" cy="93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8542030" y="3899325"/>
                <a:ext cx="498091" cy="2276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277996" y="4179240"/>
                <a:ext cx="1261910" cy="200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5982596" y="5328074"/>
                <a:ext cx="2557310" cy="866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11077366" y="351498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86982" y="300933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748857" y="2295434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92106" y="1833949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648524" y="1519534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4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29595" y="1565700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5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flipH="1">
            <a:off x="7024615" y="2110948"/>
            <a:ext cx="295417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6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79232" y="3250795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7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77366" y="3958243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72797" y="445245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39388" y="5047959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277437" y="5619659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74911" y="5995600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584056" y="5986075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72324" y="5150030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15220" y="4089924"/>
            <a:ext cx="157094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07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1949" y="1184538"/>
            <a:ext cx="5838825" cy="2902333"/>
          </a:xfrm>
        </p:spPr>
        <p:txBody>
          <a:bodyPr/>
          <a:lstStyle/>
          <a:p>
            <a:r>
              <a:rPr lang="en-GB" dirty="0" smtClean="0"/>
              <a:t>Operates directly on Gamma-corrected UV</a:t>
            </a:r>
          </a:p>
          <a:p>
            <a:pPr lvl="1"/>
            <a:r>
              <a:rPr lang="en-GB" dirty="0" smtClean="0"/>
              <a:t>JPEG or Rec.601, with the 128 offset removed</a:t>
            </a:r>
          </a:p>
          <a:p>
            <a:r>
              <a:rPr lang="en-GB" dirty="0" smtClean="0"/>
              <a:t>Test (</a:t>
            </a:r>
            <a:r>
              <a:rPr lang="en-GB" i="1" dirty="0" err="1" smtClean="0"/>
              <a:t>u</a:t>
            </a:r>
            <a:r>
              <a:rPr lang="en-GB" dirty="0" err="1" smtClean="0"/>
              <a:t>,|</a:t>
            </a:r>
            <a:r>
              <a:rPr lang="en-GB" i="1" dirty="0" err="1" smtClean="0"/>
              <a:t>v</a:t>
            </a:r>
            <a:r>
              <a:rPr lang="en-GB" dirty="0" smtClean="0"/>
              <a:t>|) against up to 15 “half-lines”</a:t>
            </a:r>
          </a:p>
          <a:p>
            <a:pPr lvl="1"/>
            <a:r>
              <a:rPr lang="en-GB" dirty="0" smtClean="0"/>
              <a:t>Each line specified by </a:t>
            </a:r>
            <a:r>
              <a:rPr lang="en-GB" i="1" dirty="0" smtClean="0"/>
              <a:t>256u</a:t>
            </a:r>
            <a:r>
              <a:rPr lang="en-GB" dirty="0" smtClean="0"/>
              <a:t>+</a:t>
            </a:r>
            <a:r>
              <a:rPr lang="en-GB" i="1" dirty="0" smtClean="0"/>
              <a:t>A</a:t>
            </a:r>
            <a:r>
              <a:rPr lang="en-GB" i="1" baseline="-25000" dirty="0" smtClean="0"/>
              <a:t>i</a:t>
            </a:r>
            <a:r>
              <a:rPr lang="en-GB" dirty="0" smtClean="0"/>
              <a:t>|</a:t>
            </a:r>
            <a:r>
              <a:rPr lang="en-GB" i="1" dirty="0" smtClean="0"/>
              <a:t>v</a:t>
            </a:r>
            <a:r>
              <a:rPr lang="en-GB" dirty="0" smtClean="0"/>
              <a:t>|=0</a:t>
            </a:r>
          </a:p>
          <a:p>
            <a:pPr lvl="1"/>
            <a:r>
              <a:rPr lang="en-GB" dirty="0" smtClean="0"/>
              <a:t>Count how many lines fall to the right of (</a:t>
            </a:r>
            <a:r>
              <a:rPr lang="en-GB" i="1" dirty="0" err="1" smtClean="0"/>
              <a:t>u</a:t>
            </a:r>
            <a:r>
              <a:rPr lang="en-GB" dirty="0" err="1" smtClean="0"/>
              <a:t>,|</a:t>
            </a:r>
            <a:r>
              <a:rPr lang="en-GB" i="1" dirty="0" err="1" smtClean="0"/>
              <a:t>v</a:t>
            </a:r>
            <a:r>
              <a:rPr lang="en-GB" dirty="0" smtClean="0"/>
              <a:t>|)</a:t>
            </a:r>
          </a:p>
          <a:p>
            <a:r>
              <a:rPr lang="en-GB" dirty="0" smtClean="0"/>
              <a:t>Test whether </a:t>
            </a:r>
            <a:r>
              <a:rPr lang="en-GB" i="1" dirty="0" smtClean="0"/>
              <a:t>v</a:t>
            </a:r>
            <a:r>
              <a:rPr lang="en-GB" dirty="0" smtClean="0"/>
              <a:t>&lt;0</a:t>
            </a:r>
          </a:p>
          <a:p>
            <a:r>
              <a:rPr lang="en-GB" dirty="0" smtClean="0"/>
              <a:t>Direct lookup of matrix coefficients</a:t>
            </a:r>
          </a:p>
          <a:p>
            <a:r>
              <a:rPr lang="en-GB" dirty="0" smtClean="0"/>
              <a:t>Apply 2×2 matrix in UV domain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SIMPLIFIED ALGORITHM (REVISED)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796982" y="4282030"/>
                <a:ext cx="3782317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𝑐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256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latin typeface="Cambria Math"/>
                                    </a:rPr>
                                    <m:t>&lt;0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/>
                                </a:rPr>
                                <m:t>?1:0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82" y="4282030"/>
                <a:ext cx="3782317" cy="779188"/>
              </a:xfrm>
              <a:prstGeom prst="rect">
                <a:avLst/>
              </a:prstGeom>
              <a:blipFill rotWithShape="1">
                <a:blip r:embed="rId2"/>
                <a:stretch>
                  <a:fillRect t="-4688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96982" y="5197296"/>
                <a:ext cx="3412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/>
                        </a:rPr>
                        <m:t>Lookup</m:t>
                      </m:r>
                      <m:r>
                        <a:rPr lang="en-GB" sz="2000" b="0" i="1" smtClean="0">
                          <a:latin typeface="Cambria Math"/>
                        </a:rPr>
                        <m:t>: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𝑣</m:t>
                          </m:r>
                          <m:r>
                            <a:rPr lang="en-GB" sz="2000" i="1">
                              <a:latin typeface="Cambria Math"/>
                            </a:rPr>
                            <m:t>&lt;0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→</m:t>
                      </m:r>
                      <m:r>
                        <a:rPr lang="en-GB" sz="2000" b="0" i="1" smtClean="0">
                          <a:latin typeface="Cambria Math"/>
                        </a:rPr>
                        <m:t>𝑀𝑎𝑡𝑟𝑖𝑥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82" y="5197296"/>
                <a:ext cx="3412537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57" t="-6667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12700" y="5758158"/>
            <a:ext cx="7847849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b="1" dirty="0" smtClean="0"/>
              <a:t>Parameters</a:t>
            </a:r>
            <a:r>
              <a:rPr lang="en-GB" sz="2000" dirty="0" smtClean="0"/>
              <a:t> (all 16-bit):  { </a:t>
            </a:r>
            <a:r>
              <a:rPr lang="en-GB" sz="2000" dirty="0" err="1" smtClean="0"/>
              <a:t>Magic+N</a:t>
            </a:r>
            <a:r>
              <a:rPr lang="en-GB" sz="2000" dirty="0" smtClean="0"/>
              <a:t>, A[15], Matrix[N+1][2][2</a:t>
            </a:r>
            <a:r>
              <a:rPr lang="en-GB" sz="2000" dirty="0"/>
              <a:t>][</a:t>
            </a:r>
            <a:r>
              <a:rPr lang="en-GB" sz="2000" dirty="0" smtClean="0"/>
              <a:t>2] }</a:t>
            </a:r>
            <a:endParaRPr lang="en-US" sz="2000" dirty="0" smtClean="0"/>
          </a:p>
        </p:txBody>
      </p:sp>
      <p:grpSp>
        <p:nvGrpSpPr>
          <p:cNvPr id="78" name="Group 77"/>
          <p:cNvGrpSpPr/>
          <p:nvPr/>
        </p:nvGrpSpPr>
        <p:grpSpPr>
          <a:xfrm>
            <a:off x="5991224" y="1217562"/>
            <a:ext cx="5691187" cy="4959011"/>
            <a:chOff x="5991224" y="1217562"/>
            <a:chExt cx="5691187" cy="4959011"/>
          </a:xfrm>
        </p:grpSpPr>
        <p:cxnSp>
          <p:nvCxnSpPr>
            <p:cNvPr id="5" name="Straight Connector 4"/>
            <p:cNvCxnSpPr>
              <a:endCxn id="6" idx="1"/>
            </p:cNvCxnSpPr>
            <p:nvPr/>
          </p:nvCxnSpPr>
          <p:spPr>
            <a:xfrm>
              <a:off x="5991225" y="3881050"/>
              <a:ext cx="541496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406186" y="3742550"/>
              <a:ext cx="27622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2000" dirty="0" smtClean="0"/>
                <a:t>U</a:t>
              </a:r>
              <a:endParaRPr lang="en-US" sz="2000" dirty="0" smtClean="0"/>
            </a:p>
          </p:txBody>
        </p:sp>
        <p:cxnSp>
          <p:nvCxnSpPr>
            <p:cNvPr id="8" name="Straight Arrow Connector 7"/>
            <p:cNvCxnSpPr>
              <a:endCxn id="9" idx="2"/>
            </p:cNvCxnSpPr>
            <p:nvPr/>
          </p:nvCxnSpPr>
          <p:spPr>
            <a:xfrm flipV="1">
              <a:off x="8886672" y="1586894"/>
              <a:ext cx="0" cy="45830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717395" y="121756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V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8898455" y="2299900"/>
              <a:ext cx="1507607" cy="158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886672" y="1865442"/>
              <a:ext cx="1214590" cy="2015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898455" y="3439267"/>
              <a:ext cx="2345807" cy="435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923527" y="2928551"/>
              <a:ext cx="2058797" cy="9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888796" y="1585526"/>
              <a:ext cx="498091" cy="2276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7624762" y="1865441"/>
              <a:ext cx="1261910" cy="200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329362" y="3014275"/>
              <a:ext cx="2557310" cy="86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91224" y="3511959"/>
              <a:ext cx="5253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717365" y="3445284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576565" y="3453950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903773" y="3454348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2" name="Oval 31"/>
            <p:cNvSpPr/>
            <p:nvPr/>
          </p:nvSpPr>
          <p:spPr>
            <a:xfrm>
              <a:off x="9036973" y="3454348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3" name="Oval 32"/>
            <p:cNvSpPr/>
            <p:nvPr/>
          </p:nvSpPr>
          <p:spPr>
            <a:xfrm>
              <a:off x="9237277" y="3449509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4" name="Oval 33"/>
            <p:cNvSpPr/>
            <p:nvPr/>
          </p:nvSpPr>
          <p:spPr>
            <a:xfrm>
              <a:off x="9657992" y="3445284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0810910" y="3449509"/>
              <a:ext cx="133200" cy="1333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0756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0</a:t>
              </a:r>
              <a:endParaRPr lang="en-US" sz="1200" baseline="-250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01198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1</a:t>
              </a:r>
              <a:endParaRPr lang="en-US" sz="1200" baseline="-250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03789" y="3695604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2</a:t>
              </a:r>
              <a:endParaRPr lang="en-US" sz="1200" baseline="-250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71153" y="369691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3</a:t>
              </a:r>
              <a:endParaRPr lang="en-US" sz="1200" baseline="-250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56839" y="3701857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4</a:t>
              </a:r>
              <a:endParaRPr lang="en-US" sz="1200" baseline="-250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66990" y="3708888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5</a:t>
              </a:r>
              <a:endParaRPr lang="en-US" sz="1200" baseline="-250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52655" y="3683609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-A</a:t>
              </a:r>
              <a:r>
                <a:rPr lang="en-GB" sz="1200" baseline="-25000" dirty="0" smtClean="0"/>
                <a:t>6</a:t>
              </a:r>
              <a:endParaRPr lang="en-US" sz="1200" baseline="-25000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715220" y="3499407"/>
              <a:ext cx="0" cy="3690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838949" y="3589157"/>
              <a:ext cx="333375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i="1" dirty="0" smtClean="0"/>
                <a:t>256</a:t>
              </a:r>
              <a:endParaRPr lang="en-US" sz="1200" baseline="-25000" dirty="0" smtClean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0334774" y="2730918"/>
              <a:ext cx="133200" cy="133350"/>
            </a:xfrm>
            <a:prstGeom prst="ellipse">
              <a:avLst/>
            </a:prstGeom>
            <a:solidFill>
              <a:srgbClr val="C41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67974" y="2631394"/>
              <a:ext cx="514350" cy="1661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GB" sz="1200" dirty="0" smtClean="0"/>
                <a:t>(</a:t>
              </a:r>
              <a:r>
                <a:rPr lang="en-GB" sz="1200" i="1" dirty="0" err="1" smtClean="0"/>
                <a:t>u</a:t>
              </a:r>
              <a:r>
                <a:rPr lang="en-GB" sz="1200" dirty="0" err="1" smtClean="0"/>
                <a:t>,</a:t>
              </a:r>
              <a:r>
                <a:rPr lang="en-GB" sz="1200" i="1" dirty="0" err="1" smtClean="0"/>
                <a:t>v</a:t>
              </a:r>
              <a:r>
                <a:rPr lang="en-GB" sz="1200" dirty="0" smtClean="0"/>
                <a:t>)</a:t>
              </a:r>
              <a:endParaRPr lang="en-US" sz="1200" baseline="-25000" dirty="0" smtClean="0"/>
            </a:p>
          </p:txBody>
        </p:sp>
        <p:grpSp>
          <p:nvGrpSpPr>
            <p:cNvPr id="76" name="Group 75"/>
            <p:cNvGrpSpPr/>
            <p:nvPr/>
          </p:nvGrpSpPr>
          <p:grpSpPr>
            <a:xfrm flipV="1">
              <a:off x="6329362" y="3881049"/>
              <a:ext cx="4914900" cy="2295524"/>
              <a:chOff x="5982596" y="3899325"/>
              <a:chExt cx="4914900" cy="229552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8551689" y="4613699"/>
                <a:ext cx="1507607" cy="1581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8539906" y="4179241"/>
                <a:ext cx="1214590" cy="2015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8551689" y="5814921"/>
                <a:ext cx="2345807" cy="373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8576761" y="5242350"/>
                <a:ext cx="2058797" cy="93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8542030" y="3899325"/>
                <a:ext cx="498091" cy="2276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277996" y="4179240"/>
                <a:ext cx="1261910" cy="200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5982596" y="5328074"/>
                <a:ext cx="2557310" cy="866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11077366" y="351498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86982" y="300933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748857" y="2295434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192106" y="1833949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648524" y="1519534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4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29595" y="1565700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5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flipH="1">
            <a:off x="7024615" y="2110948"/>
            <a:ext cx="295417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6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679232" y="3250795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7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77366" y="3958243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72797" y="4452458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39388" y="5047959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277437" y="5619659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674911" y="5995600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584056" y="5986075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72324" y="5150030"/>
            <a:ext cx="17152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15220" y="4089924"/>
            <a:ext cx="157094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</a:t>
            </a:r>
            <a:endParaRPr lang="en-US" sz="20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1374" y="1447026"/>
            <a:ext cx="126686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2000" dirty="0" smtClean="0"/>
              <a:t>e.g. </a:t>
            </a:r>
            <a:r>
              <a:rPr lang="en-GB" sz="2000" i="1" dirty="0" smtClean="0"/>
              <a:t>N</a:t>
            </a:r>
            <a:r>
              <a:rPr lang="en-GB" sz="2000" dirty="0" smtClean="0"/>
              <a:t>=7</a:t>
            </a:r>
            <a:endParaRPr lang="en-US" sz="2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412700" y="6112726"/>
            <a:ext cx="1898247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/>
              <a:t>Magic=0xC010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9956382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CM_Blue_16x9">
  <a:themeElements>
    <a:clrScheme name="Custom 36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BRCM_Blue_16x9</Template>
  <TotalTime>571</TotalTime>
  <Words>995</Words>
  <Application>Microsoft Office PowerPoint</Application>
  <PresentationFormat>Custom</PresentationFormat>
  <Paragraphs>192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BRCM_Blue_16x9</vt:lpstr>
      <vt:lpstr>PowerPoint Presentation</vt:lpstr>
      <vt:lpstr>VIDEOCORE ISP PIPELINE</vt:lpstr>
      <vt:lpstr>Current algorithm and performance</vt:lpstr>
      <vt:lpstr>PERFORMANCE ANALYSIS AND LIMITATIONS</vt:lpstr>
      <vt:lpstr>Proposal</vt:lpstr>
      <vt:lpstr>Issues</vt:lpstr>
      <vt:lpstr>ORIGINAL ALGORITHM</vt:lpstr>
      <vt:lpstr>SIMPLIFIED ALGORITHM (INITIAL)</vt:lpstr>
      <vt:lpstr>SIMPLIFIED ALGORITHM (REVISED)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Chapman</dc:creator>
  <cp:lastModifiedBy>Nicholas Hollinghurst</cp:lastModifiedBy>
  <cp:revision>490</cp:revision>
  <dcterms:created xsi:type="dcterms:W3CDTF">2012-09-10T15:10:40Z</dcterms:created>
  <dcterms:modified xsi:type="dcterms:W3CDTF">2012-09-13T12:56:51Z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