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1"/>
  </p:notesMasterIdLst>
  <p:sldIdLst>
    <p:sldId id="292" r:id="rId2"/>
    <p:sldId id="298" r:id="rId3"/>
    <p:sldId id="299" r:id="rId4"/>
    <p:sldId id="300" r:id="rId5"/>
    <p:sldId id="301" r:id="rId6"/>
    <p:sldId id="302" r:id="rId7"/>
    <p:sldId id="305" r:id="rId8"/>
    <p:sldId id="304" r:id="rId9"/>
    <p:sldId id="303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8" autoAdjust="0"/>
    <p:restoredTop sz="93543" autoAdjust="0"/>
  </p:normalViewPr>
  <p:slideViewPr>
    <p:cSldViewPr snapToGrid="0">
      <p:cViewPr>
        <p:scale>
          <a:sx n="60" d="100"/>
          <a:sy n="60" d="100"/>
        </p:scale>
        <p:origin x="-1116" y="-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0852-C96F-4632-B9E2-59F76EEA8976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3FBA-0A92-4575-8E4A-2C81E8F6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83FBA-0A92-4575-8E4A-2C81E8F6E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66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80"/>
            <a:ext cx="12191998" cy="3707604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0289"/>
            <a:ext cx="6729984" cy="420624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4" y="5302869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68496" y="3411836"/>
            <a:ext cx="7966104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0" y="325481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Blue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-2"/>
            <a:ext cx="12191998" cy="685800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1" y="3055050"/>
            <a:ext cx="7924800" cy="747897"/>
          </a:xfrm>
        </p:spPr>
        <p:txBody>
          <a:bodyPr lIns="0" tIns="0" rIns="0" bIns="0" anchor="ctr"/>
          <a:lstStyle>
            <a:lvl1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89267" y="6623050"/>
            <a:ext cx="6096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41CC-08BE-46D9-A177-CDAA17F0D88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5228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48000" y="4067724"/>
            <a:ext cx="7239000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993684"/>
            <a:ext cx="7238999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02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12192000" cy="35218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0" y="4299685"/>
            <a:ext cx="7315200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2787"/>
            <a:ext cx="12192000" cy="257174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2" y="4685625"/>
            <a:ext cx="5335677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0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9619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0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820400" cy="142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3493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0" y="6687483"/>
            <a:ext cx="3765665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chemeClr val="bg2"/>
                </a:solidFill>
              </a:rPr>
              <a:t>Broadcom Proprietary and Confidential.  © 2012 Broadcom Corporation. 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  <p:sldLayoutId id="2147483899" r:id="rId14"/>
  </p:sldLayoutIdLst>
  <p:transition spd="med">
    <p:fade/>
  </p:transition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2.wdp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43200" y="4685415"/>
            <a:ext cx="6729984" cy="415498"/>
          </a:xfrm>
        </p:spPr>
        <p:txBody>
          <a:bodyPr/>
          <a:lstStyle/>
          <a:p>
            <a:r>
              <a:rPr lang="en-GB" dirty="0" smtClean="0"/>
              <a:t>BLACK LEVEL SIMPLE 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Bryan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3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Simulation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7994A-963E-41FF-9B04-29407A7C8230}" type="slidenum">
              <a:rPr lang="en-US" smtClean="0"/>
              <a:pPr>
                <a:defRPr/>
              </a:pPr>
              <a:t>2</a:t>
            </a:fld>
            <a:endParaRPr lang="en-US" sz="1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28133" y="2374900"/>
            <a:ext cx="1473200" cy="7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/>
              <a:t>Test Pattern </a:t>
            </a:r>
          </a:p>
          <a:p>
            <a:pPr algn="ctr" eaLnBrk="0" hangingPunct="0"/>
            <a:r>
              <a:rPr lang="en-GB" sz="1400"/>
              <a:t>Grey Scale</a:t>
            </a:r>
          </a:p>
        </p:txBody>
      </p:sp>
      <p:pic>
        <p:nvPicPr>
          <p:cNvPr id="4101" name="Picture 5" descr="C:\Documents and Settings\bryan taylo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4" y="1652589"/>
            <a:ext cx="113241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06133" y="2374900"/>
            <a:ext cx="1168400" cy="7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/>
              <a:t>Inv Gamma (2.2)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725333" y="1981200"/>
            <a:ext cx="1168400" cy="48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GB" sz="1400"/>
              <a:t>Channel</a:t>
            </a:r>
          </a:p>
          <a:p>
            <a:pPr algn="ctr" eaLnBrk="0" hangingPunct="0"/>
            <a:r>
              <a:rPr lang="en-GB" sz="1400"/>
              <a:t>Gains</a:t>
            </a:r>
          </a:p>
        </p:txBody>
      </p:sp>
      <p:sp>
        <p:nvSpPr>
          <p:cNvPr id="4104" name="TextBox 8"/>
          <p:cNvSpPr txBox="1">
            <a:spLocks noChangeArrowheads="1"/>
          </p:cNvSpPr>
          <p:nvPr/>
        </p:nvSpPr>
        <p:spPr bwMode="auto">
          <a:xfrm>
            <a:off x="5588001" y="1346201"/>
            <a:ext cx="1399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400"/>
              <a:t>Simulate Bayer</a:t>
            </a: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6366933" y="2628900"/>
            <a:ext cx="355600" cy="266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GB" sz="1400"/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6366933" y="4470400"/>
            <a:ext cx="1371600" cy="7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/>
              <a:t>Grey World WB Gain Calc</a:t>
            </a:r>
          </a:p>
        </p:txBody>
      </p:sp>
      <p:sp>
        <p:nvSpPr>
          <p:cNvPr id="4107" name="Rectangle 14"/>
          <p:cNvSpPr>
            <a:spLocks noChangeArrowheads="1"/>
          </p:cNvSpPr>
          <p:nvPr/>
        </p:nvSpPr>
        <p:spPr bwMode="auto">
          <a:xfrm>
            <a:off x="8906933" y="2362200"/>
            <a:ext cx="1168400" cy="78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GB" sz="600"/>
          </a:p>
          <a:p>
            <a:pPr algn="ctr" eaLnBrk="0" hangingPunct="0"/>
            <a:r>
              <a:rPr lang="en-GB" sz="1400"/>
              <a:t>Gamma </a:t>
            </a:r>
          </a:p>
          <a:p>
            <a:pPr algn="ctr" eaLnBrk="0" hangingPunct="0"/>
            <a:r>
              <a:rPr lang="en-GB" sz="1400"/>
              <a:t>(1/2.2)</a:t>
            </a:r>
          </a:p>
        </p:txBody>
      </p:sp>
      <p:sp>
        <p:nvSpPr>
          <p:cNvPr id="4108" name="TextBox 15"/>
          <p:cNvSpPr txBox="1">
            <a:spLocks noChangeArrowheads="1"/>
          </p:cNvSpPr>
          <p:nvPr/>
        </p:nvSpPr>
        <p:spPr bwMode="auto">
          <a:xfrm>
            <a:off x="3048460" y="5207001"/>
            <a:ext cx="1021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GB" sz="1400"/>
              <a:t>WB preset</a:t>
            </a:r>
          </a:p>
          <a:p>
            <a:pPr algn="ctr" eaLnBrk="1" hangingPunct="1"/>
            <a:r>
              <a:rPr lang="en-GB" sz="1400"/>
              <a:t>[3,1,1.4]</a:t>
            </a:r>
          </a:p>
        </p:txBody>
      </p:sp>
      <p:sp>
        <p:nvSpPr>
          <p:cNvPr id="4109" name="Flowchart: Summing Junction 16"/>
          <p:cNvSpPr>
            <a:spLocks noChangeArrowheads="1"/>
          </p:cNvSpPr>
          <p:nvPr/>
        </p:nvSpPr>
        <p:spPr bwMode="auto">
          <a:xfrm>
            <a:off x="4047067" y="2578100"/>
            <a:ext cx="474133" cy="3810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4110" name="Flowchart: Summing Junction 17"/>
          <p:cNvSpPr>
            <a:spLocks noChangeArrowheads="1"/>
          </p:cNvSpPr>
          <p:nvPr/>
        </p:nvSpPr>
        <p:spPr bwMode="auto">
          <a:xfrm>
            <a:off x="4047067" y="4356100"/>
            <a:ext cx="474133" cy="3810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4111" name="TextBox 18"/>
          <p:cNvSpPr txBox="1">
            <a:spLocks noChangeArrowheads="1"/>
          </p:cNvSpPr>
          <p:nvPr/>
        </p:nvSpPr>
        <p:spPr bwMode="auto">
          <a:xfrm>
            <a:off x="4231218" y="5194301"/>
            <a:ext cx="16446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GB" sz="1400"/>
              <a:t>ExpGain</a:t>
            </a:r>
          </a:p>
          <a:p>
            <a:pPr algn="ctr" eaLnBrk="1" hangingPunct="1"/>
            <a:r>
              <a:rPr lang="en-GB" sz="1400"/>
              <a:t>[5]</a:t>
            </a:r>
          </a:p>
        </p:txBody>
      </p:sp>
      <p:cxnSp>
        <p:nvCxnSpPr>
          <p:cNvPr id="4112" name="Straight Arrow Connector 20"/>
          <p:cNvCxnSpPr>
            <a:cxnSpLocks noChangeShapeType="1"/>
            <a:stCxn id="4108" idx="0"/>
            <a:endCxn id="4110" idx="3"/>
          </p:cNvCxnSpPr>
          <p:nvPr/>
        </p:nvCxnSpPr>
        <p:spPr bwMode="auto">
          <a:xfrm flipV="1">
            <a:off x="3559177" y="4681304"/>
            <a:ext cx="557325" cy="5256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Straight Arrow Connector 22"/>
          <p:cNvCxnSpPr>
            <a:cxnSpLocks noChangeShapeType="1"/>
            <a:stCxn id="4111" idx="0"/>
            <a:endCxn id="4110" idx="5"/>
          </p:cNvCxnSpPr>
          <p:nvPr/>
        </p:nvCxnSpPr>
        <p:spPr bwMode="auto">
          <a:xfrm rot="16200000" flipV="1">
            <a:off x="4496595" y="4636295"/>
            <a:ext cx="512762" cy="6032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4" name="Rectangle 26"/>
          <p:cNvSpPr>
            <a:spLocks noChangeArrowheads="1"/>
          </p:cNvSpPr>
          <p:nvPr/>
        </p:nvSpPr>
        <p:spPr bwMode="auto">
          <a:xfrm>
            <a:off x="3962400" y="3606800"/>
            <a:ext cx="64346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/>
              <a:t>INV</a:t>
            </a:r>
          </a:p>
        </p:txBody>
      </p:sp>
      <p:sp>
        <p:nvSpPr>
          <p:cNvPr id="4115" name="Flowchart: Summing Junction 27"/>
          <p:cNvSpPr>
            <a:spLocks noChangeArrowheads="1"/>
          </p:cNvSpPr>
          <p:nvPr/>
        </p:nvSpPr>
        <p:spPr bwMode="auto">
          <a:xfrm>
            <a:off x="7992534" y="2565400"/>
            <a:ext cx="474133" cy="3810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cxnSp>
        <p:nvCxnSpPr>
          <p:cNvPr id="4116" name="Straight Arrow Connector 29"/>
          <p:cNvCxnSpPr>
            <a:cxnSpLocks noChangeShapeType="1"/>
            <a:stCxn id="4110" idx="0"/>
            <a:endCxn id="4114" idx="2"/>
          </p:cNvCxnSpPr>
          <p:nvPr/>
        </p:nvCxnSpPr>
        <p:spPr bwMode="auto">
          <a:xfrm rot="5400000" flipH="1" flipV="1">
            <a:off x="4074585" y="4146021"/>
            <a:ext cx="419100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Straight Arrow Connector 31"/>
          <p:cNvCxnSpPr>
            <a:cxnSpLocks noChangeShapeType="1"/>
            <a:stCxn id="4114" idx="0"/>
            <a:endCxn id="4109" idx="4"/>
          </p:cNvCxnSpPr>
          <p:nvPr/>
        </p:nvCxnSpPr>
        <p:spPr bwMode="auto">
          <a:xfrm rot="5400000" flipH="1" flipV="1">
            <a:off x="3960285" y="3282422"/>
            <a:ext cx="647700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TextBox 32"/>
          <p:cNvSpPr txBox="1">
            <a:spLocks noChangeArrowheads="1"/>
          </p:cNvSpPr>
          <p:nvPr/>
        </p:nvSpPr>
        <p:spPr bwMode="auto">
          <a:xfrm>
            <a:off x="8244418" y="4724401"/>
            <a:ext cx="16446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GB" sz="1400"/>
              <a:t>ExpGain</a:t>
            </a:r>
          </a:p>
          <a:p>
            <a:pPr algn="ctr" eaLnBrk="1" hangingPunct="1"/>
            <a:r>
              <a:rPr lang="en-GB" sz="1400"/>
              <a:t>[5]</a:t>
            </a:r>
          </a:p>
        </p:txBody>
      </p:sp>
      <p:sp>
        <p:nvSpPr>
          <p:cNvPr id="4119" name="Flowchart: Summing Junction 33"/>
          <p:cNvSpPr>
            <a:spLocks noChangeArrowheads="1"/>
          </p:cNvSpPr>
          <p:nvPr/>
        </p:nvSpPr>
        <p:spPr bwMode="auto">
          <a:xfrm>
            <a:off x="7992534" y="3822700"/>
            <a:ext cx="474133" cy="381000"/>
          </a:xfrm>
          <a:prstGeom prst="flowChartSummingJunc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cxnSp>
        <p:nvCxnSpPr>
          <p:cNvPr id="4120" name="Straight Arrow Connector 35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2201333" y="2768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1" name="Straight Arrow Connector 37"/>
          <p:cNvCxnSpPr>
            <a:cxnSpLocks noChangeShapeType="1"/>
            <a:stCxn id="4102" idx="3"/>
            <a:endCxn id="4109" idx="2"/>
          </p:cNvCxnSpPr>
          <p:nvPr/>
        </p:nvCxnSpPr>
        <p:spPr bwMode="auto">
          <a:xfrm>
            <a:off x="3674534" y="2768600"/>
            <a:ext cx="37253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" name="Straight Arrow Connector 39"/>
          <p:cNvCxnSpPr>
            <a:cxnSpLocks noChangeShapeType="1"/>
            <a:stCxn id="4109" idx="6"/>
            <a:endCxn id="4136" idx="2"/>
          </p:cNvCxnSpPr>
          <p:nvPr/>
        </p:nvCxnSpPr>
        <p:spPr bwMode="auto">
          <a:xfrm>
            <a:off x="4521200" y="2768600"/>
            <a:ext cx="66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Straight Arrow Connector 41"/>
          <p:cNvCxnSpPr>
            <a:cxnSpLocks noChangeShapeType="1"/>
            <a:stCxn id="4136" idx="6"/>
            <a:endCxn id="4105" idx="1"/>
          </p:cNvCxnSpPr>
          <p:nvPr/>
        </p:nvCxnSpPr>
        <p:spPr bwMode="auto">
          <a:xfrm flipV="1">
            <a:off x="5655733" y="2762250"/>
            <a:ext cx="7112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4" name="Straight Arrow Connector 43"/>
          <p:cNvCxnSpPr>
            <a:cxnSpLocks noChangeShapeType="1"/>
            <a:stCxn id="4105" idx="3"/>
            <a:endCxn id="4115" idx="2"/>
          </p:cNvCxnSpPr>
          <p:nvPr/>
        </p:nvCxnSpPr>
        <p:spPr bwMode="auto">
          <a:xfrm flipV="1">
            <a:off x="6722533" y="2755900"/>
            <a:ext cx="12700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Straight Arrow Connector 45"/>
          <p:cNvCxnSpPr>
            <a:cxnSpLocks noChangeShapeType="1"/>
            <a:endCxn id="4106" idx="0"/>
          </p:cNvCxnSpPr>
          <p:nvPr/>
        </p:nvCxnSpPr>
        <p:spPr bwMode="auto">
          <a:xfrm rot="5400000">
            <a:off x="6206067" y="3615267"/>
            <a:ext cx="1701800" cy="84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Straight Arrow Connector 48"/>
          <p:cNvCxnSpPr>
            <a:cxnSpLocks noChangeShapeType="1"/>
            <a:endCxn id="4119" idx="3"/>
          </p:cNvCxnSpPr>
          <p:nvPr/>
        </p:nvCxnSpPr>
        <p:spPr bwMode="auto">
          <a:xfrm rot="5400000" flipH="1" flipV="1">
            <a:off x="7730861" y="4138877"/>
            <a:ext cx="322262" cy="3407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7" name="Straight Arrow Connector 50"/>
          <p:cNvCxnSpPr>
            <a:cxnSpLocks noChangeShapeType="1"/>
            <a:stCxn id="4118" idx="0"/>
            <a:endCxn id="4119" idx="5"/>
          </p:cNvCxnSpPr>
          <p:nvPr/>
        </p:nvCxnSpPr>
        <p:spPr bwMode="auto">
          <a:xfrm rot="16200000" flipV="1">
            <a:off x="8444178" y="4100778"/>
            <a:ext cx="576262" cy="67098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8" name="Straight Arrow Connector 54"/>
          <p:cNvCxnSpPr>
            <a:cxnSpLocks noChangeShapeType="1"/>
            <a:stCxn id="4119" idx="0"/>
            <a:endCxn id="4115" idx="4"/>
          </p:cNvCxnSpPr>
          <p:nvPr/>
        </p:nvCxnSpPr>
        <p:spPr bwMode="auto">
          <a:xfrm rot="5400000" flipH="1" flipV="1">
            <a:off x="7791451" y="3384022"/>
            <a:ext cx="876300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9" name="Straight Arrow Connector 72"/>
          <p:cNvCxnSpPr>
            <a:cxnSpLocks noChangeShapeType="1"/>
            <a:stCxn id="4115" idx="6"/>
            <a:endCxn id="4107" idx="1"/>
          </p:cNvCxnSpPr>
          <p:nvPr/>
        </p:nvCxnSpPr>
        <p:spPr bwMode="auto">
          <a:xfrm>
            <a:off x="8466667" y="2755900"/>
            <a:ext cx="44026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0" name="Picture 7" descr="C:\Documents and Settings\bryan taylor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85" y="2463800"/>
            <a:ext cx="1104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1" name="Straight Arrow Connector 76"/>
          <p:cNvCxnSpPr>
            <a:cxnSpLocks noChangeShapeType="1"/>
            <a:stCxn id="4104" idx="2"/>
            <a:endCxn id="4105" idx="0"/>
          </p:cNvCxnSpPr>
          <p:nvPr/>
        </p:nvCxnSpPr>
        <p:spPr bwMode="auto">
          <a:xfrm>
            <a:off x="6287872" y="1653978"/>
            <a:ext cx="256861" cy="9749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2" name="TextBox 77"/>
          <p:cNvSpPr txBox="1">
            <a:spLocks noChangeArrowheads="1"/>
          </p:cNvSpPr>
          <p:nvPr/>
        </p:nvSpPr>
        <p:spPr bwMode="auto">
          <a:xfrm>
            <a:off x="4388941" y="4000501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GB" sz="1400"/>
              <a:t>[15,5,7]</a:t>
            </a:r>
          </a:p>
        </p:txBody>
      </p:sp>
      <p:sp>
        <p:nvSpPr>
          <p:cNvPr id="4133" name="TextBox 79"/>
          <p:cNvSpPr txBox="1">
            <a:spLocks noChangeArrowheads="1"/>
          </p:cNvSpPr>
          <p:nvPr/>
        </p:nvSpPr>
        <p:spPr bwMode="auto">
          <a:xfrm>
            <a:off x="4488212" y="3238501"/>
            <a:ext cx="1426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GB" sz="1400"/>
              <a:t>[0.07, 0.2, 0.14]</a:t>
            </a:r>
          </a:p>
        </p:txBody>
      </p:sp>
      <p:cxnSp>
        <p:nvCxnSpPr>
          <p:cNvPr id="4134" name="Straight Arrow Connector 81"/>
          <p:cNvCxnSpPr>
            <a:cxnSpLocks noChangeShapeType="1"/>
            <a:stCxn id="4107" idx="3"/>
          </p:cNvCxnSpPr>
          <p:nvPr/>
        </p:nvCxnSpPr>
        <p:spPr bwMode="auto">
          <a:xfrm>
            <a:off x="10075333" y="2755900"/>
            <a:ext cx="349251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5" name="TextBox 83"/>
          <p:cNvSpPr txBox="1">
            <a:spLocks noChangeArrowheads="1"/>
          </p:cNvSpPr>
          <p:nvPr/>
        </p:nvSpPr>
        <p:spPr bwMode="auto">
          <a:xfrm>
            <a:off x="4963972" y="1790700"/>
            <a:ext cx="9813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GB" sz="1400"/>
              <a:t>Simulated</a:t>
            </a:r>
          </a:p>
          <a:p>
            <a:pPr algn="ctr"/>
            <a:r>
              <a:rPr lang="en-GB" sz="1400"/>
              <a:t>Offset </a:t>
            </a:r>
          </a:p>
          <a:p>
            <a:pPr algn="ctr"/>
            <a:r>
              <a:rPr lang="en-GB" sz="1400"/>
              <a:t>Error</a:t>
            </a:r>
          </a:p>
        </p:txBody>
      </p:sp>
      <p:sp>
        <p:nvSpPr>
          <p:cNvPr id="4136" name="Flowchart: Or 84"/>
          <p:cNvSpPr>
            <a:spLocks noChangeArrowheads="1"/>
          </p:cNvSpPr>
          <p:nvPr/>
        </p:nvSpPr>
        <p:spPr bwMode="auto">
          <a:xfrm>
            <a:off x="5181600" y="2578100"/>
            <a:ext cx="474133" cy="381000"/>
          </a:xfrm>
          <a:prstGeom prst="flowChar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1: Perfect Black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889DC-2581-4ACA-BFF6-A0E584564FDA}" type="slidenum">
              <a:rPr lang="en-US" smtClean="0"/>
              <a:pPr>
                <a:defRPr/>
              </a:pPr>
              <a:t>3</a:t>
            </a:fld>
            <a:endParaRPr lang="en-US" sz="1400"/>
          </a:p>
        </p:txBody>
      </p:sp>
      <p:pic>
        <p:nvPicPr>
          <p:cNvPr id="5124" name="Picture 6" descr="C:\Documents and Settings\bryan taylo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18489" r="30486" b="35718"/>
          <a:stretch>
            <a:fillRect/>
          </a:stretch>
        </p:blipFill>
        <p:spPr bwMode="auto">
          <a:xfrm>
            <a:off x="5613401" y="5624513"/>
            <a:ext cx="579543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10"/>
          <p:cNvGrpSpPr>
            <a:grpSpLocks/>
          </p:cNvGrpSpPr>
          <p:nvPr/>
        </p:nvGrpSpPr>
        <p:grpSpPr bwMode="auto">
          <a:xfrm>
            <a:off x="5971118" y="2279650"/>
            <a:ext cx="501649" cy="501650"/>
            <a:chOff x="1219200" y="2628900"/>
            <a:chExt cx="2844800" cy="3479800"/>
          </a:xfrm>
        </p:grpSpPr>
        <p:sp>
          <p:nvSpPr>
            <p:cNvPr id="5152" name="Rectangle 6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5153" name="Rectangle 7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15817" y="4600056"/>
              <a:ext cx="648183" cy="1508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/>
        </p:nvGrpSpPr>
        <p:grpSpPr bwMode="auto">
          <a:xfrm>
            <a:off x="7251701" y="2147888"/>
            <a:ext cx="503767" cy="633412"/>
            <a:chOff x="1219200" y="2628900"/>
            <a:chExt cx="2844800" cy="3479800"/>
          </a:xfrm>
        </p:grpSpPr>
        <p:sp>
          <p:nvSpPr>
            <p:cNvPr id="5149" name="Rectangle 12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5150" name="Rectangle 13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18541" y="4599916"/>
              <a:ext cx="645459" cy="1508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cxnSp>
        <p:nvCxnSpPr>
          <p:cNvPr id="5127" name="Straight Connector 28"/>
          <p:cNvCxnSpPr>
            <a:cxnSpLocks noChangeShapeType="1"/>
          </p:cNvCxnSpPr>
          <p:nvPr/>
        </p:nvCxnSpPr>
        <p:spPr bwMode="auto">
          <a:xfrm>
            <a:off x="5596467" y="2763838"/>
            <a:ext cx="5259917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TextBox 29"/>
          <p:cNvSpPr txBox="1">
            <a:spLocks noChangeArrowheads="1"/>
          </p:cNvSpPr>
          <p:nvPr/>
        </p:nvSpPr>
        <p:spPr bwMode="auto">
          <a:xfrm>
            <a:off x="3657601" y="2614614"/>
            <a:ext cx="1343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Ideal Black Level</a:t>
            </a:r>
          </a:p>
        </p:txBody>
      </p: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10043585" y="971550"/>
            <a:ext cx="503767" cy="1809750"/>
            <a:chOff x="1219200" y="2628900"/>
            <a:chExt cx="2844800" cy="3479800"/>
          </a:xfrm>
        </p:grpSpPr>
        <p:sp>
          <p:nvSpPr>
            <p:cNvPr id="5146" name="Rectangle 38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5147" name="Rectangle 39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418541" y="4597735"/>
              <a:ext cx="645459" cy="15109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sp>
        <p:nvSpPr>
          <p:cNvPr id="5130" name="Rectangle 49"/>
          <p:cNvSpPr>
            <a:spLocks noChangeArrowheads="1"/>
          </p:cNvSpPr>
          <p:nvPr/>
        </p:nvSpPr>
        <p:spPr bwMode="auto">
          <a:xfrm>
            <a:off x="6038851" y="4398964"/>
            <a:ext cx="114300" cy="496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131" name="Rectangle 50"/>
          <p:cNvSpPr>
            <a:spLocks noChangeArrowheads="1"/>
          </p:cNvSpPr>
          <p:nvPr/>
        </p:nvSpPr>
        <p:spPr bwMode="auto">
          <a:xfrm>
            <a:off x="6239934" y="4398963"/>
            <a:ext cx="114300" cy="5016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2" name="Rectangle 51"/>
          <p:cNvSpPr/>
          <p:nvPr/>
        </p:nvSpPr>
        <p:spPr bwMode="auto">
          <a:xfrm>
            <a:off x="6426201" y="4400550"/>
            <a:ext cx="114300" cy="5095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sp>
        <p:nvSpPr>
          <p:cNvPr id="5133" name="Rectangle 53"/>
          <p:cNvSpPr>
            <a:spLocks noChangeArrowheads="1"/>
          </p:cNvSpPr>
          <p:nvPr/>
        </p:nvSpPr>
        <p:spPr bwMode="auto">
          <a:xfrm>
            <a:off x="7319434" y="4271964"/>
            <a:ext cx="116417" cy="630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134" name="Rectangle 54"/>
          <p:cNvSpPr>
            <a:spLocks noChangeArrowheads="1"/>
          </p:cNvSpPr>
          <p:nvPr/>
        </p:nvSpPr>
        <p:spPr bwMode="auto">
          <a:xfrm>
            <a:off x="7522634" y="4273551"/>
            <a:ext cx="114300" cy="6334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6" name="Rectangle 55"/>
          <p:cNvSpPr/>
          <p:nvPr/>
        </p:nvSpPr>
        <p:spPr bwMode="auto">
          <a:xfrm>
            <a:off x="7708901" y="4275139"/>
            <a:ext cx="114300" cy="6318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cxnSp>
        <p:nvCxnSpPr>
          <p:cNvPr id="5136" name="Straight Connector 58"/>
          <p:cNvCxnSpPr>
            <a:cxnSpLocks noChangeShapeType="1"/>
          </p:cNvCxnSpPr>
          <p:nvPr/>
        </p:nvCxnSpPr>
        <p:spPr bwMode="auto">
          <a:xfrm>
            <a:off x="5664200" y="4897438"/>
            <a:ext cx="5259917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7" name="TextBox 59"/>
          <p:cNvSpPr txBox="1">
            <a:spLocks noChangeArrowheads="1"/>
          </p:cNvSpPr>
          <p:nvPr/>
        </p:nvSpPr>
        <p:spPr bwMode="auto">
          <a:xfrm>
            <a:off x="3725334" y="4748214"/>
            <a:ext cx="1343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Ideal Black Level</a:t>
            </a:r>
          </a:p>
        </p:txBody>
      </p:sp>
      <p:sp>
        <p:nvSpPr>
          <p:cNvPr id="5138" name="Rectangle 61"/>
          <p:cNvSpPr>
            <a:spLocks noChangeArrowheads="1"/>
          </p:cNvSpPr>
          <p:nvPr/>
        </p:nvSpPr>
        <p:spPr bwMode="auto">
          <a:xfrm>
            <a:off x="10111317" y="3105150"/>
            <a:ext cx="116416" cy="18097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139" name="Rectangle 62"/>
          <p:cNvSpPr>
            <a:spLocks noChangeArrowheads="1"/>
          </p:cNvSpPr>
          <p:nvPr/>
        </p:nvSpPr>
        <p:spPr bwMode="auto">
          <a:xfrm>
            <a:off x="10312401" y="3105150"/>
            <a:ext cx="116417" cy="18097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4" name="Rectangle 63"/>
          <p:cNvSpPr/>
          <p:nvPr/>
        </p:nvSpPr>
        <p:spPr bwMode="auto">
          <a:xfrm>
            <a:off x="10500785" y="3105150"/>
            <a:ext cx="114300" cy="18097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cxnSp>
        <p:nvCxnSpPr>
          <p:cNvPr id="5141" name="Straight Arrow Connector 65"/>
          <p:cNvCxnSpPr>
            <a:cxnSpLocks noChangeShapeType="1"/>
          </p:cNvCxnSpPr>
          <p:nvPr/>
        </p:nvCxnSpPr>
        <p:spPr bwMode="auto">
          <a:xfrm rot="16200000" flipH="1">
            <a:off x="6033824" y="5281349"/>
            <a:ext cx="484187" cy="84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Straight Arrow Connector 66"/>
          <p:cNvCxnSpPr>
            <a:cxnSpLocks noChangeShapeType="1"/>
          </p:cNvCxnSpPr>
          <p:nvPr/>
        </p:nvCxnSpPr>
        <p:spPr bwMode="auto">
          <a:xfrm rot="16200000" flipH="1">
            <a:off x="7330546" y="5286376"/>
            <a:ext cx="504825" cy="190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43" name="Picture 2" descr="C:\Documents and Settings\bryan taylor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7" t="18449" r="7903" b="36528"/>
          <a:stretch>
            <a:fillRect/>
          </a:stretch>
        </p:blipFill>
        <p:spPr bwMode="auto">
          <a:xfrm>
            <a:off x="5615518" y="5624514"/>
            <a:ext cx="578273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38717" y="1670051"/>
            <a:ext cx="7981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  <a:ea typeface="ＭＳ Ｐゴシック"/>
                <a:cs typeface="ＭＳ Ｐゴシック"/>
              </a:rPr>
              <a:t>BAYER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733" y="3706813"/>
            <a:ext cx="18790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ea typeface="ＭＳ Ｐゴシック"/>
                <a:cs typeface="ＭＳ Ｐゴシック"/>
              </a:rPr>
              <a:t>WB CORRECTED</a:t>
            </a:r>
          </a:p>
        </p:txBody>
      </p:sp>
    </p:spTree>
    <p:extLst>
      <p:ext uri="{BB962C8B-B14F-4D97-AF65-F5344CB8AC3E}">
        <p14:creationId xmlns:p14="http://schemas.microsoft.com/office/powerpoint/2010/main" val="30696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2: Dark level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A93449-CE02-4337-A1D1-3E673C07D63A}" type="slidenum">
              <a:rPr lang="en-US" smtClean="0"/>
              <a:pPr>
                <a:defRPr/>
              </a:pPr>
              <a:t>4</a:t>
            </a:fld>
            <a:endParaRPr lang="en-US" sz="1400"/>
          </a:p>
        </p:txBody>
      </p:sp>
      <p:pic>
        <p:nvPicPr>
          <p:cNvPr id="6148" name="Picture 6" descr="C:\Documents and Settings\bryan taylo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18489" r="30486" b="35718"/>
          <a:stretch>
            <a:fillRect/>
          </a:stretch>
        </p:blipFill>
        <p:spPr bwMode="auto">
          <a:xfrm>
            <a:off x="5604934" y="5624513"/>
            <a:ext cx="579331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5960534" y="2279650"/>
            <a:ext cx="503767" cy="501650"/>
            <a:chOff x="1219200" y="2628900"/>
            <a:chExt cx="2844800" cy="3479800"/>
          </a:xfrm>
        </p:grpSpPr>
        <p:sp>
          <p:nvSpPr>
            <p:cNvPr id="6181" name="Rectangle 6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6182" name="Rectangle 7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18541" y="4600056"/>
              <a:ext cx="645459" cy="1508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7243234" y="2147888"/>
            <a:ext cx="503767" cy="633412"/>
            <a:chOff x="1219200" y="2628900"/>
            <a:chExt cx="2844800" cy="3479800"/>
          </a:xfrm>
        </p:grpSpPr>
        <p:sp>
          <p:nvSpPr>
            <p:cNvPr id="6178" name="Rectangle 12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6179" name="Rectangle 13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18541" y="4599916"/>
              <a:ext cx="645459" cy="1508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cxnSp>
        <p:nvCxnSpPr>
          <p:cNvPr id="6151" name="Straight Connector 21"/>
          <p:cNvCxnSpPr>
            <a:cxnSpLocks noChangeShapeType="1"/>
          </p:cNvCxnSpPr>
          <p:nvPr/>
        </p:nvCxnSpPr>
        <p:spPr bwMode="auto">
          <a:xfrm>
            <a:off x="5571067" y="2566989"/>
            <a:ext cx="5274733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27"/>
          <p:cNvSpPr txBox="1">
            <a:spLocks noChangeArrowheads="1"/>
          </p:cNvSpPr>
          <p:nvPr/>
        </p:nvSpPr>
        <p:spPr bwMode="auto">
          <a:xfrm>
            <a:off x="3128433" y="2425700"/>
            <a:ext cx="17187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Erroneous Black Level</a:t>
            </a:r>
          </a:p>
        </p:txBody>
      </p:sp>
      <p:cxnSp>
        <p:nvCxnSpPr>
          <p:cNvPr id="6153" name="Straight Connector 28"/>
          <p:cNvCxnSpPr>
            <a:cxnSpLocks noChangeShapeType="1"/>
          </p:cNvCxnSpPr>
          <p:nvPr/>
        </p:nvCxnSpPr>
        <p:spPr bwMode="auto">
          <a:xfrm>
            <a:off x="5588000" y="2763838"/>
            <a:ext cx="5257800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TextBox 29"/>
          <p:cNvSpPr txBox="1">
            <a:spLocks noChangeArrowheads="1"/>
          </p:cNvSpPr>
          <p:nvPr/>
        </p:nvSpPr>
        <p:spPr bwMode="auto">
          <a:xfrm>
            <a:off x="3647018" y="2614614"/>
            <a:ext cx="1343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Ideal Black Level</a:t>
            </a:r>
          </a:p>
        </p:txBody>
      </p:sp>
      <p:grpSp>
        <p:nvGrpSpPr>
          <p:cNvPr id="6155" name="Group 37"/>
          <p:cNvGrpSpPr>
            <a:grpSpLocks/>
          </p:cNvGrpSpPr>
          <p:nvPr/>
        </p:nvGrpSpPr>
        <p:grpSpPr bwMode="auto">
          <a:xfrm>
            <a:off x="10035118" y="971550"/>
            <a:ext cx="503767" cy="1809750"/>
            <a:chOff x="1219200" y="2628900"/>
            <a:chExt cx="2844800" cy="3479800"/>
          </a:xfrm>
        </p:grpSpPr>
        <p:sp>
          <p:nvSpPr>
            <p:cNvPr id="6175" name="Rectangle 38"/>
            <p:cNvSpPr>
              <a:spLocks noChangeArrowheads="1"/>
            </p:cNvSpPr>
            <p:nvPr/>
          </p:nvSpPr>
          <p:spPr bwMode="auto">
            <a:xfrm>
              <a:off x="1219200" y="5029200"/>
              <a:ext cx="650240" cy="10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6176" name="Rectangle 39"/>
            <p:cNvSpPr>
              <a:spLocks noChangeArrowheads="1"/>
            </p:cNvSpPr>
            <p:nvPr/>
          </p:nvSpPr>
          <p:spPr bwMode="auto">
            <a:xfrm>
              <a:off x="2357120" y="2628900"/>
              <a:ext cx="650240" cy="3479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GB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418541" y="4597735"/>
              <a:ext cx="645459" cy="15109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Arial" charset="0"/>
                <a:ea typeface="ＭＳ Ｐゴシック" pitchFamily="-96" charset="-128"/>
                <a:cs typeface="ＭＳ Ｐゴシック"/>
              </a:endParaRPr>
            </a:p>
          </p:txBody>
        </p:sp>
      </p:grpSp>
      <p:sp>
        <p:nvSpPr>
          <p:cNvPr id="6156" name="Rectangle 49"/>
          <p:cNvSpPr>
            <a:spLocks noChangeArrowheads="1"/>
          </p:cNvSpPr>
          <p:nvPr/>
        </p:nvSpPr>
        <p:spPr bwMode="auto">
          <a:xfrm>
            <a:off x="6028268" y="4740276"/>
            <a:ext cx="116417" cy="1555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157" name="Rectangle 50"/>
          <p:cNvSpPr>
            <a:spLocks noChangeArrowheads="1"/>
          </p:cNvSpPr>
          <p:nvPr/>
        </p:nvSpPr>
        <p:spPr bwMode="auto">
          <a:xfrm>
            <a:off x="6229351" y="4398963"/>
            <a:ext cx="116416" cy="5016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2" name="Rectangle 51"/>
          <p:cNvSpPr/>
          <p:nvPr/>
        </p:nvSpPr>
        <p:spPr bwMode="auto">
          <a:xfrm>
            <a:off x="6417734" y="4691064"/>
            <a:ext cx="114300" cy="2190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sp>
        <p:nvSpPr>
          <p:cNvPr id="6159" name="Rectangle 53"/>
          <p:cNvSpPr>
            <a:spLocks noChangeArrowheads="1"/>
          </p:cNvSpPr>
          <p:nvPr/>
        </p:nvSpPr>
        <p:spPr bwMode="auto">
          <a:xfrm>
            <a:off x="7310967" y="4705350"/>
            <a:ext cx="114300" cy="1968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160" name="Rectangle 54"/>
          <p:cNvSpPr>
            <a:spLocks noChangeArrowheads="1"/>
          </p:cNvSpPr>
          <p:nvPr/>
        </p:nvSpPr>
        <p:spPr bwMode="auto">
          <a:xfrm>
            <a:off x="7512051" y="4273551"/>
            <a:ext cx="116416" cy="6334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56" name="Rectangle 55"/>
          <p:cNvSpPr/>
          <p:nvPr/>
        </p:nvSpPr>
        <p:spPr bwMode="auto">
          <a:xfrm>
            <a:off x="7698317" y="4538663"/>
            <a:ext cx="116416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cxnSp>
        <p:nvCxnSpPr>
          <p:cNvPr id="6162" name="Straight Connector 56"/>
          <p:cNvCxnSpPr>
            <a:cxnSpLocks noChangeShapeType="1"/>
          </p:cNvCxnSpPr>
          <p:nvPr/>
        </p:nvCxnSpPr>
        <p:spPr bwMode="auto">
          <a:xfrm>
            <a:off x="5638800" y="4695826"/>
            <a:ext cx="5274733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TextBox 57"/>
          <p:cNvSpPr txBox="1">
            <a:spLocks noChangeArrowheads="1"/>
          </p:cNvSpPr>
          <p:nvPr/>
        </p:nvSpPr>
        <p:spPr bwMode="auto">
          <a:xfrm>
            <a:off x="3196167" y="4559300"/>
            <a:ext cx="17187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Erroneous Black Level</a:t>
            </a:r>
          </a:p>
        </p:txBody>
      </p:sp>
      <p:cxnSp>
        <p:nvCxnSpPr>
          <p:cNvPr id="6164" name="Straight Connector 58"/>
          <p:cNvCxnSpPr>
            <a:cxnSpLocks noChangeShapeType="1"/>
          </p:cNvCxnSpPr>
          <p:nvPr/>
        </p:nvCxnSpPr>
        <p:spPr bwMode="auto">
          <a:xfrm>
            <a:off x="5655733" y="4897438"/>
            <a:ext cx="5257800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TextBox 59"/>
          <p:cNvSpPr txBox="1">
            <a:spLocks noChangeArrowheads="1"/>
          </p:cNvSpPr>
          <p:nvPr/>
        </p:nvSpPr>
        <p:spPr bwMode="auto">
          <a:xfrm>
            <a:off x="3714751" y="4748214"/>
            <a:ext cx="1343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/>
              <a:t>Ideal Black Level</a:t>
            </a:r>
          </a:p>
        </p:txBody>
      </p:sp>
      <p:sp>
        <p:nvSpPr>
          <p:cNvPr id="6166" name="Rectangle 61"/>
          <p:cNvSpPr>
            <a:spLocks noChangeArrowheads="1"/>
          </p:cNvSpPr>
          <p:nvPr/>
        </p:nvSpPr>
        <p:spPr bwMode="auto">
          <a:xfrm>
            <a:off x="10102851" y="3182938"/>
            <a:ext cx="114300" cy="17319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167" name="Rectangle 62"/>
          <p:cNvSpPr>
            <a:spLocks noChangeArrowheads="1"/>
          </p:cNvSpPr>
          <p:nvPr/>
        </p:nvSpPr>
        <p:spPr bwMode="auto">
          <a:xfrm>
            <a:off x="10303934" y="3105150"/>
            <a:ext cx="114300" cy="18097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4" name="Rectangle 63"/>
          <p:cNvSpPr/>
          <p:nvPr/>
        </p:nvSpPr>
        <p:spPr bwMode="auto">
          <a:xfrm>
            <a:off x="10490201" y="3143250"/>
            <a:ext cx="116417" cy="1771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ea typeface="ＭＳ Ｐゴシック" pitchFamily="-96" charset="-128"/>
              <a:cs typeface="ＭＳ Ｐゴシック"/>
            </a:endParaRPr>
          </a:p>
        </p:txBody>
      </p:sp>
      <p:cxnSp>
        <p:nvCxnSpPr>
          <p:cNvPr id="6169" name="Straight Arrow Connector 65"/>
          <p:cNvCxnSpPr>
            <a:cxnSpLocks noChangeShapeType="1"/>
          </p:cNvCxnSpPr>
          <p:nvPr/>
        </p:nvCxnSpPr>
        <p:spPr bwMode="auto">
          <a:xfrm rot="16200000" flipH="1">
            <a:off x="6025357" y="5281349"/>
            <a:ext cx="484187" cy="84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Straight Arrow Connector 66"/>
          <p:cNvCxnSpPr>
            <a:cxnSpLocks noChangeShapeType="1"/>
          </p:cNvCxnSpPr>
          <p:nvPr/>
        </p:nvCxnSpPr>
        <p:spPr bwMode="auto">
          <a:xfrm rot="16200000" flipH="1">
            <a:off x="7322080" y="5286376"/>
            <a:ext cx="504825" cy="190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738717" y="1670051"/>
            <a:ext cx="7981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  <a:ea typeface="ＭＳ Ｐゴシック"/>
                <a:cs typeface="ＭＳ Ｐゴシック"/>
              </a:rPr>
              <a:t>BAYER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2733" y="3706813"/>
            <a:ext cx="18790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ea typeface="ＭＳ Ｐゴシック"/>
                <a:cs typeface="ＭＳ Ｐゴシック"/>
              </a:rPr>
              <a:t>WB CORRECTED</a:t>
            </a:r>
          </a:p>
        </p:txBody>
      </p:sp>
      <p:sp>
        <p:nvSpPr>
          <p:cNvPr id="72" name="Rectangular Callout 71"/>
          <p:cNvSpPr/>
          <p:nvPr/>
        </p:nvSpPr>
        <p:spPr bwMode="auto">
          <a:xfrm>
            <a:off x="6843184" y="3068639"/>
            <a:ext cx="2032000" cy="852487"/>
          </a:xfrm>
          <a:prstGeom prst="wedgeRectCallout">
            <a:avLst>
              <a:gd name="adj1" fmla="val -25378"/>
              <a:gd name="adj2" fmla="val 1055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GB" sz="800" b="1" i="1" dirty="0">
                <a:latin typeface="Arial" charset="0"/>
                <a:ea typeface="ＭＳ Ｐゴシック" pitchFamily="-96" charset="-128"/>
                <a:cs typeface="ＭＳ Ｐゴシック"/>
              </a:rPr>
              <a:t>The </a:t>
            </a:r>
            <a:r>
              <a:rPr lang="en-GB" sz="800" b="1" i="1" dirty="0">
                <a:solidFill>
                  <a:srgbClr val="F50D1E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red</a:t>
            </a:r>
            <a:r>
              <a:rPr lang="en-GB" sz="800" b="1" i="1" dirty="0">
                <a:latin typeface="Arial" charset="0"/>
                <a:ea typeface="ＭＳ Ｐゴシック" pitchFamily="-96" charset="-128"/>
                <a:cs typeface="ＭＳ Ｐゴシック"/>
              </a:rPr>
              <a:t> channel starts to clip leaving only blue and green energy in the image. This results in a blue/green strip on the grey scale image</a:t>
            </a:r>
          </a:p>
        </p:txBody>
      </p:sp>
      <p:sp>
        <p:nvSpPr>
          <p:cNvPr id="73" name="Rectangular Callout 72"/>
          <p:cNvSpPr/>
          <p:nvPr/>
        </p:nvSpPr>
        <p:spPr bwMode="auto">
          <a:xfrm>
            <a:off x="4599517" y="3074989"/>
            <a:ext cx="2032000" cy="852487"/>
          </a:xfrm>
          <a:prstGeom prst="wedgeRectCallout">
            <a:avLst>
              <a:gd name="adj1" fmla="val 39621"/>
              <a:gd name="adj2" fmla="val 103964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GB" sz="800" b="1" i="1" dirty="0">
                <a:latin typeface="Arial" charset="0"/>
                <a:ea typeface="ＭＳ Ｐゴシック" pitchFamily="-96" charset="-128"/>
                <a:cs typeface="ＭＳ Ｐゴシック"/>
              </a:rPr>
              <a:t>The </a:t>
            </a:r>
            <a:r>
              <a:rPr lang="en-GB" sz="800" b="1" i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blue</a:t>
            </a:r>
            <a:r>
              <a:rPr lang="en-GB" sz="800" b="1" i="1" dirty="0">
                <a:latin typeface="Arial" charset="0"/>
                <a:ea typeface="ＭＳ Ｐゴシック" pitchFamily="-96" charset="-128"/>
                <a:cs typeface="ＭＳ Ｐゴシック"/>
              </a:rPr>
              <a:t> and </a:t>
            </a:r>
            <a:r>
              <a:rPr lang="en-GB" sz="800" b="1" i="1" dirty="0">
                <a:solidFill>
                  <a:srgbClr val="F50D1E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red</a:t>
            </a:r>
            <a:r>
              <a:rPr lang="en-GB" sz="800" b="1" i="1" dirty="0">
                <a:latin typeface="Arial" charset="0"/>
                <a:ea typeface="ＭＳ Ｐゴシック" pitchFamily="-96" charset="-128"/>
                <a:cs typeface="ＭＳ Ｐゴシック"/>
              </a:rPr>
              <a:t> channel are clipping which results in only green energy in the image</a:t>
            </a:r>
          </a:p>
        </p:txBody>
      </p:sp>
    </p:spTree>
    <p:extLst>
      <p:ext uri="{BB962C8B-B14F-4D97-AF65-F5344CB8AC3E}">
        <p14:creationId xmlns:p14="http://schemas.microsoft.com/office/powerpoint/2010/main" val="32145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Vertical Droop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E51B2A-36D4-497C-8C48-4740550A54C1}" type="slidenum">
              <a:rPr lang="en-US" smtClean="0"/>
              <a:pPr>
                <a:defRPr/>
              </a:pPr>
              <a:t>5</a:t>
            </a:fld>
            <a:endParaRPr lang="en-US" sz="1400"/>
          </a:p>
        </p:txBody>
      </p:sp>
      <p:pic>
        <p:nvPicPr>
          <p:cNvPr id="7172" name="Picture 2" descr="C:\Documents and Settings\bryan taylo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8" t="5035" r="8829" b="9323"/>
          <a:stretch>
            <a:fillRect/>
          </a:stretch>
        </p:blipFill>
        <p:spPr bwMode="auto">
          <a:xfrm>
            <a:off x="3122085" y="1863726"/>
            <a:ext cx="6216649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6548967" y="4697413"/>
            <a:ext cx="32512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800" b="1"/>
              <a:t>WB_Gains = [3,1,1.4];</a:t>
            </a:r>
          </a:p>
          <a:p>
            <a:pPr eaLnBrk="1" hangingPunct="1"/>
            <a:r>
              <a:rPr lang="en-GB" sz="800" b="1"/>
              <a:t>ExpGain = 8;</a:t>
            </a:r>
          </a:p>
          <a:p>
            <a:pPr eaLnBrk="1" hangingPunct="1"/>
            <a:r>
              <a:rPr lang="en-GB" sz="800" b="1"/>
              <a:t>Error_Offset_Range = [-5/1024,  5/1024];</a:t>
            </a:r>
          </a:p>
          <a:p>
            <a:pPr eaLnBrk="1" hangingPunct="1"/>
            <a:endParaRPr lang="en-GB" sz="800" b="1"/>
          </a:p>
          <a:p>
            <a:pPr eaLnBrk="1" hangingPunct="1"/>
            <a:endParaRPr lang="en-GB" sz="1100" b="1"/>
          </a:p>
          <a:p>
            <a:pPr eaLnBrk="1" hangingPunct="1"/>
            <a:endParaRPr lang="en-GB" sz="1200" b="1"/>
          </a:p>
        </p:txBody>
      </p:sp>
      <p:cxnSp>
        <p:nvCxnSpPr>
          <p:cNvPr id="7174" name="Straight Arrow Connector 21"/>
          <p:cNvCxnSpPr>
            <a:cxnSpLocks noChangeShapeType="1"/>
            <a:stCxn id="7175" idx="3"/>
          </p:cNvCxnSpPr>
          <p:nvPr/>
        </p:nvCxnSpPr>
        <p:spPr bwMode="auto">
          <a:xfrm>
            <a:off x="3756583" y="1674341"/>
            <a:ext cx="3929034" cy="20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Box 22"/>
          <p:cNvSpPr txBox="1">
            <a:spLocks noChangeArrowheads="1"/>
          </p:cNvSpPr>
          <p:nvPr/>
        </p:nvSpPr>
        <p:spPr bwMode="auto">
          <a:xfrm>
            <a:off x="3020484" y="1558925"/>
            <a:ext cx="7360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900" b="1"/>
              <a:t>Grey level</a:t>
            </a:r>
          </a:p>
        </p:txBody>
      </p:sp>
      <p:sp>
        <p:nvSpPr>
          <p:cNvPr id="7176" name="TextBox 26"/>
          <p:cNvSpPr txBox="1">
            <a:spLocks noChangeArrowheads="1"/>
          </p:cNvSpPr>
          <p:nvPr/>
        </p:nvSpPr>
        <p:spPr bwMode="auto">
          <a:xfrm rot="5400000">
            <a:off x="1964527" y="2334097"/>
            <a:ext cx="117211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900" b="1"/>
              <a:t>Black Offset Error</a:t>
            </a:r>
          </a:p>
        </p:txBody>
      </p:sp>
      <p:cxnSp>
        <p:nvCxnSpPr>
          <p:cNvPr id="7177" name="Straight Arrow Connector 27"/>
          <p:cNvCxnSpPr>
            <a:cxnSpLocks noChangeShapeType="1"/>
            <a:stCxn id="7176" idx="3"/>
          </p:cNvCxnSpPr>
          <p:nvPr/>
        </p:nvCxnSpPr>
        <p:spPr bwMode="auto">
          <a:xfrm flipH="1">
            <a:off x="2548467" y="3035571"/>
            <a:ext cx="2118" cy="19380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TextBox 31"/>
          <p:cNvSpPr txBox="1">
            <a:spLocks noChangeArrowheads="1"/>
          </p:cNvSpPr>
          <p:nvPr/>
        </p:nvSpPr>
        <p:spPr bwMode="auto">
          <a:xfrm>
            <a:off x="2696634" y="5175250"/>
            <a:ext cx="2872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900" b="1"/>
              <a:t>-5</a:t>
            </a:r>
          </a:p>
        </p:txBody>
      </p:sp>
      <p:sp>
        <p:nvSpPr>
          <p:cNvPr id="7179" name="TextBox 32"/>
          <p:cNvSpPr txBox="1">
            <a:spLocks noChangeArrowheads="1"/>
          </p:cNvSpPr>
          <p:nvPr/>
        </p:nvSpPr>
        <p:spPr bwMode="auto">
          <a:xfrm>
            <a:off x="2715685" y="1773239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9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89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Contributing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46528A-A52A-4C14-A54E-567D981C8C5B}" type="slidenum">
              <a:rPr lang="en-US" smtClean="0"/>
              <a:pPr>
                <a:defRPr/>
              </a:pPr>
              <a:t>6</a:t>
            </a:fld>
            <a:endParaRPr lang="en-US" sz="1400"/>
          </a:p>
        </p:txBody>
      </p:sp>
      <p:sp>
        <p:nvSpPr>
          <p:cNvPr id="8196" name="TextBox 40"/>
          <p:cNvSpPr txBox="1">
            <a:spLocks noChangeArrowheads="1"/>
          </p:cNvSpPr>
          <p:nvPr/>
        </p:nvSpPr>
        <p:spPr bwMode="auto">
          <a:xfrm>
            <a:off x="361952" y="1308100"/>
            <a:ext cx="858690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GB"/>
              <a:t> White balance gains (Different effects in different luminants) </a:t>
            </a:r>
          </a:p>
          <a:p>
            <a:pPr eaLnBrk="1" hangingPunct="1">
              <a:buFontTx/>
              <a:buChar char="-"/>
            </a:pPr>
            <a:r>
              <a:rPr lang="en-GB"/>
              <a:t> Micro-lens transmissions</a:t>
            </a:r>
          </a:p>
          <a:p>
            <a:pPr eaLnBrk="1" hangingPunct="1">
              <a:buFontTx/>
              <a:buChar char="-"/>
            </a:pPr>
            <a:r>
              <a:rPr lang="en-GB"/>
              <a:t> Analogue and Digital Gain</a:t>
            </a:r>
          </a:p>
          <a:p>
            <a:pPr eaLnBrk="1" hangingPunct="1">
              <a:buFontTx/>
              <a:buChar char="-"/>
            </a:pPr>
            <a:r>
              <a:rPr lang="en-GB"/>
              <a:t> Droop</a:t>
            </a:r>
          </a:p>
          <a:p>
            <a:pPr eaLnBrk="1" hangingPunct="1">
              <a:buFontTx/>
              <a:buChar char="-"/>
            </a:pPr>
            <a:r>
              <a:rPr lang="en-GB"/>
              <a:t> Colour matrix</a:t>
            </a:r>
          </a:p>
          <a:p>
            <a:pPr eaLnBrk="1" hangingPunct="1">
              <a:buFontTx/>
              <a:buChar char="-"/>
            </a:pPr>
            <a:r>
              <a:rPr lang="en-GB"/>
              <a:t> Dark cal</a:t>
            </a:r>
          </a:p>
          <a:p>
            <a:pPr eaLnBrk="1" hangingPunct="1">
              <a:buFontTx/>
              <a:buChar char="-"/>
            </a:pPr>
            <a:r>
              <a:rPr lang="en-GB"/>
              <a:t> Subjective black level at the end of the pipe. </a:t>
            </a:r>
          </a:p>
          <a:p>
            <a:pPr eaLnBrk="1" hangingPunct="1">
              <a:buFontTx/>
              <a:buChar char="-"/>
            </a:pPr>
            <a:r>
              <a:rPr lang="en-GB"/>
              <a:t> Contrast</a:t>
            </a:r>
          </a:p>
          <a:p>
            <a:pPr eaLnBrk="1" hangingPunct="1">
              <a:buFontTx/>
              <a:buChar char="-"/>
            </a:pPr>
            <a:r>
              <a:rPr lang="en-GB"/>
              <a:t> Gamma Curve type. </a:t>
            </a:r>
          </a:p>
          <a:p>
            <a:pPr eaLnBrk="1" hangingPunct="1">
              <a:buFontTx/>
              <a:buChar char="-"/>
            </a:pPr>
            <a:r>
              <a:rPr lang="en-GB"/>
              <a:t> Saturation.</a:t>
            </a:r>
          </a:p>
          <a:p>
            <a:pPr eaLnBrk="1" hangingPunct="1">
              <a:buFontTx/>
              <a:buChar char="-"/>
            </a:pPr>
            <a:endParaRPr lang="en-GB"/>
          </a:p>
          <a:p>
            <a:pPr eaLnBrk="1" hangingPunct="1">
              <a:buFontTx/>
              <a:buChar char="-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BRCM Phone </a:t>
            </a:r>
            <a:r>
              <a:rPr lang="en-GB" dirty="0" err="1" smtClean="0"/>
              <a:t>vs</a:t>
            </a:r>
            <a:r>
              <a:rPr lang="en-GB" dirty="0" smtClean="0"/>
              <a:t> AL</a:t>
            </a:r>
            <a:endParaRPr lang="en-US" dirty="0"/>
          </a:p>
        </p:txBody>
      </p:sp>
      <p:pic>
        <p:nvPicPr>
          <p:cNvPr id="4" name="Picture 2" descr="V:\imx175\sessions\imx175\BRCM_colourpipe\rev1\imx175_Baffin-Photoshoot7_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3" y="2048328"/>
            <a:ext cx="3741614" cy="28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62" y="1552547"/>
            <a:ext cx="1569340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BRCM Phone</a:t>
            </a:r>
            <a:endParaRPr lang="en-US" sz="2000" dirty="0" smtClean="0"/>
          </a:p>
        </p:txBody>
      </p:sp>
      <p:pic>
        <p:nvPicPr>
          <p:cNvPr id="2050" name="Picture 2" descr="V:\imx175\sessions\imx175\AcuteLogic\automatic\imx175_Baffin-Photoshoot7_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72" y="2048328"/>
            <a:ext cx="3762638" cy="282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imx175\images_rev1\Suwon_2012_10_28\046_S3_20121028_1559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98" y="2048328"/>
            <a:ext cx="3741614" cy="28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3271" y="1566447"/>
            <a:ext cx="314189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AL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087500" y="1552546"/>
            <a:ext cx="314189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S3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28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bryant\Desktop\Black Level Issues\2013-03-18_low_luminance_comparison\BL64_046_imx175_baffin_20120105_083831_bayer_LABEL_DLS_on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54" y="2001026"/>
            <a:ext cx="4267198" cy="32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8554" y="1491342"/>
            <a:ext cx="1083630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Simulator</a:t>
            </a:r>
            <a:endParaRPr lang="en-US" sz="2000" dirty="0" smtClean="0"/>
          </a:p>
        </p:txBody>
      </p:sp>
      <p:pic>
        <p:nvPicPr>
          <p:cNvPr id="1026" name="Picture 2" descr="V:\imx175\sessions\imx175\BRCM_colourpipe\rev1\imx175_Baffin-Photoshoot7_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93" y="2001026"/>
            <a:ext cx="4267197" cy="32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9693" y="1509370"/>
            <a:ext cx="1569340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BRCM Phone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46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IMX175</a:t>
            </a:r>
            <a:endParaRPr lang="en-US" dirty="0"/>
          </a:p>
        </p:txBody>
      </p:sp>
      <p:pic>
        <p:nvPicPr>
          <p:cNvPr id="1026" name="Picture 2" descr="C:\Users\bryant\Desktop\Black Level Issues\2013-03-18_low_luminance_comparison\BL64_046_imx175_baffin_20120105_083831_bayer_LABEL_DLS_on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71" y="1778057"/>
            <a:ext cx="4267198" cy="32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866" y="1201028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err="1" smtClean="0"/>
              <a:t>Ped</a:t>
            </a:r>
            <a:r>
              <a:rPr lang="en-GB" sz="2000" dirty="0" smtClean="0"/>
              <a:t> 64 - Original</a:t>
            </a:r>
          </a:p>
        </p:txBody>
      </p:sp>
      <p:pic>
        <p:nvPicPr>
          <p:cNvPr id="1027" name="Picture 3" descr="C:\Users\bryant\Desktop\Black Level Issues\2013-03-18_low_luminance_comparison\BL56_046_imx175_baffin_20120105_083831_bayer_LABEL_BL_56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54" y="1464222"/>
            <a:ext cx="428625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1562" y="1117391"/>
            <a:ext cx="3247684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err="1" smtClean="0"/>
              <a:t>Ped</a:t>
            </a:r>
            <a:r>
              <a:rPr lang="en-GB" sz="2000" dirty="0" smtClean="0"/>
              <a:t> 56 -  Correct Black level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18054" y="4166941"/>
            <a:ext cx="676275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6929" y="5471866"/>
            <a:ext cx="2714625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All red energy was clipped resulting in the purple appearing black. 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646879" y="5624265"/>
            <a:ext cx="271462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No green cast on white wall.</a:t>
            </a:r>
            <a:endParaRPr lang="en-US" sz="2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551504" y="2547691"/>
            <a:ext cx="1438275" cy="292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CM_Blue_16x9">
  <a:themeElements>
    <a:clrScheme name="Custom 36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BRCM_Blue_16x9</Template>
  <TotalTime>1486</TotalTime>
  <Words>261</Words>
  <Application>Microsoft Office PowerPoint</Application>
  <PresentationFormat>Custom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BRCM_Blue_16x9</vt:lpstr>
      <vt:lpstr>PowerPoint Presentation</vt:lpstr>
      <vt:lpstr>Simulation Pipe</vt:lpstr>
      <vt:lpstr>Example 1: Perfect Black Level</vt:lpstr>
      <vt:lpstr>Example 2: Dark level Error</vt:lpstr>
      <vt:lpstr>Vertical Droop Simulation</vt:lpstr>
      <vt:lpstr>Contributing Factors</vt:lpstr>
      <vt:lpstr>BRCM Phone vs AL</vt:lpstr>
      <vt:lpstr>PowerPoint Presentation</vt:lpstr>
      <vt:lpstr>Example IMX175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bryant@broadcom.com</dc:creator>
  <cp:lastModifiedBy>bryan taylor</cp:lastModifiedBy>
  <cp:revision>503</cp:revision>
  <dcterms:created xsi:type="dcterms:W3CDTF">2012-09-10T15:10:40Z</dcterms:created>
  <dcterms:modified xsi:type="dcterms:W3CDTF">2013-03-21T17:46:00Z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