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5"/>
  </p:notesMasterIdLst>
  <p:sldIdLst>
    <p:sldId id="292" r:id="rId2"/>
    <p:sldId id="295" r:id="rId3"/>
    <p:sldId id="296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8" autoAdjust="0"/>
    <p:restoredTop sz="93543" autoAdjust="0"/>
  </p:normalViewPr>
  <p:slideViewPr>
    <p:cSldViewPr snapToGrid="0">
      <p:cViewPr>
        <p:scale>
          <a:sx n="100" d="100"/>
          <a:sy n="100" d="100"/>
        </p:scale>
        <p:origin x="0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B0852-C96F-4632-B9E2-59F76EEA8976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83FBA-0A92-4575-8E4A-2C81E8F6E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66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580"/>
            <a:ext cx="12191998" cy="3707604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743200" y="4680289"/>
            <a:ext cx="6729984" cy="420624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9674" y="5302869"/>
            <a:ext cx="6729984" cy="332399"/>
          </a:xfrm>
        </p:spPr>
        <p:txBody>
          <a:bodyPr lIns="0" tIns="0" rIns="0" bIns="0"/>
          <a:lstStyle>
            <a:lvl1pPr marL="0" marR="0" indent="0" algn="l">
              <a:spcBef>
                <a:spcPts val="40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807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8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0"/>
            <a:ext cx="12192000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87766267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14538"/>
          </a:xfrm>
          <a:prstGeom prst="rect">
            <a:avLst/>
          </a:prstGeom>
        </p:spPr>
      </p:pic>
      <p:sp>
        <p:nvSpPr>
          <p:cNvPr id="3" name="Rectangle 2"/>
          <p:cNvSpPr>
            <a:spLocks/>
          </p:cNvSpPr>
          <p:nvPr userDrawn="1"/>
        </p:nvSpPr>
        <p:spPr>
          <a:xfrm>
            <a:off x="1219200" y="1316050"/>
            <a:ext cx="9753600" cy="4939469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smtClean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168496" y="3411836"/>
            <a:ext cx="7966104" cy="747897"/>
          </a:xfrm>
        </p:spPr>
        <p:txBody>
          <a:bodyPr lIns="0" tIns="0" rIns="0" bIns="0" anchor="ctr"/>
          <a:lstStyle>
            <a:lvl1pPr marL="228600" marR="0" indent="-22860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defRPr sz="5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15600" y="325481"/>
            <a:ext cx="1188720" cy="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405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in Blue Background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" y="-2"/>
            <a:ext cx="12191998" cy="685800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133601" y="3055050"/>
            <a:ext cx="7924800" cy="747897"/>
          </a:xfrm>
        </p:spPr>
        <p:txBody>
          <a:bodyPr lIns="0" tIns="0" rIns="0" bIns="0" anchor="ctr"/>
          <a:lstStyle>
            <a:lvl1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/>
        </p:nvSpPr>
        <p:spPr bwMode="gray"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2821"/>
            <a:ext cx="1198485" cy="5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751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hi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"/>
          <a:stretch/>
        </p:blipFill>
        <p:spPr>
          <a:xfrm>
            <a:off x="0" y="0"/>
            <a:ext cx="12192000" cy="6562725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48000" y="4067724"/>
            <a:ext cx="7239000" cy="415498"/>
          </a:xfrm>
        </p:spPr>
        <p:txBody>
          <a:bodyPr lIns="0" tIns="0" rIns="0" bIns="0" anchor="b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30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4993684"/>
            <a:ext cx="7238999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7" name="Picture 6" descr="logos-chip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" y="4217478"/>
            <a:ext cx="1923070" cy="2046437"/>
          </a:xfrm>
          <a:prstGeom prst="rect">
            <a:avLst/>
          </a:prstGeom>
          <a:effectLst>
            <a:outerShdw blurRad="177800" dist="76200" dir="16200000" rotWithShape="0">
              <a:srgbClr val="4B0912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30235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265"/>
            <a:ext cx="12192000" cy="35218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438400" y="4299685"/>
            <a:ext cx="7315200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6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 bwMode="white">
          <a:xfrm>
            <a:off x="0" y="1"/>
            <a:ext cx="12192000" cy="90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2787"/>
            <a:ext cx="12192000" cy="257174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951322" y="4685625"/>
            <a:ext cx="5335677" cy="415498"/>
          </a:xfrm>
        </p:spPr>
        <p:txBody>
          <a:bodyPr lIns="0" tIns="0" rIns="0" bIns="0" anchor="t"/>
          <a:lstStyle>
            <a:lvl1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7800" y="1401762"/>
            <a:ext cx="2871787" cy="3597527"/>
          </a:xfr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91440" tIns="274320" rIns="9144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 smtClean="0"/>
              <a:t>Click photo icon to insert photo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15600" y="310896"/>
            <a:ext cx="1198485" cy="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53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292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0820400" cy="1423980"/>
          </a:xfrm>
        </p:spPr>
        <p:txBody>
          <a:bodyPr wrap="square" lIns="0" tIns="0" rIns="0" bIns="0">
            <a:spAutoFit/>
          </a:bodyPr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98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4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81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054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12"/>
          <a:stretch/>
        </p:blipFill>
        <p:spPr>
          <a:xfrm>
            <a:off x="0" y="2785922"/>
            <a:ext cx="12192000" cy="3832789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918746" y="1385412"/>
            <a:ext cx="3479339" cy="474707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txBody>
          <a:bodyPr lIns="0" tIns="457200" rIns="0" bIns="0">
            <a:noAutofit/>
          </a:bodyPr>
          <a:lstStyle>
            <a:lvl1pPr marL="0" marR="0" indent="0" algn="ctr">
              <a:spcBef>
                <a:spcPts val="120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the photo icon </a:t>
            </a:r>
            <a:br>
              <a:rPr lang="en-US" dirty="0" smtClean="0"/>
            </a:br>
            <a:r>
              <a:rPr lang="en-US" dirty="0" smtClean="0"/>
              <a:t>to insert picture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0" y="1371600"/>
            <a:ext cx="5486400" cy="1423980"/>
          </a:xfrm>
        </p:spPr>
        <p:txBody>
          <a:bodyPr lIns="0" tIns="0" rIns="0" bIns="0"/>
          <a:lstStyle>
            <a:lvl1pPr marL="228600" marR="0" indent="-228600">
              <a:spcBef>
                <a:spcPts val="1200"/>
              </a:spcBef>
              <a:spcAft>
                <a:spcPts val="0"/>
              </a:spcAft>
              <a:defRPr sz="2000"/>
            </a:lvl1pPr>
            <a:lvl2pPr marL="514350" marR="0" indent="-227013">
              <a:spcBef>
                <a:spcPts val="400"/>
              </a:spcBef>
              <a:spcAft>
                <a:spcPts val="0"/>
              </a:spcAft>
              <a:defRPr sz="1800"/>
            </a:lvl2pPr>
            <a:lvl3pPr marL="857250" marR="0" indent="-228600">
              <a:spcBef>
                <a:spcPts val="400"/>
              </a:spcBef>
              <a:spcAft>
                <a:spcPts val="0"/>
              </a:spcAft>
              <a:defRPr sz="1600"/>
            </a:lvl3pPr>
            <a:lvl4pPr marL="1143000" marR="0" indent="-228600">
              <a:spcBef>
                <a:spcPts val="400"/>
              </a:spcBef>
              <a:spcAft>
                <a:spcPts val="0"/>
              </a:spcAft>
              <a:defRPr sz="1600"/>
            </a:lvl4pPr>
            <a:lvl5pPr marL="1428750" marR="0" indent="-228600">
              <a:spcBef>
                <a:spcPts val="4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437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895843"/>
            <a:ext cx="10820400" cy="332399"/>
          </a:xfrm>
        </p:spPr>
        <p:txBody>
          <a:bodyPr lIns="0" tIns="0" rIns="0" bIns="0"/>
          <a:lstStyle>
            <a:lvl1pPr marL="0" marR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197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0"/>
            <a:ext cx="12189619" cy="8216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1000" y="275581"/>
            <a:ext cx="9906000" cy="3139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0820400" cy="142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868822" y="668748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</a:pPr>
            <a:fld id="{33A2A773-C618-4A5E-A908-2C5FB33DF7E5}" type="slidenum">
              <a:rPr lang="en-US" sz="6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pPr marL="0" marR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6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1173493" y="201022"/>
            <a:ext cx="818581" cy="405197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381000" y="6687483"/>
            <a:ext cx="3765665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US" sz="600" dirty="0" smtClean="0">
                <a:solidFill>
                  <a:schemeClr val="bg2"/>
                </a:solidFill>
              </a:rPr>
              <a:t>Broadcom Proprietary and Confidential.  © 2012 Broadcom Corporation.  All rights reserved. </a:t>
            </a:r>
            <a:endParaRPr lang="en-US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96" r:id="rId2"/>
    <p:sldLayoutId id="2147483876" r:id="rId3"/>
    <p:sldLayoutId id="2147483875" r:id="rId4"/>
    <p:sldLayoutId id="2147483894" r:id="rId5"/>
    <p:sldLayoutId id="2147483879" r:id="rId6"/>
    <p:sldLayoutId id="2147483880" r:id="rId7"/>
    <p:sldLayoutId id="2147483891" r:id="rId8"/>
    <p:sldLayoutId id="2147483897" r:id="rId9"/>
    <p:sldLayoutId id="2147483882" r:id="rId10"/>
    <p:sldLayoutId id="2147483893" r:id="rId11"/>
    <p:sldLayoutId id="2147483895" r:id="rId12"/>
    <p:sldLayoutId id="2147483884" r:id="rId13"/>
  </p:sldLayoutIdLst>
  <p:transition spd="med">
    <p:fade/>
  </p:transition>
  <p:hf sldNum="0" hd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400" b="1" kern="1200" cap="all" baseline="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rgbClr val="008BB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6.png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743200" y="4685415"/>
            <a:ext cx="6729984" cy="415498"/>
          </a:xfrm>
        </p:spPr>
        <p:txBody>
          <a:bodyPr/>
          <a:lstStyle/>
          <a:p>
            <a:r>
              <a:rPr lang="en-GB" dirty="0" smtClean="0"/>
              <a:t>DLS VS WB relationship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83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489267" y="6623050"/>
            <a:ext cx="609600" cy="274638"/>
          </a:xfrm>
          <a:prstGeom prst="rect">
            <a:avLst/>
          </a:prstGeom>
          <a:noFill/>
        </p:spPr>
        <p:txBody>
          <a:bodyPr/>
          <a:lstStyle/>
          <a:p>
            <a:fld id="{7835D533-46BB-4ECC-AA3B-71F2482ED914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z="1400" smtClean="0">
              <a:ea typeface="ＭＳ Ｐゴシック" pitchFamily="34" charset="-128"/>
            </a:endParaRPr>
          </a:p>
        </p:txBody>
      </p:sp>
      <p:grpSp>
        <p:nvGrpSpPr>
          <p:cNvPr id="7171" name="Group 46"/>
          <p:cNvGrpSpPr>
            <a:grpSpLocks/>
          </p:cNvGrpSpPr>
          <p:nvPr/>
        </p:nvGrpSpPr>
        <p:grpSpPr bwMode="auto">
          <a:xfrm>
            <a:off x="1526117" y="2916238"/>
            <a:ext cx="3810000" cy="3255962"/>
            <a:chOff x="336086" y="3111578"/>
            <a:chExt cx="2857500" cy="3255527"/>
          </a:xfrm>
        </p:grpSpPr>
        <p:grpSp>
          <p:nvGrpSpPr>
            <p:cNvPr id="7187" name="Group 42"/>
            <p:cNvGrpSpPr>
              <a:grpSpLocks/>
            </p:cNvGrpSpPr>
            <p:nvPr/>
          </p:nvGrpSpPr>
          <p:grpSpPr bwMode="auto">
            <a:xfrm>
              <a:off x="915245" y="3111578"/>
              <a:ext cx="1924270" cy="1459371"/>
              <a:chOff x="129857" y="937260"/>
              <a:chExt cx="3362960" cy="2550477"/>
            </a:xfrm>
          </p:grpSpPr>
          <p:pic>
            <p:nvPicPr>
              <p:cNvPr id="7194" name="Picture 2" descr="C:\appsmatlab\trunk\Programs\LS_Model\Output\2011 04 20 - generated 953 images with pedestal to 64\AV_image_SPL3_D65_1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9857" y="998537"/>
                <a:ext cx="3312160" cy="248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5-Point Star 9"/>
              <p:cNvSpPr/>
              <p:nvPr/>
            </p:nvSpPr>
            <p:spPr bwMode="auto">
              <a:xfrm>
                <a:off x="1733947" y="2180026"/>
                <a:ext cx="105427" cy="105413"/>
              </a:xfrm>
              <a:prstGeom prst="star5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GB">
                  <a:ea typeface="ＭＳ Ｐゴシック" pitchFamily="-96" charset="-128"/>
                </a:endParaRPr>
              </a:p>
            </p:txBody>
          </p:sp>
          <p:sp>
            <p:nvSpPr>
              <p:cNvPr id="13" name="5-Point Star 12"/>
              <p:cNvSpPr/>
              <p:nvPr/>
            </p:nvSpPr>
            <p:spPr bwMode="auto">
              <a:xfrm>
                <a:off x="2114041" y="1888752"/>
                <a:ext cx="105427" cy="108188"/>
              </a:xfrm>
              <a:prstGeom prst="star5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GB">
                  <a:ea typeface="ＭＳ Ｐゴシック" pitchFamily="-96" charset="-128"/>
                </a:endParaRPr>
              </a:p>
            </p:txBody>
          </p:sp>
          <p:sp>
            <p:nvSpPr>
              <p:cNvPr id="18" name="5-Point Star 17"/>
              <p:cNvSpPr/>
              <p:nvPr/>
            </p:nvSpPr>
            <p:spPr bwMode="auto">
              <a:xfrm>
                <a:off x="2807642" y="1364461"/>
                <a:ext cx="105427" cy="105413"/>
              </a:xfrm>
              <a:prstGeom prst="star5">
                <a:avLst/>
              </a:prstGeom>
              <a:solidFill>
                <a:srgbClr val="07FB1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GB">
                  <a:ea typeface="ＭＳ Ｐゴシック" pitchFamily="-96" charset="-128"/>
                </a:endParaRPr>
              </a:p>
            </p:txBody>
          </p:sp>
          <p:sp>
            <p:nvSpPr>
              <p:cNvPr id="21" name="5-Point Star 20"/>
              <p:cNvSpPr/>
              <p:nvPr/>
            </p:nvSpPr>
            <p:spPr bwMode="auto">
              <a:xfrm>
                <a:off x="3387491" y="937260"/>
                <a:ext cx="105427" cy="105413"/>
              </a:xfrm>
              <a:prstGeom prst="star5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GB">
                  <a:ea typeface="ＭＳ Ｐゴシック" pitchFamily="-96" charset="-128"/>
                </a:endParaRPr>
              </a:p>
            </p:txBody>
          </p:sp>
        </p:grpSp>
        <p:grpSp>
          <p:nvGrpSpPr>
            <p:cNvPr id="7188" name="Group 43"/>
            <p:cNvGrpSpPr>
              <a:grpSpLocks/>
            </p:cNvGrpSpPr>
            <p:nvPr/>
          </p:nvGrpSpPr>
          <p:grpSpPr bwMode="auto">
            <a:xfrm>
              <a:off x="336086" y="4614505"/>
              <a:ext cx="2857500" cy="1752600"/>
              <a:chOff x="357187" y="4101048"/>
              <a:chExt cx="2857500" cy="1752600"/>
            </a:xfrm>
          </p:grpSpPr>
          <p:pic>
            <p:nvPicPr>
              <p:cNvPr id="718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744" t="850" r="1241" b="3867"/>
              <a:stretch>
                <a:fillRect/>
              </a:stretch>
            </p:blipFill>
            <p:spPr bwMode="auto">
              <a:xfrm>
                <a:off x="357187" y="4101048"/>
                <a:ext cx="2857500" cy="175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5-Point Star 10"/>
              <p:cNvSpPr/>
              <p:nvPr/>
            </p:nvSpPr>
            <p:spPr bwMode="auto">
              <a:xfrm>
                <a:off x="574674" y="5509207"/>
                <a:ext cx="106363" cy="106348"/>
              </a:xfrm>
              <a:prstGeom prst="star5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GB">
                  <a:ea typeface="ＭＳ Ｐゴシック" pitchFamily="-96" charset="-128"/>
                </a:endParaRPr>
              </a:p>
            </p:txBody>
          </p:sp>
          <p:sp>
            <p:nvSpPr>
              <p:cNvPr id="16" name="5-Point Star 15"/>
              <p:cNvSpPr/>
              <p:nvPr/>
            </p:nvSpPr>
            <p:spPr bwMode="auto">
              <a:xfrm>
                <a:off x="1103312" y="5109210"/>
                <a:ext cx="106362" cy="106348"/>
              </a:xfrm>
              <a:prstGeom prst="star5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GB">
                  <a:ea typeface="ＭＳ Ｐゴシック" pitchFamily="-96" charset="-128"/>
                </a:endParaRPr>
              </a:p>
            </p:txBody>
          </p:sp>
          <p:sp>
            <p:nvSpPr>
              <p:cNvPr id="19" name="5-Point Star 18"/>
              <p:cNvSpPr/>
              <p:nvPr/>
            </p:nvSpPr>
            <p:spPr bwMode="auto">
              <a:xfrm>
                <a:off x="2098674" y="4464771"/>
                <a:ext cx="106363" cy="107936"/>
              </a:xfrm>
              <a:prstGeom prst="star5">
                <a:avLst/>
              </a:prstGeom>
              <a:solidFill>
                <a:srgbClr val="07FB1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GB">
                  <a:ea typeface="ＭＳ Ｐゴシック" pitchFamily="-96" charset="-128"/>
                </a:endParaRPr>
              </a:p>
            </p:txBody>
          </p:sp>
          <p:sp>
            <p:nvSpPr>
              <p:cNvPr id="23" name="5-Point Star 22"/>
              <p:cNvSpPr/>
              <p:nvPr/>
            </p:nvSpPr>
            <p:spPr bwMode="auto">
              <a:xfrm>
                <a:off x="3097212" y="4488580"/>
                <a:ext cx="106362" cy="106349"/>
              </a:xfrm>
              <a:prstGeom prst="star5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GB">
                  <a:ea typeface="ＭＳ Ｐゴシック" pitchFamily="-96" charset="-128"/>
                </a:endParaRPr>
              </a:p>
            </p:txBody>
          </p:sp>
        </p:grpSp>
      </p:grpSp>
      <p:grpSp>
        <p:nvGrpSpPr>
          <p:cNvPr id="7172" name="Group 41"/>
          <p:cNvGrpSpPr>
            <a:grpSpLocks/>
          </p:cNvGrpSpPr>
          <p:nvPr/>
        </p:nvGrpSpPr>
        <p:grpSpPr bwMode="auto">
          <a:xfrm>
            <a:off x="6847418" y="846138"/>
            <a:ext cx="4785783" cy="5586412"/>
            <a:chOff x="4839215" y="901100"/>
            <a:chExt cx="3837241" cy="5911596"/>
          </a:xfrm>
        </p:grpSpPr>
        <p:pic>
          <p:nvPicPr>
            <p:cNvPr id="717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39215" y="908720"/>
              <a:ext cx="3837241" cy="2879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39215" y="3933056"/>
              <a:ext cx="3837241" cy="2879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Freeform 32"/>
            <p:cNvSpPr>
              <a:spLocks/>
            </p:cNvSpPr>
            <p:nvPr/>
          </p:nvSpPr>
          <p:spPr bwMode="auto">
            <a:xfrm>
              <a:off x="7073900" y="4826000"/>
              <a:ext cx="161925" cy="1670050"/>
            </a:xfrm>
            <a:custGeom>
              <a:avLst/>
              <a:gdLst>
                <a:gd name="T0" fmla="*/ 0 w 161925"/>
                <a:gd name="T1" fmla="*/ 0 h 1670050"/>
                <a:gd name="T2" fmla="*/ 0 w 161925"/>
                <a:gd name="T3" fmla="*/ 1670050 h 1670050"/>
                <a:gd name="T4" fmla="*/ 161925 w 161925"/>
                <a:gd name="T5" fmla="*/ 1670050 h 1670050"/>
                <a:gd name="T6" fmla="*/ 161925 w 161925"/>
                <a:gd name="T7" fmla="*/ 117475 h 1670050"/>
                <a:gd name="T8" fmla="*/ 114300 w 161925"/>
                <a:gd name="T9" fmla="*/ 73025 h 1670050"/>
                <a:gd name="T10" fmla="*/ 50800 w 161925"/>
                <a:gd name="T11" fmla="*/ 60325 h 1670050"/>
                <a:gd name="T12" fmla="*/ 0 w 161925"/>
                <a:gd name="T13" fmla="*/ 0 h 16700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925"/>
                <a:gd name="T22" fmla="*/ 0 h 1670050"/>
                <a:gd name="T23" fmla="*/ 161925 w 161925"/>
                <a:gd name="T24" fmla="*/ 1670050 h 16700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925" h="1670050">
                  <a:moveTo>
                    <a:pt x="0" y="0"/>
                  </a:moveTo>
                  <a:lnTo>
                    <a:pt x="0" y="1670050"/>
                  </a:lnTo>
                  <a:lnTo>
                    <a:pt x="161925" y="1670050"/>
                  </a:lnTo>
                  <a:lnTo>
                    <a:pt x="161925" y="117475"/>
                  </a:lnTo>
                  <a:lnTo>
                    <a:pt x="114300" y="73025"/>
                  </a:lnTo>
                  <a:lnTo>
                    <a:pt x="50800" y="60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79" name="Freeform 33"/>
            <p:cNvSpPr>
              <a:spLocks/>
            </p:cNvSpPr>
            <p:nvPr/>
          </p:nvSpPr>
          <p:spPr bwMode="auto">
            <a:xfrm>
              <a:off x="7074371" y="6188075"/>
              <a:ext cx="161925" cy="307975"/>
            </a:xfrm>
            <a:custGeom>
              <a:avLst/>
              <a:gdLst>
                <a:gd name="T0" fmla="*/ 0 w 161925"/>
                <a:gd name="T1" fmla="*/ 9525 h 307975"/>
                <a:gd name="T2" fmla="*/ 3175 w 161925"/>
                <a:gd name="T3" fmla="*/ 307975 h 307975"/>
                <a:gd name="T4" fmla="*/ 161925 w 161925"/>
                <a:gd name="T5" fmla="*/ 307975 h 307975"/>
                <a:gd name="T6" fmla="*/ 158750 w 161925"/>
                <a:gd name="T7" fmla="*/ 0 h 307975"/>
                <a:gd name="T8" fmla="*/ 127000 w 161925"/>
                <a:gd name="T9" fmla="*/ 15875 h 307975"/>
                <a:gd name="T10" fmla="*/ 88900 w 161925"/>
                <a:gd name="T11" fmla="*/ 19050 h 307975"/>
                <a:gd name="T12" fmla="*/ 0 w 161925"/>
                <a:gd name="T13" fmla="*/ 9525 h 3079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925"/>
                <a:gd name="T22" fmla="*/ 0 h 307975"/>
                <a:gd name="T23" fmla="*/ 161925 w 161925"/>
                <a:gd name="T24" fmla="*/ 307975 h 3079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925" h="307975">
                  <a:moveTo>
                    <a:pt x="0" y="9525"/>
                  </a:moveTo>
                  <a:cubicBezTo>
                    <a:pt x="1058" y="109008"/>
                    <a:pt x="2117" y="208492"/>
                    <a:pt x="3175" y="307975"/>
                  </a:cubicBezTo>
                  <a:lnTo>
                    <a:pt x="161925" y="307975"/>
                  </a:lnTo>
                  <a:cubicBezTo>
                    <a:pt x="160867" y="205317"/>
                    <a:pt x="159808" y="102658"/>
                    <a:pt x="158750" y="0"/>
                  </a:cubicBezTo>
                  <a:lnTo>
                    <a:pt x="127000" y="15875"/>
                  </a:lnTo>
                  <a:lnTo>
                    <a:pt x="88900" y="1905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0" name="Freeform 34"/>
            <p:cNvSpPr>
              <a:spLocks/>
            </p:cNvSpPr>
            <p:nvPr/>
          </p:nvSpPr>
          <p:spPr bwMode="auto">
            <a:xfrm>
              <a:off x="7077546" y="6229350"/>
              <a:ext cx="158750" cy="266700"/>
            </a:xfrm>
            <a:custGeom>
              <a:avLst/>
              <a:gdLst>
                <a:gd name="T0" fmla="*/ 0 w 158750"/>
                <a:gd name="T1" fmla="*/ 57150 h 266700"/>
                <a:gd name="T2" fmla="*/ 3175 w 158750"/>
                <a:gd name="T3" fmla="*/ 266700 h 266700"/>
                <a:gd name="T4" fmla="*/ 158750 w 158750"/>
                <a:gd name="T5" fmla="*/ 266700 h 266700"/>
                <a:gd name="T6" fmla="*/ 158750 w 158750"/>
                <a:gd name="T7" fmla="*/ 0 h 266700"/>
                <a:gd name="T8" fmla="*/ 98425 w 158750"/>
                <a:gd name="T9" fmla="*/ 34925 h 266700"/>
                <a:gd name="T10" fmla="*/ 53975 w 158750"/>
                <a:gd name="T11" fmla="*/ 47625 h 266700"/>
                <a:gd name="T12" fmla="*/ 0 w 158750"/>
                <a:gd name="T13" fmla="*/ 57150 h 266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750"/>
                <a:gd name="T22" fmla="*/ 0 h 266700"/>
                <a:gd name="T23" fmla="*/ 158750 w 158750"/>
                <a:gd name="T24" fmla="*/ 266700 h 2667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750" h="266700">
                  <a:moveTo>
                    <a:pt x="0" y="57150"/>
                  </a:moveTo>
                  <a:cubicBezTo>
                    <a:pt x="1058" y="127000"/>
                    <a:pt x="2117" y="196850"/>
                    <a:pt x="3175" y="266700"/>
                  </a:cubicBezTo>
                  <a:lnTo>
                    <a:pt x="158750" y="266700"/>
                  </a:lnTo>
                  <a:lnTo>
                    <a:pt x="158750" y="0"/>
                  </a:lnTo>
                  <a:lnTo>
                    <a:pt x="98425" y="34925"/>
                  </a:lnTo>
                  <a:lnTo>
                    <a:pt x="53975" y="47625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cxnSp>
          <p:nvCxnSpPr>
            <p:cNvPr id="7181" name="Straight Connector 35"/>
            <p:cNvCxnSpPr>
              <a:cxnSpLocks noChangeShapeType="1"/>
            </p:cNvCxnSpPr>
            <p:nvPr/>
          </p:nvCxnSpPr>
          <p:spPr bwMode="auto">
            <a:xfrm rot="5400000">
              <a:off x="4319972" y="3825044"/>
              <a:ext cx="5832648" cy="0"/>
            </a:xfrm>
            <a:prstGeom prst="line">
              <a:avLst/>
            </a:prstGeom>
            <a:noFill/>
            <a:ln w="12700" algn="ctr">
              <a:solidFill>
                <a:srgbClr val="7030A0"/>
              </a:solidFill>
              <a:round/>
              <a:headEnd/>
              <a:tailEnd/>
            </a:ln>
          </p:spPr>
        </p:cxnSp>
        <p:cxnSp>
          <p:nvCxnSpPr>
            <p:cNvPr id="7182" name="Straight Connector 36"/>
            <p:cNvCxnSpPr>
              <a:cxnSpLocks noChangeShapeType="1"/>
            </p:cNvCxnSpPr>
            <p:nvPr/>
          </p:nvCxnSpPr>
          <p:spPr bwMode="auto">
            <a:xfrm rot="5400000">
              <a:off x="4160716" y="3817424"/>
              <a:ext cx="5832648" cy="0"/>
            </a:xfrm>
            <a:prstGeom prst="line">
              <a:avLst/>
            </a:prstGeom>
            <a:noFill/>
            <a:ln w="12700" algn="ctr">
              <a:solidFill>
                <a:srgbClr val="7030A0"/>
              </a:solidFill>
              <a:round/>
              <a:headEnd/>
              <a:tailEnd/>
            </a:ln>
          </p:spPr>
        </p:cxnSp>
        <p:sp>
          <p:nvSpPr>
            <p:cNvPr id="38" name="5-Point Star 37"/>
            <p:cNvSpPr/>
            <p:nvPr/>
          </p:nvSpPr>
          <p:spPr bwMode="auto">
            <a:xfrm>
              <a:off x="7181273" y="2239986"/>
              <a:ext cx="105223" cy="107514"/>
            </a:xfrm>
            <a:prstGeom prst="star5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ea typeface="ＭＳ Ｐゴシック" pitchFamily="-96" charset="-128"/>
              </a:endParaRPr>
            </a:p>
          </p:txBody>
        </p:sp>
        <p:sp>
          <p:nvSpPr>
            <p:cNvPr id="39" name="5-Point Star 38"/>
            <p:cNvSpPr/>
            <p:nvPr/>
          </p:nvSpPr>
          <p:spPr bwMode="auto">
            <a:xfrm>
              <a:off x="7135450" y="2224868"/>
              <a:ext cx="105223" cy="107514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ea typeface="ＭＳ Ｐゴシック" pitchFamily="-96" charset="-128"/>
              </a:endParaRPr>
            </a:p>
          </p:txBody>
        </p:sp>
        <p:sp>
          <p:nvSpPr>
            <p:cNvPr id="40" name="5-Point Star 39"/>
            <p:cNvSpPr/>
            <p:nvPr/>
          </p:nvSpPr>
          <p:spPr bwMode="auto">
            <a:xfrm>
              <a:off x="7093022" y="2255106"/>
              <a:ext cx="106920" cy="107514"/>
            </a:xfrm>
            <a:prstGeom prst="star5">
              <a:avLst/>
            </a:prstGeom>
            <a:solidFill>
              <a:srgbClr val="07FB1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ea typeface="ＭＳ Ｐゴシック" pitchFamily="-96" charset="-128"/>
              </a:endParaRPr>
            </a:p>
          </p:txBody>
        </p:sp>
        <p:sp>
          <p:nvSpPr>
            <p:cNvPr id="41" name="5-Point Star 40"/>
            <p:cNvSpPr/>
            <p:nvPr/>
          </p:nvSpPr>
          <p:spPr bwMode="auto">
            <a:xfrm>
              <a:off x="7045502" y="2234947"/>
              <a:ext cx="106920" cy="105834"/>
            </a:xfrm>
            <a:prstGeom prst="star5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ea typeface="ＭＳ Ｐゴシック" pitchFamily="-96" charset="-128"/>
              </a:endParaRPr>
            </a:p>
          </p:txBody>
        </p:sp>
      </p:grpSp>
      <p:sp>
        <p:nvSpPr>
          <p:cNvPr id="45" name="Title 1"/>
          <p:cNvSpPr txBox="1">
            <a:spLocks/>
          </p:cNvSpPr>
          <p:nvPr/>
        </p:nvSpPr>
        <p:spPr>
          <a:xfrm>
            <a:off x="465667" y="152400"/>
            <a:ext cx="9956800" cy="6858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OFF Axis </a:t>
            </a:r>
            <a:r>
              <a:rPr lang="en-US" b="1" dirty="0">
                <a:solidFill>
                  <a:schemeClr val="tx2"/>
                </a:solidFill>
              </a:rPr>
              <a:t>- Adaptive AV effect - Root cause 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05318" y="1084264"/>
            <a:ext cx="6733116" cy="14636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GB" sz="1050" kern="0" dirty="0">
                <a:latin typeface="+mn-lt"/>
                <a:ea typeface="+mn-ea"/>
                <a:cs typeface="ＭＳ Ｐゴシック"/>
              </a:rPr>
              <a:t>IR cut-off wavelength of the IR filter depends of the angle of incidence of light on the filter (as given on the top-right diagram)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GB" sz="1050" kern="0" dirty="0">
                <a:latin typeface="+mn-lt"/>
                <a:ea typeface="+mn-ea"/>
                <a:cs typeface="ＭＳ Ｐゴシック"/>
              </a:rPr>
              <a:t>In that region of the spectrum (~650nm), red pixel QE is a lot higher than green or blue pixel QEs. So if the cut-off wavelength decreases, Red pixel light level decreases more than Green and Blue pixel light levels.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GB" sz="1050" kern="0" dirty="0">
                <a:latin typeface="+mn-lt"/>
                <a:ea typeface="+mn-ea"/>
                <a:cs typeface="ＭＳ Ｐゴシック"/>
              </a:rPr>
              <a:t>The Chief Ray Angle increases with field position, and so if the difference between Red and Green RI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r>
              <a:rPr lang="en-GB" sz="1050" dirty="0"/>
              <a:t>724 has showed less effect because CRA was less than 953 CRA (while the IR filter had the same wavelength shift).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  <a:defRPr/>
            </a:pPr>
            <a:endParaRPr lang="en-GB" sz="1050" kern="0" dirty="0">
              <a:latin typeface="+mn-lt"/>
              <a:ea typeface="+mn-ea"/>
              <a:cs typeface="ＭＳ Ｐゴシック"/>
            </a:endParaRPr>
          </a:p>
        </p:txBody>
      </p:sp>
      <p:sp>
        <p:nvSpPr>
          <p:cNvPr id="7175" name="Content Placeholder 2"/>
          <p:cNvSpPr txBox="1">
            <a:spLocks/>
          </p:cNvSpPr>
          <p:nvPr/>
        </p:nvSpPr>
        <p:spPr bwMode="auto">
          <a:xfrm>
            <a:off x="3824817" y="2757489"/>
            <a:ext cx="2783416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90655548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118" y="2235200"/>
            <a:ext cx="719878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489267" y="6623050"/>
            <a:ext cx="609600" cy="274638"/>
          </a:xfrm>
          <a:prstGeom prst="rect">
            <a:avLst/>
          </a:prstGeom>
          <a:noFill/>
        </p:spPr>
        <p:txBody>
          <a:bodyPr/>
          <a:lstStyle/>
          <a:p>
            <a:fld id="{9692559B-2E5D-471F-8553-5AD2E11786AA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z="1400" smtClean="0">
              <a:ea typeface="ＭＳ Ｐゴシック" pitchFamily="34" charset="-128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967" y="1885951"/>
            <a:ext cx="204681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7601" y="803276"/>
            <a:ext cx="204681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3468" y="5059364"/>
            <a:ext cx="204681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99" name="Straight Arrow Connector 9"/>
          <p:cNvCxnSpPr>
            <a:cxnSpLocks noChangeShapeType="1"/>
          </p:cNvCxnSpPr>
          <p:nvPr/>
        </p:nvCxnSpPr>
        <p:spPr bwMode="auto">
          <a:xfrm rot="16200000" flipV="1">
            <a:off x="3572140" y="4423569"/>
            <a:ext cx="877888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00" name="Straight Arrow Connector 11"/>
          <p:cNvCxnSpPr>
            <a:cxnSpLocks noChangeShapeType="1"/>
          </p:cNvCxnSpPr>
          <p:nvPr/>
        </p:nvCxnSpPr>
        <p:spPr bwMode="auto">
          <a:xfrm rot="5400000">
            <a:off x="4983693" y="2088092"/>
            <a:ext cx="1098550" cy="8339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820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88017" y="5070475"/>
            <a:ext cx="2046816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2545028" y="4262703"/>
            <a:ext cx="773112" cy="8424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8203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7334" y="5049839"/>
            <a:ext cx="204681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81868" y="1455739"/>
            <a:ext cx="204681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739717" y="5038725"/>
            <a:ext cx="2046816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6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5621867" y="2462213"/>
            <a:ext cx="1308100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07" name="Straight Arrow Connector 21"/>
          <p:cNvCxnSpPr>
            <a:cxnSpLocks noChangeShapeType="1"/>
          </p:cNvCxnSpPr>
          <p:nvPr/>
        </p:nvCxnSpPr>
        <p:spPr bwMode="auto">
          <a:xfrm rot="16200000" flipH="1">
            <a:off x="3892286" y="2820724"/>
            <a:ext cx="455613" cy="275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08" name="Straight Arrow Connector 23"/>
          <p:cNvCxnSpPr>
            <a:cxnSpLocks noChangeShapeType="1"/>
          </p:cNvCxnSpPr>
          <p:nvPr/>
        </p:nvCxnSpPr>
        <p:spPr bwMode="auto">
          <a:xfrm rot="16200000" flipV="1">
            <a:off x="7239265" y="4237303"/>
            <a:ext cx="1258888" cy="36618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09" name="Straight Arrow Connector 25"/>
          <p:cNvCxnSpPr>
            <a:cxnSpLocks noChangeShapeType="1"/>
          </p:cNvCxnSpPr>
          <p:nvPr/>
        </p:nvCxnSpPr>
        <p:spPr bwMode="auto">
          <a:xfrm rot="16200000" flipV="1">
            <a:off x="8605838" y="3882497"/>
            <a:ext cx="1279525" cy="10329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6" name="Freeform 31"/>
          <p:cNvSpPr>
            <a:spLocks/>
          </p:cNvSpPr>
          <p:nvPr/>
        </p:nvSpPr>
        <p:spPr bwMode="auto">
          <a:xfrm>
            <a:off x="2899834" y="3706813"/>
            <a:ext cx="6796617" cy="717550"/>
          </a:xfrm>
          <a:custGeom>
            <a:avLst/>
            <a:gdLst>
              <a:gd name="T0" fmla="*/ 0 w 5097780"/>
              <a:gd name="T1" fmla="*/ 717550 h 716280"/>
              <a:gd name="T2" fmla="*/ 2110609 w 5097780"/>
              <a:gd name="T3" fmla="*/ 145037 h 716280"/>
              <a:gd name="T4" fmla="*/ 5097463 w 5097780"/>
              <a:gd name="T5" fmla="*/ 0 h 716280"/>
              <a:gd name="T6" fmla="*/ 5097463 w 5097780"/>
              <a:gd name="T7" fmla="*/ 0 h 716280"/>
              <a:gd name="T8" fmla="*/ 0 60000 65536"/>
              <a:gd name="T9" fmla="*/ 0 60000 65536"/>
              <a:gd name="T10" fmla="*/ 0 60000 65536"/>
              <a:gd name="T11" fmla="*/ 0 60000 65536"/>
              <a:gd name="T12" fmla="*/ 0 w 5097780"/>
              <a:gd name="T13" fmla="*/ 0 h 716280"/>
              <a:gd name="T14" fmla="*/ 5097780 w 5097780"/>
              <a:gd name="T15" fmla="*/ 716280 h 716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97780" h="716280">
                <a:moveTo>
                  <a:pt x="0" y="716280"/>
                </a:moveTo>
                <a:cubicBezTo>
                  <a:pt x="630555" y="490220"/>
                  <a:pt x="1261110" y="264160"/>
                  <a:pt x="2110740" y="144780"/>
                </a:cubicBezTo>
                <a:cubicBezTo>
                  <a:pt x="2960370" y="25400"/>
                  <a:pt x="5097780" y="0"/>
                  <a:pt x="5097780" y="0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8211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1481139"/>
            <a:ext cx="289983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2" name="TextBox 40"/>
          <p:cNvSpPr txBox="1">
            <a:spLocks noChangeArrowheads="1"/>
          </p:cNvSpPr>
          <p:nvPr/>
        </p:nvSpPr>
        <p:spPr bwMode="auto">
          <a:xfrm>
            <a:off x="165101" y="914400"/>
            <a:ext cx="408516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900" b="1" u="sng"/>
              <a:t>Colour uniformity Metric (RI Ratio) 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en-GB" sz="900" b="1"/>
              <a:t> </a:t>
            </a:r>
            <a:r>
              <a:rPr lang="en-GB" sz="700" b="1"/>
              <a:t>Minimum of Red RI divided by Green RI over field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en-GB" sz="700" b="1"/>
              <a:t>  =1 means that Red and Green RI overlay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en-GB" sz="700" b="1"/>
              <a:t> &lt;1 means that Red RI drops faster than Green higher</a:t>
            </a:r>
          </a:p>
        </p:txBody>
      </p:sp>
      <p:grpSp>
        <p:nvGrpSpPr>
          <p:cNvPr id="8213" name="Group 64"/>
          <p:cNvGrpSpPr>
            <a:grpSpLocks/>
          </p:cNvGrpSpPr>
          <p:nvPr/>
        </p:nvGrpSpPr>
        <p:grpSpPr bwMode="auto">
          <a:xfrm>
            <a:off x="6110818" y="887414"/>
            <a:ext cx="82549" cy="1023937"/>
            <a:chOff x="3687194" y="443887"/>
            <a:chExt cx="220462" cy="1112664"/>
          </a:xfrm>
        </p:grpSpPr>
        <p:cxnSp>
          <p:nvCxnSpPr>
            <p:cNvPr id="8244" name="Straight Connector 52"/>
            <p:cNvCxnSpPr>
              <a:cxnSpLocks noChangeShapeType="1"/>
            </p:cNvCxnSpPr>
            <p:nvPr/>
          </p:nvCxnSpPr>
          <p:spPr bwMode="auto">
            <a:xfrm rot="5400000">
              <a:off x="3352064" y="99947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8245" name="Straight Connector 63"/>
            <p:cNvCxnSpPr>
              <a:cxnSpLocks noChangeShapeType="1"/>
            </p:cNvCxnSpPr>
            <p:nvPr/>
          </p:nvCxnSpPr>
          <p:spPr bwMode="auto">
            <a:xfrm rot="5400000">
              <a:off x="3131602" y="100095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8214" name="Group 65"/>
          <p:cNvGrpSpPr>
            <a:grpSpLocks/>
          </p:cNvGrpSpPr>
          <p:nvPr/>
        </p:nvGrpSpPr>
        <p:grpSpPr bwMode="auto">
          <a:xfrm>
            <a:off x="4341284" y="5135564"/>
            <a:ext cx="84667" cy="1023937"/>
            <a:chOff x="3687194" y="443887"/>
            <a:chExt cx="220462" cy="1112664"/>
          </a:xfrm>
        </p:grpSpPr>
        <p:cxnSp>
          <p:nvCxnSpPr>
            <p:cNvPr id="8242" name="Straight Connector 66"/>
            <p:cNvCxnSpPr>
              <a:cxnSpLocks noChangeShapeType="1"/>
            </p:cNvCxnSpPr>
            <p:nvPr/>
          </p:nvCxnSpPr>
          <p:spPr bwMode="auto">
            <a:xfrm rot="5400000">
              <a:off x="3352064" y="99947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8243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31602" y="100095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8215" name="Group 68"/>
          <p:cNvGrpSpPr>
            <a:grpSpLocks/>
          </p:cNvGrpSpPr>
          <p:nvPr/>
        </p:nvGrpSpPr>
        <p:grpSpPr bwMode="auto">
          <a:xfrm>
            <a:off x="4265084" y="1536700"/>
            <a:ext cx="82549" cy="1023938"/>
            <a:chOff x="3687194" y="443887"/>
            <a:chExt cx="220462" cy="1112664"/>
          </a:xfrm>
        </p:grpSpPr>
        <p:cxnSp>
          <p:nvCxnSpPr>
            <p:cNvPr id="8240" name="Straight Connector 69"/>
            <p:cNvCxnSpPr>
              <a:cxnSpLocks noChangeShapeType="1"/>
            </p:cNvCxnSpPr>
            <p:nvPr/>
          </p:nvCxnSpPr>
          <p:spPr bwMode="auto">
            <a:xfrm rot="5400000">
              <a:off x="3352064" y="99947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8241" name="Straight Connector 70"/>
            <p:cNvCxnSpPr>
              <a:cxnSpLocks noChangeShapeType="1"/>
            </p:cNvCxnSpPr>
            <p:nvPr/>
          </p:nvCxnSpPr>
          <p:spPr bwMode="auto">
            <a:xfrm rot="5400000">
              <a:off x="3131602" y="100095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8216" name="Group 71"/>
          <p:cNvGrpSpPr>
            <a:grpSpLocks/>
          </p:cNvGrpSpPr>
          <p:nvPr/>
        </p:nvGrpSpPr>
        <p:grpSpPr bwMode="auto">
          <a:xfrm>
            <a:off x="2656418" y="5154614"/>
            <a:ext cx="82549" cy="1023937"/>
            <a:chOff x="3687194" y="443887"/>
            <a:chExt cx="220462" cy="1112664"/>
          </a:xfrm>
        </p:grpSpPr>
        <p:cxnSp>
          <p:nvCxnSpPr>
            <p:cNvPr id="8238" name="Straight Connector 72"/>
            <p:cNvCxnSpPr>
              <a:cxnSpLocks noChangeShapeType="1"/>
            </p:cNvCxnSpPr>
            <p:nvPr/>
          </p:nvCxnSpPr>
          <p:spPr bwMode="auto">
            <a:xfrm rot="5400000">
              <a:off x="3352064" y="99947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8239" name="Straight Connector 73"/>
            <p:cNvCxnSpPr>
              <a:cxnSpLocks noChangeShapeType="1"/>
            </p:cNvCxnSpPr>
            <p:nvPr/>
          </p:nvCxnSpPr>
          <p:spPr bwMode="auto">
            <a:xfrm rot="5400000">
              <a:off x="3131602" y="100095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8217" name="Group 74"/>
          <p:cNvGrpSpPr>
            <a:grpSpLocks/>
          </p:cNvGrpSpPr>
          <p:nvPr/>
        </p:nvGrpSpPr>
        <p:grpSpPr bwMode="auto">
          <a:xfrm>
            <a:off x="8142817" y="5145089"/>
            <a:ext cx="82549" cy="1023937"/>
            <a:chOff x="3687194" y="443887"/>
            <a:chExt cx="220462" cy="1112664"/>
          </a:xfrm>
        </p:grpSpPr>
        <p:cxnSp>
          <p:nvCxnSpPr>
            <p:cNvPr id="8236" name="Straight Connector 75"/>
            <p:cNvCxnSpPr>
              <a:cxnSpLocks noChangeShapeType="1"/>
            </p:cNvCxnSpPr>
            <p:nvPr/>
          </p:nvCxnSpPr>
          <p:spPr bwMode="auto">
            <a:xfrm rot="5400000">
              <a:off x="3352064" y="99947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8237" name="Straight Connector 76"/>
            <p:cNvCxnSpPr>
              <a:cxnSpLocks noChangeShapeType="1"/>
            </p:cNvCxnSpPr>
            <p:nvPr/>
          </p:nvCxnSpPr>
          <p:spPr bwMode="auto">
            <a:xfrm rot="5400000">
              <a:off x="3131602" y="100095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8218" name="Group 77"/>
          <p:cNvGrpSpPr>
            <a:grpSpLocks/>
          </p:cNvGrpSpPr>
          <p:nvPr/>
        </p:nvGrpSpPr>
        <p:grpSpPr bwMode="auto">
          <a:xfrm>
            <a:off x="8138584" y="1941514"/>
            <a:ext cx="82549" cy="1023937"/>
            <a:chOff x="3687194" y="443887"/>
            <a:chExt cx="220462" cy="1112664"/>
          </a:xfrm>
        </p:grpSpPr>
        <p:cxnSp>
          <p:nvCxnSpPr>
            <p:cNvPr id="8234" name="Straight Connector 78"/>
            <p:cNvCxnSpPr>
              <a:cxnSpLocks noChangeShapeType="1"/>
            </p:cNvCxnSpPr>
            <p:nvPr/>
          </p:nvCxnSpPr>
          <p:spPr bwMode="auto">
            <a:xfrm rot="5400000">
              <a:off x="3352064" y="99947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8235" name="Straight Connector 79"/>
            <p:cNvCxnSpPr>
              <a:cxnSpLocks noChangeShapeType="1"/>
            </p:cNvCxnSpPr>
            <p:nvPr/>
          </p:nvCxnSpPr>
          <p:spPr bwMode="auto">
            <a:xfrm rot="5400000">
              <a:off x="3131602" y="100095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8219" name="Group 80"/>
          <p:cNvGrpSpPr>
            <a:grpSpLocks/>
          </p:cNvGrpSpPr>
          <p:nvPr/>
        </p:nvGrpSpPr>
        <p:grpSpPr bwMode="auto">
          <a:xfrm>
            <a:off x="9893301" y="5126039"/>
            <a:ext cx="82551" cy="1023937"/>
            <a:chOff x="3687194" y="443887"/>
            <a:chExt cx="220462" cy="1112664"/>
          </a:xfrm>
        </p:grpSpPr>
        <p:cxnSp>
          <p:nvCxnSpPr>
            <p:cNvPr id="8232" name="Straight Connector 81"/>
            <p:cNvCxnSpPr>
              <a:cxnSpLocks noChangeShapeType="1"/>
            </p:cNvCxnSpPr>
            <p:nvPr/>
          </p:nvCxnSpPr>
          <p:spPr bwMode="auto">
            <a:xfrm rot="5400000">
              <a:off x="3352064" y="99947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8233" name="Straight Connector 82"/>
            <p:cNvCxnSpPr>
              <a:cxnSpLocks noChangeShapeType="1"/>
            </p:cNvCxnSpPr>
            <p:nvPr/>
          </p:nvCxnSpPr>
          <p:spPr bwMode="auto">
            <a:xfrm rot="5400000">
              <a:off x="3131602" y="1000959"/>
              <a:ext cx="111118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84" name="Oval 83"/>
          <p:cNvSpPr/>
          <p:nvPr/>
        </p:nvSpPr>
        <p:spPr bwMode="auto">
          <a:xfrm rot="693678">
            <a:off x="3865034" y="2917825"/>
            <a:ext cx="2633133" cy="477838"/>
          </a:xfrm>
          <a:prstGeom prst="ellipse">
            <a:avLst/>
          </a:prstGeom>
          <a:noFill/>
          <a:ln w="19050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>
              <a:ea typeface="ＭＳ Ｐゴシック" pitchFamily="-96" charset="-128"/>
            </a:endParaRPr>
          </a:p>
        </p:txBody>
      </p:sp>
      <p:grpSp>
        <p:nvGrpSpPr>
          <p:cNvPr id="8221" name="Group 87"/>
          <p:cNvGrpSpPr>
            <a:grpSpLocks/>
          </p:cNvGrpSpPr>
          <p:nvPr/>
        </p:nvGrpSpPr>
        <p:grpSpPr bwMode="auto">
          <a:xfrm rot="5400000">
            <a:off x="8219812" y="926836"/>
            <a:ext cx="68262" cy="510116"/>
            <a:chOff x="7355338" y="800218"/>
            <a:chExt cx="62143" cy="1023892"/>
          </a:xfrm>
        </p:grpSpPr>
        <p:cxnSp>
          <p:nvCxnSpPr>
            <p:cNvPr id="8230" name="Straight Connector 85"/>
            <p:cNvCxnSpPr>
              <a:cxnSpLocks noChangeShapeType="1"/>
            </p:cNvCxnSpPr>
            <p:nvPr/>
          </p:nvCxnSpPr>
          <p:spPr bwMode="auto">
            <a:xfrm rot="5400000">
              <a:off x="6906215" y="1311484"/>
              <a:ext cx="1022531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8231" name="Straight Connector 86"/>
            <p:cNvCxnSpPr>
              <a:cxnSpLocks noChangeShapeType="1"/>
            </p:cNvCxnSpPr>
            <p:nvPr/>
          </p:nvCxnSpPr>
          <p:spPr bwMode="auto">
            <a:xfrm rot="5400000">
              <a:off x="6844072" y="1312845"/>
              <a:ext cx="1022531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8222" name="TextBox 88"/>
          <p:cNvSpPr txBox="1">
            <a:spLocks noChangeArrowheads="1"/>
          </p:cNvSpPr>
          <p:nvPr/>
        </p:nvSpPr>
        <p:spPr bwMode="auto">
          <a:xfrm>
            <a:off x="8612718" y="1050926"/>
            <a:ext cx="14109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00" b="1"/>
              <a:t>IR CUT-OFF RANGE</a:t>
            </a:r>
          </a:p>
        </p:txBody>
      </p:sp>
      <p:cxnSp>
        <p:nvCxnSpPr>
          <p:cNvPr id="91" name="Straight Arrow Connector 90"/>
          <p:cNvCxnSpPr>
            <a:endCxn id="84" idx="3"/>
          </p:cNvCxnSpPr>
          <p:nvPr/>
        </p:nvCxnSpPr>
        <p:spPr bwMode="auto">
          <a:xfrm flipV="1">
            <a:off x="2114551" y="3181350"/>
            <a:ext cx="2110316" cy="806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32833" y="3452814"/>
            <a:ext cx="2243667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100" b="1" dirty="0">
                <a:solidFill>
                  <a:schemeClr val="tx2">
                    <a:lumMod val="50000"/>
                  </a:schemeClr>
                </a:solidFill>
              </a:rPr>
              <a:t>Fluorescents have very low energy in red near the IR cut-off frequency. This results in distinctively different AV profiles. </a:t>
            </a:r>
          </a:p>
        </p:txBody>
      </p:sp>
      <p:cxnSp>
        <p:nvCxnSpPr>
          <p:cNvPr id="96" name="Straight Arrow Connector 95"/>
          <p:cNvCxnSpPr/>
          <p:nvPr/>
        </p:nvCxnSpPr>
        <p:spPr bwMode="auto">
          <a:xfrm rot="5400000">
            <a:off x="9119924" y="3684324"/>
            <a:ext cx="1176337" cy="14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3384551" y="3103563"/>
            <a:ext cx="643466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3367618" y="4267200"/>
            <a:ext cx="64325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9791700" y="3138489"/>
            <a:ext cx="2243667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100" b="1" dirty="0">
                <a:solidFill>
                  <a:schemeClr val="accent2">
                    <a:lumMod val="50000"/>
                  </a:schemeClr>
                </a:solidFill>
              </a:rPr>
              <a:t>The range of values would correlate well with the “adaptive AV effect”.  Minimising this range would help AV lens correction.  </a:t>
            </a: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465667" y="152400"/>
            <a:ext cx="9956800" cy="6858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OFF Axis </a:t>
            </a:r>
            <a:r>
              <a:rPr lang="en-US" b="1" dirty="0">
                <a:solidFill>
                  <a:schemeClr val="tx2"/>
                </a:solidFill>
              </a:rPr>
              <a:t>- Adaptive AV effect - Explained</a:t>
            </a:r>
          </a:p>
        </p:txBody>
      </p:sp>
    </p:spTree>
    <p:extLst>
      <p:ext uri="{BB962C8B-B14F-4D97-AF65-F5344CB8AC3E}">
        <p14:creationId xmlns:p14="http://schemas.microsoft.com/office/powerpoint/2010/main" val="1628985373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BRCM_Blue_16x9">
  <a:themeElements>
    <a:clrScheme name="Custom 36">
      <a:dk1>
        <a:sysClr val="windowText" lastClr="000000"/>
      </a:dk1>
      <a:lt1>
        <a:sysClr val="window" lastClr="FFFFFF"/>
      </a:lt1>
      <a:dk2>
        <a:srgbClr val="E31837"/>
      </a:dk2>
      <a:lt2>
        <a:srgbClr val="5F5F5F"/>
      </a:lt2>
      <a:accent1>
        <a:srgbClr val="005568"/>
      </a:accent1>
      <a:accent2>
        <a:srgbClr val="4B721D"/>
      </a:accent2>
      <a:accent3>
        <a:srgbClr val="FFD457"/>
      </a:accent3>
      <a:accent4>
        <a:srgbClr val="781D7E"/>
      </a:accent4>
      <a:accent5>
        <a:srgbClr val="ADAFB2"/>
      </a:accent5>
      <a:accent6>
        <a:srgbClr val="008BB0"/>
      </a:accent6>
      <a:hlink>
        <a:srgbClr val="008BB0"/>
      </a:hlink>
      <a:folHlink>
        <a:srgbClr val="A9218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smtClean="0"/>
        </a:defPPr>
      </a:lstStyle>
    </a:txDef>
  </a:objectDefaults>
  <a:extraClrSchemeLst>
    <a:extraClrScheme>
      <a:clrScheme name="Broadcom">
        <a:dk1>
          <a:sysClr val="windowText" lastClr="000000"/>
        </a:dk1>
        <a:lt1>
          <a:sysClr val="window" lastClr="FFFFFF"/>
        </a:lt1>
        <a:dk2>
          <a:srgbClr val="E31837"/>
        </a:dk2>
        <a:lt2>
          <a:srgbClr val="5F5F5F"/>
        </a:lt2>
        <a:accent1>
          <a:srgbClr val="005568"/>
        </a:accent1>
        <a:accent2>
          <a:srgbClr val="4B721D"/>
        </a:accent2>
        <a:accent3>
          <a:srgbClr val="FFD457"/>
        </a:accent3>
        <a:accent4>
          <a:srgbClr val="781D7E"/>
        </a:accent4>
        <a:accent5>
          <a:srgbClr val="ADAFB2"/>
        </a:accent5>
        <a:accent6>
          <a:srgbClr val="008BB0"/>
        </a:accent6>
        <a:hlink>
          <a:srgbClr val="008BB0"/>
        </a:hlink>
        <a:folHlink>
          <a:srgbClr val="A9218E"/>
        </a:folHlink>
      </a:clrScheme>
    </a:extraClrScheme>
  </a:extraClrSchemeLst>
  <a:custClrLst>
    <a:custClr name="Secondary Gray">
      <a:srgbClr val="ADAFB2"/>
    </a:custClr>
    <a:custClr name="Secondary Red">
      <a:srgbClr val="C41230"/>
    </a:custClr>
    <a:custClr name="Secondary Blue">
      <a:srgbClr val="008BB0"/>
    </a:custClr>
    <a:custClr name="Secondary Green">
      <a:srgbClr val="78A22F"/>
    </a:custClr>
    <a:custClr name="Secondary Purple">
      <a:srgbClr val="A9218E"/>
    </a:custClr>
    <a:custClr name="Secondary Yellow">
      <a:srgbClr val="FDEF42"/>
    </a:custClr>
    <a:custClr name="Secondary Orange">
      <a:srgbClr val="EC881D"/>
    </a:custClr>
    <a:custClr name="Tertiary Gray">
      <a:srgbClr val="4C5A52"/>
    </a:custClr>
    <a:custClr name="Tertiary Red">
      <a:srgbClr val="BF311A"/>
    </a:custClr>
    <a:custClr name="Tertiary Blue">
      <a:srgbClr val="003F5F"/>
    </a:custClr>
    <a:custClr name="Tertiary Green">
      <a:srgbClr val="455A21"/>
    </a:custClr>
    <a:custClr name="Tertiary Purple">
      <a:srgbClr val="56004E"/>
    </a:custClr>
    <a:custClr name="Tertiary Yellow">
      <a:srgbClr val="B38808"/>
    </a:custClr>
    <a:custClr name="Tertiary brown">
      <a:srgbClr val="7944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BRCM_Blue_16x9</Template>
  <TotalTime>860</TotalTime>
  <Words>222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BRCM_Blue_16x9</vt:lpstr>
      <vt:lpstr>PowerPoint Presentation</vt:lpstr>
      <vt:lpstr>PowerPoint Presentation</vt:lpstr>
      <vt:lpstr>PowerPoint Presentation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Chapman</dc:creator>
  <cp:lastModifiedBy>bryan taylor</cp:lastModifiedBy>
  <cp:revision>492</cp:revision>
  <dcterms:created xsi:type="dcterms:W3CDTF">2012-09-10T15:10:40Z</dcterms:created>
  <dcterms:modified xsi:type="dcterms:W3CDTF">2013-03-11T16:34:05Z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