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3"/>
  </p:notesMasterIdLst>
  <p:sldIdLst>
    <p:sldId id="257" r:id="rId2"/>
    <p:sldId id="272" r:id="rId3"/>
    <p:sldId id="268" r:id="rId4"/>
    <p:sldId id="271" r:id="rId5"/>
    <p:sldId id="270" r:id="rId6"/>
    <p:sldId id="273" r:id="rId7"/>
    <p:sldId id="269" r:id="rId8"/>
    <p:sldId id="275" r:id="rId9"/>
    <p:sldId id="274" r:id="rId10"/>
    <p:sldId id="277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AF0"/>
    <a:srgbClr val="F69300"/>
    <a:srgbClr val="76FE38"/>
    <a:srgbClr val="0D283B"/>
    <a:srgbClr val="37A7F9"/>
    <a:srgbClr val="A7B1B8"/>
    <a:srgbClr val="FFFFFF"/>
    <a:srgbClr val="76CA38"/>
    <a:srgbClr val="306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91"/>
    <p:restoredTop sz="92658"/>
  </p:normalViewPr>
  <p:slideViewPr>
    <p:cSldViewPr snapToGrid="0" snapToObjects="1">
      <p:cViewPr>
        <p:scale>
          <a:sx n="90" d="100"/>
          <a:sy n="90" d="100"/>
        </p:scale>
        <p:origin x="106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E1CF8-00C7-5244-B2D0-F5E3718C80EE}" type="datetimeFigureOut">
              <a:rPr lang="en-US" smtClean="0"/>
              <a:t>8/5/16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0810-2C16-8548-BEBC-D0BA187D8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0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0810-2C16-8548-BEBC-D0BA187D8D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87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0810-2C16-8548-BEBC-D0BA187D8D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38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0810-2C16-8548-BEBC-D0BA187D8D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79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0810-2C16-8548-BEBC-D0BA187D8D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4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0810-2C16-8548-BEBC-D0BA187D8D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1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0810-2C16-8548-BEBC-D0BA187D8D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10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0810-2C16-8548-BEBC-D0BA187D8D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3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0810-2C16-8548-BEBC-D0BA187D8D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0810-2C16-8548-BEBC-D0BA187D8D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9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8/5/16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8/5/16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8/5/16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97317"/>
            <a:ext cx="12191998" cy="1188720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Google street view </a:t>
            </a:r>
            <a:br>
              <a:rPr lang="en-US" sz="4000" dirty="0" smtClean="0">
                <a:solidFill>
                  <a:srgbClr val="FFFFFF"/>
                </a:solidFill>
              </a:rPr>
            </a:br>
            <a:r>
              <a:rPr lang="en-US" sz="4000" dirty="0" smtClean="0">
                <a:solidFill>
                  <a:srgbClr val="FFFFFF"/>
                </a:solidFill>
              </a:rPr>
              <a:t>house number </a:t>
            </a:r>
            <a:r>
              <a:rPr lang="en-US" sz="4000" dirty="0" smtClean="0">
                <a:solidFill>
                  <a:srgbClr val="FFFFFF"/>
                </a:solidFill>
              </a:rPr>
              <a:t>classification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0" y="6415088"/>
            <a:ext cx="2333625" cy="4143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Bryant Biggs</a:t>
            </a:r>
          </a:p>
          <a:p>
            <a:pPr algn="l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r>
              <a:rPr lang="en-US" sz="1200" baseline="30000" dirty="0" smtClean="0">
                <a:solidFill>
                  <a:schemeClr val="tx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August 2016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1026" name="Picture 2" descr="ttps://i.kinja-img.com/gawker-media/image/upload/s--33ED83tK--/c_scale,fl_progressive,q_80,w_800/19cczq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808" y="2050485"/>
            <a:ext cx="5943597" cy="3959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2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  <a:ln w="3175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Thank you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2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86400" cy="685800"/>
          </a:xfr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Top ten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538983"/>
              </p:ext>
            </p:extLst>
          </p:nvPr>
        </p:nvGraphicFramePr>
        <p:xfrm>
          <a:off x="2743200" y="1804040"/>
          <a:ext cx="5743577" cy="3793020"/>
        </p:xfrm>
        <a:graphic>
          <a:graphicData uri="http://schemas.openxmlformats.org/drawingml/2006/table">
            <a:tbl>
              <a:tblPr/>
              <a:tblGrid>
                <a:gridCol w="671514"/>
                <a:gridCol w="2934320"/>
                <a:gridCol w="2137743"/>
              </a:tblGrid>
              <a:tr h="281998">
                <a:tc>
                  <a:txBody>
                    <a:bodyPr/>
                    <a:lstStyle/>
                    <a:p>
                      <a:endParaRPr lang="en-US" sz="1800" b="1">
                        <a:solidFill>
                          <a:schemeClr val="tx2">
                            <a:lumMod val="50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Model</a:t>
                      </a:r>
                      <a:endParaRPr lang="en-US" sz="18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u="none" strike="noStrike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Accuracy</a:t>
                      </a:r>
                      <a:endParaRPr lang="en-US" sz="1800" b="1" u="none" strike="noStrike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998">
                <a:tc>
                  <a:txBody>
                    <a:bodyPr/>
                    <a:lstStyle/>
                    <a:p>
                      <a:r>
                        <a:rPr lang="is-IS" sz="18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is-IS" sz="18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gradient_boost_AMT</a:t>
                      </a:r>
                      <a:endParaRPr lang="en-US" sz="18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1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0.719939</a:t>
                      </a: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99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2</a:t>
                      </a:r>
                      <a:endParaRPr lang="en-US" sz="18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extra_trees_AMT</a:t>
                      </a: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sz="1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0.711103</a:t>
                      </a: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99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3</a:t>
                      </a:r>
                      <a:endParaRPr lang="en-US" sz="18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bagging_AMT</a:t>
                      </a: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0.699193</a:t>
                      </a: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998">
                <a:tc>
                  <a:txBody>
                    <a:bodyPr/>
                    <a:lstStyle/>
                    <a:p>
                      <a:r>
                        <a:rPr lang="is-IS" sz="18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</a:t>
                      </a:r>
                      <a:endParaRPr lang="is-IS" sz="18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gradient_boost_AGT</a:t>
                      </a: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sz="1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0.689589</a:t>
                      </a: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998">
                <a:tc>
                  <a:txBody>
                    <a:bodyPr/>
                    <a:lstStyle/>
                    <a:p>
                      <a:r>
                        <a:rPr lang="cs-CZ" sz="18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5</a:t>
                      </a:r>
                      <a:endParaRPr lang="cs-CZ" sz="18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random_forrest_AMT</a:t>
                      </a:r>
                      <a:endParaRPr lang="en-US" sz="18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0.683826</a:t>
                      </a: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99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6</a:t>
                      </a:r>
                      <a:endParaRPr lang="en-US" sz="18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extra_trees_AGT</a:t>
                      </a: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1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0.678448</a:t>
                      </a: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99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7</a:t>
                      </a:r>
                      <a:endParaRPr lang="en-US" sz="18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ada_boost_AMT</a:t>
                      </a: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0.667307</a:t>
                      </a: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99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8</a:t>
                      </a:r>
                      <a:endParaRPr lang="en-US" sz="18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bagging_AGT</a:t>
                      </a: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0.657703</a:t>
                      </a: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998">
                <a:tc>
                  <a:txBody>
                    <a:bodyPr/>
                    <a:lstStyle/>
                    <a:p>
                      <a:r>
                        <a:rPr lang="is-IS" sz="18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9</a:t>
                      </a:r>
                      <a:endParaRPr lang="is-IS" sz="18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ada_boost_OBT</a:t>
                      </a:r>
                      <a:endParaRPr lang="en-US" sz="18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1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0.656166</a:t>
                      </a: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99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10</a:t>
                      </a:r>
                      <a:endParaRPr lang="en-US" sz="18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gradient_boost_OBT</a:t>
                      </a:r>
                      <a:endParaRPr lang="en-US" sz="18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0.651556</a:t>
                      </a:r>
                    </a:p>
                  </a:txBody>
                  <a:tcPr marL="70499" marR="70499" marT="35250" marB="3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9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9" t="4094" r="3717" b="4587"/>
          <a:stretch/>
        </p:blipFill>
        <p:spPr>
          <a:xfrm>
            <a:off x="380419" y="1399840"/>
            <a:ext cx="2107096" cy="2099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" t="4094" r="4201" b="4587"/>
          <a:stretch/>
        </p:blipFill>
        <p:spPr>
          <a:xfrm>
            <a:off x="3092564" y="1381034"/>
            <a:ext cx="2099145" cy="2099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86400" cy="685800"/>
          </a:xfr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Dataset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9" y="4246862"/>
            <a:ext cx="4725562" cy="2144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571499" y="840183"/>
            <a:ext cx="4343401" cy="520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b="1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defRPr>
            </a:lvl1pPr>
            <a:lvl2pPr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8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1430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31286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6pPr>
            <a:lvl7pPr marL="148431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7pPr>
            <a:lvl8pPr marL="165735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8pPr>
            <a:lvl9pPr marL="1882775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32 x 32 Cropped Digits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498" y="3744998"/>
            <a:ext cx="4343401" cy="520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b="1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defRPr>
            </a:lvl1pPr>
            <a:lvl2pPr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8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1430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31286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6pPr>
            <a:lvl7pPr marL="148431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7pPr>
            <a:lvl8pPr marL="165735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8pPr>
            <a:lvl9pPr marL="1882775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Original Full Images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46" y="6560495"/>
            <a:ext cx="5186363" cy="297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Source: http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://</a:t>
            </a:r>
            <a:r>
              <a:rPr 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ufldl.stanford.edu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housenumbers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</a:p>
        </p:txBody>
      </p:sp>
      <p:sp>
        <p:nvSpPr>
          <p:cNvPr id="2" name="Rectangle 1"/>
          <p:cNvSpPr/>
          <p:nvPr/>
        </p:nvSpPr>
        <p:spPr>
          <a:xfrm>
            <a:off x="6729413" y="4149886"/>
            <a:ext cx="4967185" cy="539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fi-FI" sz="2400" b="1" dirty="0" smtClean="0">
                <a:solidFill>
                  <a:schemeClr val="tx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10 </a:t>
            </a:r>
            <a:r>
              <a:rPr lang="fi-FI" sz="2400" b="1" dirty="0" err="1" smtClean="0">
                <a:solidFill>
                  <a:schemeClr val="tx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Classes</a:t>
            </a:r>
            <a:r>
              <a:rPr lang="fi-FI" sz="2400" b="1" dirty="0" smtClean="0">
                <a:solidFill>
                  <a:schemeClr val="tx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: 0-9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198464"/>
              </p:ext>
            </p:extLst>
          </p:nvPr>
        </p:nvGraphicFramePr>
        <p:xfrm>
          <a:off x="6413175" y="1900238"/>
          <a:ext cx="5283423" cy="1660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61141"/>
                <a:gridCol w="1761141"/>
                <a:gridCol w="1761141"/>
              </a:tblGrid>
              <a:tr h="525349"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Available</a:t>
                      </a:r>
                      <a:endParaRPr lang="en-US" sz="24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Used</a:t>
                      </a:r>
                      <a:endParaRPr lang="en-US" sz="24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</a:tr>
              <a:tr h="282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Test</a:t>
                      </a:r>
                      <a:endParaRPr lang="en-US" sz="24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1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73,257</a:t>
                      </a:r>
                      <a:endParaRPr lang="nb-NO" sz="24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1" i="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7,326</a:t>
                      </a:r>
                      <a:endParaRPr lang="nb-NO" sz="24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</a:tr>
              <a:tr h="282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Train</a:t>
                      </a:r>
                      <a:endParaRPr lang="en-US" sz="24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1" i="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26,032</a:t>
                      </a:r>
                      <a:endParaRPr lang="nb-NO" sz="24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400" b="1" i="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2,603</a:t>
                      </a:r>
                      <a:endParaRPr lang="fi-FI" sz="24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</a:tr>
              <a:tr h="28206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1" i="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Extra</a:t>
                      </a:r>
                      <a:endParaRPr lang="is-IS" sz="24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1" i="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531,131</a:t>
                      </a:r>
                      <a:endParaRPr lang="nb-NO" sz="24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1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  <a:endParaRPr lang="nb-NO" sz="24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86400" cy="685800"/>
          </a:xfr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dataset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40" y="1046214"/>
            <a:ext cx="11404476" cy="554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190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6"/>
          <a:stretch/>
        </p:blipFill>
        <p:spPr>
          <a:xfrm>
            <a:off x="4990063" y="1066429"/>
            <a:ext cx="1170432" cy="1832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2"/>
          <a:stretch/>
        </p:blipFill>
        <p:spPr>
          <a:xfrm>
            <a:off x="4985870" y="2994267"/>
            <a:ext cx="1169025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"/>
          <a:stretch/>
        </p:blipFill>
        <p:spPr>
          <a:xfrm>
            <a:off x="4984463" y="4983521"/>
            <a:ext cx="1170432" cy="1831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86400" cy="685800"/>
          </a:xfr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preprocess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9" t="4094" r="3717" b="4587"/>
          <a:stretch/>
        </p:blipFill>
        <p:spPr>
          <a:xfrm>
            <a:off x="814398" y="1081003"/>
            <a:ext cx="1828800" cy="1821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" t="4094" r="4201" b="4587"/>
          <a:stretch/>
        </p:blipFill>
        <p:spPr>
          <a:xfrm>
            <a:off x="814397" y="3008691"/>
            <a:ext cx="18288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" t="4094" r="4339" b="4587"/>
          <a:stretch/>
        </p:blipFill>
        <p:spPr>
          <a:xfrm>
            <a:off x="814398" y="4993532"/>
            <a:ext cx="1837943" cy="1831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490" y="1077551"/>
            <a:ext cx="1162465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490" y="3008691"/>
            <a:ext cx="1162465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72" y="4995740"/>
            <a:ext cx="1162465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918799" y="685799"/>
            <a:ext cx="1649897" cy="390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b="1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defRPr>
            </a:lvl1pPr>
            <a:lvl2pPr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8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1430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31286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6pPr>
            <a:lvl7pPr marL="148431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7pPr>
            <a:lvl8pPr marL="165735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8pPr>
            <a:lvl9pPr marL="1882775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Original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84463" y="690901"/>
            <a:ext cx="1289235" cy="390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b="1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defRPr>
            </a:lvl1pPr>
            <a:lvl2pPr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8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1430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31286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6pPr>
            <a:lvl7pPr marL="148431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7pPr>
            <a:lvl8pPr marL="165735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8pPr>
            <a:lvl9pPr marL="1882775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Custom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70125" y="685798"/>
            <a:ext cx="1289235" cy="390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b="1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defRPr>
            </a:lvl1pPr>
            <a:lvl2pPr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8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1430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31286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6pPr>
            <a:lvl7pPr marL="148431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7pPr>
            <a:lvl8pPr marL="165735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8pPr>
            <a:lvl9pPr marL="1882775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Otsu’s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833" y="1074102"/>
            <a:ext cx="1162465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833" y="3008691"/>
            <a:ext cx="1162465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514" y="4983521"/>
            <a:ext cx="1162465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/>
          <p:cNvSpPr txBox="1"/>
          <p:nvPr/>
        </p:nvSpPr>
        <p:spPr>
          <a:xfrm>
            <a:off x="8376969" y="684001"/>
            <a:ext cx="1162466" cy="390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b="1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defRPr>
            </a:lvl1pPr>
            <a:lvl2pPr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8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1430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31286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6pPr>
            <a:lvl7pPr marL="148431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7pPr>
            <a:lvl8pPr marL="165735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8pPr>
            <a:lvl9pPr marL="1882775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AMT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056" y="1074102"/>
            <a:ext cx="1161288" cy="182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056" y="3010543"/>
            <a:ext cx="1161288" cy="182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056" y="4997592"/>
            <a:ext cx="1161288" cy="182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10112078" y="696489"/>
            <a:ext cx="1162466" cy="390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b="1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defRPr>
            </a:lvl1pPr>
            <a:lvl2pPr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8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1430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31286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6pPr>
            <a:lvl7pPr marL="148431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7pPr>
            <a:lvl8pPr marL="165735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8pPr>
            <a:lvl9pPr marL="1882775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AGT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098" y="1071584"/>
            <a:ext cx="1161288" cy="182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098" y="3008691"/>
            <a:ext cx="1161288" cy="182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098" y="4983521"/>
            <a:ext cx="1161288" cy="182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TextBox 28"/>
          <p:cNvSpPr txBox="1"/>
          <p:nvPr/>
        </p:nvSpPr>
        <p:spPr>
          <a:xfrm>
            <a:off x="3221233" y="690902"/>
            <a:ext cx="1204153" cy="390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b="1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defRPr>
            </a:lvl1pPr>
            <a:lvl2pPr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8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1430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31286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6pPr>
            <a:lvl7pPr marL="148431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7pPr>
            <a:lvl8pPr marL="165735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8pPr>
            <a:lvl9pPr marL="1882775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PCA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8" y="823556"/>
            <a:ext cx="10058393" cy="5925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/>
          <p:cNvSpPr txBox="1">
            <a:spLocks/>
          </p:cNvSpPr>
          <p:nvPr/>
        </p:nvSpPr>
        <p:spPr bwMode="black">
          <a:xfrm>
            <a:off x="0" y="0"/>
            <a:ext cx="5486400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 w="31750" cap="sq">
            <a:noFill/>
            <a:miter lim="800000"/>
          </a:ln>
          <a:effectLst/>
        </p:spPr>
        <p:txBody>
          <a:bodyPr vert="horz" lIns="182880" tIns="182880" rIns="182880" bIns="18288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FFFFFF"/>
                </a:solidFill>
              </a:rPr>
              <a:t>Baseline models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28" y="808892"/>
            <a:ext cx="10914643" cy="5908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86400" cy="685800"/>
          </a:xfr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Baseline models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54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28" y="808892"/>
            <a:ext cx="10914643" cy="5908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86400" cy="685800"/>
          </a:xfr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Baseline models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&quot;No&quot; Symbol 6"/>
          <p:cNvSpPr/>
          <p:nvPr/>
        </p:nvSpPr>
        <p:spPr>
          <a:xfrm>
            <a:off x="3271839" y="2828925"/>
            <a:ext cx="731520" cy="731520"/>
          </a:xfrm>
          <a:prstGeom prst="noSmok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&quot; Symbol 7"/>
          <p:cNvSpPr/>
          <p:nvPr/>
        </p:nvSpPr>
        <p:spPr>
          <a:xfrm>
            <a:off x="3271839" y="3683537"/>
            <a:ext cx="731520" cy="731520"/>
          </a:xfrm>
          <a:prstGeom prst="noSmok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&quot;No&quot; Symbol 8"/>
          <p:cNvSpPr/>
          <p:nvPr/>
        </p:nvSpPr>
        <p:spPr>
          <a:xfrm>
            <a:off x="3271839" y="4538149"/>
            <a:ext cx="731520" cy="731520"/>
          </a:xfrm>
          <a:prstGeom prst="noSmok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&quot;No&quot; Symbol 9"/>
          <p:cNvSpPr/>
          <p:nvPr/>
        </p:nvSpPr>
        <p:spPr>
          <a:xfrm>
            <a:off x="3271839" y="1974313"/>
            <a:ext cx="731520" cy="731520"/>
          </a:xfrm>
          <a:prstGeom prst="noSmok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&quot;No&quot; Symbol 10"/>
          <p:cNvSpPr/>
          <p:nvPr/>
        </p:nvSpPr>
        <p:spPr>
          <a:xfrm>
            <a:off x="3271839" y="1119701"/>
            <a:ext cx="731520" cy="731520"/>
          </a:xfrm>
          <a:prstGeom prst="noSmok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&quot;No&quot; Symbol 11"/>
          <p:cNvSpPr/>
          <p:nvPr/>
        </p:nvSpPr>
        <p:spPr>
          <a:xfrm>
            <a:off x="1229526" y="2828925"/>
            <a:ext cx="731520" cy="731520"/>
          </a:xfrm>
          <a:prstGeom prst="noSmok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&quot;No&quot; Symbol 12"/>
          <p:cNvSpPr/>
          <p:nvPr/>
        </p:nvSpPr>
        <p:spPr>
          <a:xfrm>
            <a:off x="1229526" y="4538149"/>
            <a:ext cx="731520" cy="731520"/>
          </a:xfrm>
          <a:prstGeom prst="noSmok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&quot;No&quot; Symbol 13"/>
          <p:cNvSpPr/>
          <p:nvPr/>
        </p:nvSpPr>
        <p:spPr>
          <a:xfrm>
            <a:off x="4324353" y="2828925"/>
            <a:ext cx="731520" cy="731520"/>
          </a:xfrm>
          <a:prstGeom prst="noSmok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&quot;No&quot; Symbol 14"/>
          <p:cNvSpPr/>
          <p:nvPr/>
        </p:nvSpPr>
        <p:spPr>
          <a:xfrm>
            <a:off x="4324353" y="4538149"/>
            <a:ext cx="731520" cy="731520"/>
          </a:xfrm>
          <a:prstGeom prst="noSmok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&quot;No&quot; Symbol 15"/>
          <p:cNvSpPr/>
          <p:nvPr/>
        </p:nvSpPr>
        <p:spPr>
          <a:xfrm>
            <a:off x="6367466" y="2828925"/>
            <a:ext cx="731520" cy="731520"/>
          </a:xfrm>
          <a:prstGeom prst="noSmok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7410453" y="2828925"/>
            <a:ext cx="731520" cy="731520"/>
          </a:xfrm>
          <a:prstGeom prst="noSmok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&quot;No&quot; Symbol 17"/>
          <p:cNvSpPr/>
          <p:nvPr/>
        </p:nvSpPr>
        <p:spPr>
          <a:xfrm>
            <a:off x="7410453" y="1974313"/>
            <a:ext cx="731520" cy="731520"/>
          </a:xfrm>
          <a:prstGeom prst="noSmok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&quot;No&quot; Symbol 18"/>
          <p:cNvSpPr/>
          <p:nvPr/>
        </p:nvSpPr>
        <p:spPr>
          <a:xfrm>
            <a:off x="7410453" y="1119701"/>
            <a:ext cx="731520" cy="731520"/>
          </a:xfrm>
          <a:prstGeom prst="noSmok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&quot;No&quot; Symbol 19"/>
          <p:cNvSpPr/>
          <p:nvPr/>
        </p:nvSpPr>
        <p:spPr>
          <a:xfrm>
            <a:off x="7410453" y="3658699"/>
            <a:ext cx="731520" cy="731520"/>
          </a:xfrm>
          <a:prstGeom prst="noSmok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&quot;No&quot; Symbol 20"/>
          <p:cNvSpPr/>
          <p:nvPr/>
        </p:nvSpPr>
        <p:spPr>
          <a:xfrm>
            <a:off x="7410453" y="4513311"/>
            <a:ext cx="731520" cy="731520"/>
          </a:xfrm>
          <a:prstGeom prst="noSmok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&quot;No&quot; Symbol 21"/>
          <p:cNvSpPr/>
          <p:nvPr/>
        </p:nvSpPr>
        <p:spPr>
          <a:xfrm>
            <a:off x="8434390" y="1119701"/>
            <a:ext cx="731520" cy="731520"/>
          </a:xfrm>
          <a:prstGeom prst="noSmok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&quot; Symbol 22"/>
          <p:cNvSpPr/>
          <p:nvPr/>
        </p:nvSpPr>
        <p:spPr>
          <a:xfrm>
            <a:off x="8434390" y="2828925"/>
            <a:ext cx="731520" cy="731520"/>
          </a:xfrm>
          <a:prstGeom prst="noSmok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&quot;No&quot; Symbol 23"/>
          <p:cNvSpPr/>
          <p:nvPr/>
        </p:nvSpPr>
        <p:spPr>
          <a:xfrm>
            <a:off x="8434390" y="4513311"/>
            <a:ext cx="731520" cy="731520"/>
          </a:xfrm>
          <a:prstGeom prst="noSmok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&quot;No&quot; Symbol 24"/>
          <p:cNvSpPr/>
          <p:nvPr/>
        </p:nvSpPr>
        <p:spPr>
          <a:xfrm>
            <a:off x="9473386" y="3683537"/>
            <a:ext cx="731520" cy="731520"/>
          </a:xfrm>
          <a:prstGeom prst="noSmok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&quot;No&quot; Symbol 25"/>
          <p:cNvSpPr/>
          <p:nvPr/>
        </p:nvSpPr>
        <p:spPr>
          <a:xfrm>
            <a:off x="9458327" y="2828925"/>
            <a:ext cx="731520" cy="731520"/>
          </a:xfrm>
          <a:prstGeom prst="noSmok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&quot;No&quot; Symbol 26"/>
          <p:cNvSpPr/>
          <p:nvPr/>
        </p:nvSpPr>
        <p:spPr>
          <a:xfrm>
            <a:off x="9458327" y="1974313"/>
            <a:ext cx="731520" cy="731520"/>
          </a:xfrm>
          <a:prstGeom prst="noSmok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&quot;No&quot; Symbol 27"/>
          <p:cNvSpPr/>
          <p:nvPr/>
        </p:nvSpPr>
        <p:spPr>
          <a:xfrm>
            <a:off x="9458327" y="1119701"/>
            <a:ext cx="731520" cy="731520"/>
          </a:xfrm>
          <a:prstGeom prst="noSmok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86400" cy="685800"/>
          </a:xfr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Relevant features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01506" y="699028"/>
            <a:ext cx="1289235" cy="390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b="1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defRPr>
            </a:lvl1pPr>
            <a:lvl2pPr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8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1430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31286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6pPr>
            <a:lvl7pPr marL="148431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7pPr>
            <a:lvl8pPr marL="165735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8pPr>
            <a:lvl9pPr marL="1882775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Custom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28374" y="699028"/>
            <a:ext cx="1289235" cy="390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b="1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defRPr>
            </a:lvl1pPr>
            <a:lvl2pPr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8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1430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31286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6pPr>
            <a:lvl7pPr marL="148431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7pPr>
            <a:lvl8pPr marL="165735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8pPr>
            <a:lvl9pPr marL="1882775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Otsu’s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94139" y="699028"/>
            <a:ext cx="1162466" cy="390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b="1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defRPr>
            </a:lvl1pPr>
            <a:lvl2pPr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8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1430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31286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6pPr>
            <a:lvl7pPr marL="148431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7pPr>
            <a:lvl8pPr marL="165735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8pPr>
            <a:lvl9pPr marL="1882775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AMT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134349" y="699028"/>
            <a:ext cx="1162466" cy="390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b="1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defRPr>
            </a:lvl1pPr>
            <a:lvl2pPr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8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1430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31286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6pPr>
            <a:lvl7pPr marL="148431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7pPr>
            <a:lvl8pPr marL="165735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8pPr>
            <a:lvl9pPr marL="1882775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AGT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078" y="1080642"/>
            <a:ext cx="1207008" cy="1829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488" y="1080642"/>
            <a:ext cx="1207008" cy="1829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955" y="1080642"/>
            <a:ext cx="1207008" cy="1829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021" y="1080642"/>
            <a:ext cx="1206533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553" y="3019784"/>
            <a:ext cx="1206533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1582290" y="1583740"/>
            <a:ext cx="2321820" cy="390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b="1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defRPr>
            </a:lvl1pPr>
            <a:lvl2pPr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8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1430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31286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6pPr>
            <a:lvl7pPr marL="148431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7pPr>
            <a:lvl8pPr marL="165735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8pPr>
            <a:lvl9pPr marL="1882775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Extra Trees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96514" y="3541033"/>
            <a:ext cx="2807596" cy="390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b="1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defRPr>
            </a:lvl1pPr>
            <a:lvl2pPr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8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1430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31286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6pPr>
            <a:lvl7pPr marL="148431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7pPr>
            <a:lvl8pPr marL="165735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8pPr>
            <a:lvl9pPr marL="1882775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9pPr>
          </a:lstStyle>
          <a:p>
            <a:pPr marL="0" indent="0" algn="ctr">
              <a:buNone/>
            </a:pPr>
            <a:r>
              <a:rPr lang="en-US" sz="2400" smtClean="0">
                <a:solidFill>
                  <a:schemeClr val="accent1"/>
                </a:solidFill>
              </a:rPr>
              <a:t>Gradient Boost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178" y="3019784"/>
            <a:ext cx="1206533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430" y="3019784"/>
            <a:ext cx="1206533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804" y="3019784"/>
            <a:ext cx="1206533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553" y="4965329"/>
            <a:ext cx="1206533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178" y="4965329"/>
            <a:ext cx="1206533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430" y="4965329"/>
            <a:ext cx="1206533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804" y="4965329"/>
            <a:ext cx="1206533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2" name="TextBox 51"/>
          <p:cNvSpPr txBox="1"/>
          <p:nvPr/>
        </p:nvSpPr>
        <p:spPr>
          <a:xfrm>
            <a:off x="1096514" y="5489628"/>
            <a:ext cx="2807596" cy="390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b="1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defRPr>
            </a:lvl1pPr>
            <a:lvl2pPr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8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1430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31286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6pPr>
            <a:lvl7pPr marL="148431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7pPr>
            <a:lvl8pPr marL="165735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8pPr>
            <a:lvl9pPr marL="1882775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Decision Tree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5913" y="1144018"/>
            <a:ext cx="306955" cy="51841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0" y="753917"/>
            <a:ext cx="1333524" cy="390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b="1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defRPr>
            </a:lvl1pPr>
            <a:lvl2pPr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8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1430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31286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6pPr>
            <a:lvl7pPr marL="148431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7pPr>
            <a:lvl8pPr marL="165735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8pPr>
            <a:lvl9pPr marL="1882775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Relevant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6302421"/>
            <a:ext cx="1333524" cy="555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b="1">
                <a:solidFill>
                  <a:srgbClr val="0D283B"/>
                </a:solidFill>
                <a:latin typeface="Courier" charset="0"/>
                <a:ea typeface="Courier" charset="0"/>
                <a:cs typeface="Courier" charset="0"/>
              </a:defRPr>
            </a:lvl1pPr>
            <a:lvl2pPr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8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1430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31286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6pPr>
            <a:lvl7pPr marL="1484313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7pPr>
            <a:lvl8pPr marL="165735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8pPr>
            <a:lvl9pPr marL="1882775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9pPr>
          </a:lstStyle>
          <a:p>
            <a:pPr marL="0" indent="0" algn="ctr">
              <a:buNone/>
            </a:pP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 Relevant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86400" cy="685800"/>
          </a:xfr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results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087400"/>
              </p:ext>
            </p:extLst>
          </p:nvPr>
        </p:nvGraphicFramePr>
        <p:xfrm>
          <a:off x="3089051" y="2426004"/>
          <a:ext cx="5275264" cy="368256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18816"/>
                <a:gridCol w="1318816"/>
                <a:gridCol w="1318816"/>
                <a:gridCol w="1318816"/>
              </a:tblGrid>
              <a:tr h="525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Labels</a:t>
                      </a:r>
                      <a:endParaRPr lang="en-US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Precision</a:t>
                      </a:r>
                      <a:endParaRPr lang="en-US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Recall</a:t>
                      </a:r>
                      <a:endParaRPr lang="en-US" sz="18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f1-score</a:t>
                      </a:r>
                      <a:endParaRPr lang="en-US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</a:tr>
              <a:tr h="282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  <a:endParaRPr lang="en-US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0.75</a:t>
                      </a:r>
                      <a:endParaRPr lang="nb-NO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0.66</a:t>
                      </a:r>
                      <a:endParaRPr lang="nb-NO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0.70</a:t>
                      </a:r>
                      <a:endParaRPr lang="nb-NO" sz="18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</a:tr>
              <a:tr h="282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  <a:endParaRPr lang="en-US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0.78</a:t>
                      </a:r>
                      <a:endParaRPr lang="nb-NO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0.87</a:t>
                      </a:r>
                      <a:endParaRPr lang="fi-FI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0.82</a:t>
                      </a:r>
                      <a:endParaRPr lang="nb-NO" sz="18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</a:tr>
              <a:tr h="282067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2</a:t>
                      </a:r>
                      <a:endParaRPr lang="is-IS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0.72</a:t>
                      </a:r>
                      <a:endParaRPr lang="nb-NO" sz="18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0.85</a:t>
                      </a:r>
                      <a:endParaRPr lang="nb-NO" sz="18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0.78</a:t>
                      </a:r>
                      <a:endParaRPr lang="nb-NO" sz="18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</a:tr>
              <a:tr h="282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3</a:t>
                      </a:r>
                      <a:endParaRPr lang="en-US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0.61</a:t>
                      </a:r>
                      <a:endParaRPr lang="nb-NO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0.63</a:t>
                      </a:r>
                      <a:endParaRPr lang="nb-NO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0.62</a:t>
                      </a:r>
                      <a:endParaRPr lang="nb-NO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</a:tr>
              <a:tr h="282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4</a:t>
                      </a:r>
                      <a:endParaRPr lang="en-US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0.73</a:t>
                      </a:r>
                      <a:endParaRPr lang="nb-NO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0.72</a:t>
                      </a:r>
                      <a:endParaRPr lang="nb-NO" sz="18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0.73</a:t>
                      </a:r>
                      <a:endParaRPr lang="nb-NO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</a:tr>
              <a:tr h="282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5</a:t>
                      </a:r>
                      <a:endParaRPr lang="en-US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0.67</a:t>
                      </a:r>
                      <a:endParaRPr lang="nb-NO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0.72</a:t>
                      </a:r>
                      <a:endParaRPr lang="nb-NO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0.69</a:t>
                      </a:r>
                      <a:endParaRPr lang="nb-NO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</a:tr>
              <a:tr h="282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6</a:t>
                      </a:r>
                      <a:endParaRPr lang="en-US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0.63</a:t>
                      </a:r>
                      <a:endParaRPr lang="nb-NO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0.59</a:t>
                      </a:r>
                      <a:endParaRPr lang="nb-NO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0.61</a:t>
                      </a:r>
                      <a:endParaRPr lang="nb-NO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</a:tr>
              <a:tr h="282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7</a:t>
                      </a:r>
                      <a:endParaRPr lang="en-US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0.79</a:t>
                      </a:r>
                      <a:endParaRPr lang="fi-FI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0.68</a:t>
                      </a:r>
                      <a:endParaRPr lang="it-IT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0.73</a:t>
                      </a:r>
                      <a:endParaRPr lang="nb-NO" sz="18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</a:tr>
              <a:tr h="282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8</a:t>
                      </a:r>
                      <a:endParaRPr lang="en-US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0.77</a:t>
                      </a:r>
                      <a:endParaRPr lang="uk-UA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0.51</a:t>
                      </a:r>
                      <a:endParaRPr lang="nb-NO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0.61</a:t>
                      </a:r>
                      <a:endParaRPr lang="nb-NO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</a:tr>
              <a:tr h="282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9</a:t>
                      </a:r>
                      <a:endParaRPr lang="en-US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0.73</a:t>
                      </a:r>
                      <a:endParaRPr lang="nb-NO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0.58</a:t>
                      </a:r>
                      <a:endParaRPr lang="nb-NO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0.65</a:t>
                      </a:r>
                      <a:endParaRPr lang="nb-NO" sz="1800" b="1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/>
                </a:tc>
              </a:tr>
              <a:tr h="28206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Avg.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u="none" strike="noStrike" dirty="0"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0.72</a:t>
                      </a:r>
                      <a:endParaRPr lang="nb-NO" sz="1800" b="1" i="0" u="none" strike="noStrike" dirty="0">
                        <a:solidFill>
                          <a:schemeClr val="bg1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u="none" strike="noStrike" dirty="0"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0.72</a:t>
                      </a:r>
                      <a:endParaRPr lang="nb-NO" sz="1800" b="1" i="0" u="none" strike="noStrike" dirty="0">
                        <a:solidFill>
                          <a:schemeClr val="bg1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u="none" strike="noStrike" dirty="0">
                          <a:solidFill>
                            <a:schemeClr val="bg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0.72</a:t>
                      </a:r>
                      <a:endParaRPr lang="nb-NO" sz="1800" b="1" i="0" u="none" strike="noStrike" dirty="0">
                        <a:solidFill>
                          <a:schemeClr val="bg1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12700" marR="12700" marT="1270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90111" y="1278873"/>
            <a:ext cx="72731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GRADIENT BOOSTING CLASSIFER</a:t>
            </a:r>
          </a:p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USING ADAPTIVE MEANS THRESHOLDING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9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957</TotalTime>
  <Words>169</Words>
  <Application>Microsoft Macintosh PowerPoint</Application>
  <PresentationFormat>Widescreen</PresentationFormat>
  <Paragraphs>134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Courier</vt:lpstr>
      <vt:lpstr>Courier New</vt:lpstr>
      <vt:lpstr>Gill Sans MT</vt:lpstr>
      <vt:lpstr>Arial</vt:lpstr>
      <vt:lpstr>Parcel</vt:lpstr>
      <vt:lpstr>Google street view  house number classification</vt:lpstr>
      <vt:lpstr>Dataset</vt:lpstr>
      <vt:lpstr>dataset</vt:lpstr>
      <vt:lpstr>preprocess</vt:lpstr>
      <vt:lpstr>PowerPoint Presentation</vt:lpstr>
      <vt:lpstr>Baseline models</vt:lpstr>
      <vt:lpstr>Baseline models</vt:lpstr>
      <vt:lpstr>Relevant features</vt:lpstr>
      <vt:lpstr>results</vt:lpstr>
      <vt:lpstr>Thank you</vt:lpstr>
      <vt:lpstr>Top ten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Bryant Biggs</dc:creator>
  <cp:lastModifiedBy>Microsoft Office User</cp:lastModifiedBy>
  <cp:revision>58</cp:revision>
  <dcterms:created xsi:type="dcterms:W3CDTF">2016-07-15T05:55:33Z</dcterms:created>
  <dcterms:modified xsi:type="dcterms:W3CDTF">2016-08-05T17:26:17Z</dcterms:modified>
</cp:coreProperties>
</file>