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31410b0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31410b0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31410b0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231410b0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4d605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4d605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4d605c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4d605c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4d605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24d605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4d605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4d605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31410b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31410b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31410b0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231410b0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231410b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231410b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5550" y="395775"/>
            <a:ext cx="83262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Act: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 and Accuracy in University Dropout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Bryan Chi Fai Pang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 ID: 50120081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CIND820 Project Presentation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Supervisor:  Dr Ceni BABAOGLU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83100" y="149850"/>
            <a:ext cx="8490300" cy="4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149850"/>
            <a:ext cx="8714675" cy="47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28900" y="146950"/>
            <a:ext cx="8894700" cy="49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146950"/>
            <a:ext cx="8894699" cy="49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150" y="39900"/>
            <a:ext cx="9053700" cy="50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Results: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trained using Academic and </a:t>
            </a:r>
            <a:r>
              <a:rPr lang="en" sz="1700"/>
              <a:t>Macroeconomic</a:t>
            </a:r>
            <a:r>
              <a:rPr lang="en" sz="1700"/>
              <a:t> data (s1) </a:t>
            </a:r>
            <a:r>
              <a:rPr lang="en" sz="1700"/>
              <a:t>performs well at 74.71 % accuracy.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additional Demographic data (s2) shows slight improvement at 75.40% accuracy  (0.69 % 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baseline and additional socioeconomic data (s3) shows (2.65% increase) at 77.36% accuracy.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all the data (s4) performs best, with 79.89% accuracy (5.1% increase)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with just demographic and socioeconomic data shows worst performance 57.24% accuracy ( decrease in  17.47%)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83100" y="134075"/>
            <a:ext cx="8766300" cy="49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Precision and </a:t>
            </a:r>
            <a:r>
              <a:rPr lang="en" sz="2520"/>
              <a:t>Recall and Classes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Graduate: 80% P</a:t>
            </a:r>
            <a:r>
              <a:rPr lang="en" sz="2520"/>
              <a:t>recision</a:t>
            </a:r>
            <a:r>
              <a:rPr lang="en" sz="2520"/>
              <a:t> and 90% in Recall throughout</a:t>
            </a:r>
            <a:r>
              <a:rPr lang="en" sz="2520"/>
              <a:t> s1-s4</a:t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Dropout: 70-80% both Precision and Recall s1-s4</a:t>
            </a:r>
            <a:endParaRPr sz="25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-"/>
            </a:pPr>
            <a:r>
              <a:rPr lang="en" sz="2520"/>
              <a:t>Enrolled: 50-65 % Precision, 32-45% in Recall s1-s4</a:t>
            </a:r>
            <a:endParaRPr sz="2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83100" y="134075"/>
            <a:ext cx="8779200" cy="50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66"/>
              <a:t>Discussions </a:t>
            </a:r>
            <a:endParaRPr sz="27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/>
              <a:t>Use of demographic and </a:t>
            </a:r>
            <a:r>
              <a:rPr lang="en" sz="2166"/>
              <a:t>socioeconomic</a:t>
            </a:r>
            <a:r>
              <a:rPr lang="en" sz="2166"/>
              <a:t> data increases model </a:t>
            </a:r>
            <a:r>
              <a:rPr lang="en" sz="2166"/>
              <a:t>accuracy</a:t>
            </a:r>
            <a:r>
              <a:rPr lang="en" sz="2166"/>
              <a:t> by 5% in XGBoost Model, comparing to using to using only academic and </a:t>
            </a:r>
            <a:r>
              <a:rPr lang="en" sz="2166"/>
              <a:t>macroeconomic</a:t>
            </a:r>
            <a:r>
              <a:rPr lang="en" sz="2166"/>
              <a:t> data alone.</a:t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6"/>
              <a:t>However, the increase of performance </a:t>
            </a:r>
            <a:r>
              <a:rPr lang="en" sz="2166"/>
              <a:t>is </a:t>
            </a:r>
            <a:r>
              <a:rPr lang="en" sz="2166"/>
              <a:t>achieved through addition of 14 features, many of them can be considered sensitive and unrelated to academic performance. </a:t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83100" y="134075"/>
            <a:ext cx="8634600" cy="4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9"/>
              <a:t>Achievement</a:t>
            </a:r>
            <a:r>
              <a:rPr lang="en" sz="3219"/>
              <a:t> of the study</a:t>
            </a:r>
            <a:endParaRPr sz="321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1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Refocus on the feature space and features rather than algorithms used.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Demonstrate that r</a:t>
            </a:r>
            <a:r>
              <a:rPr lang="en" sz="1740"/>
              <a:t>easonable</a:t>
            </a:r>
            <a:r>
              <a:rPr lang="en" sz="1740"/>
              <a:t> good model can be </a:t>
            </a:r>
            <a:r>
              <a:rPr lang="en" sz="1740"/>
              <a:t>developed with academic data alone.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Contribute to study of use of AI Fairness and ML-based decision making in Dropout Prediction and informed decision in the use of sensitive features in dropout prediction.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80875" y="69600"/>
            <a:ext cx="8619300" cy="49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r>
              <a:rPr lang="en" sz="2400"/>
              <a:t> of study and scope for </a:t>
            </a:r>
            <a:r>
              <a:rPr lang="en" sz="2400"/>
              <a:t>further research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target of the dataset is three classe, whereas all of the studies reviewed are binary </a:t>
            </a:r>
            <a:r>
              <a:rPr lang="en" sz="2100"/>
              <a:t>classification</a:t>
            </a:r>
            <a:r>
              <a:rPr lang="en" sz="2100"/>
              <a:t>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Complexity</a:t>
            </a:r>
            <a:r>
              <a:rPr lang="en" sz="2100"/>
              <a:t> of the </a:t>
            </a:r>
            <a:r>
              <a:rPr lang="en" sz="2100"/>
              <a:t>methodology: three models, 5 subsets and three classes. A simpler approach (two subset and 2 class models) would be easier to understand and execute.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University Student Dropout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81900" y="1480150"/>
            <a:ext cx="8380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Global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dropout rate ranging from 30% OECD countries  to 50.9% in Costa Rica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North American Context: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Canada: Up to 20%  of students quit, 20%-50% of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students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change initial program.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Canadian workers in their 40s with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degrees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earn 53% (Cdn $13) per hour more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US, eight year difference in term of life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expectancy between degree holder and non degree holders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942675" y="-314850"/>
            <a:ext cx="9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-1373275" y="425375"/>
            <a:ext cx="67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50" y="0"/>
            <a:ext cx="8021951" cy="50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1750" y="6992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States and shortcomings</a:t>
            </a:r>
            <a:r>
              <a:rPr lang="en" sz="2577"/>
              <a:t> of University Student Dropout </a:t>
            </a:r>
            <a:r>
              <a:rPr lang="en" sz="2577"/>
              <a:t>Prediction</a:t>
            </a:r>
            <a:r>
              <a:rPr lang="en" sz="2577"/>
              <a:t> in Machine Learning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CONCERNS: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 of sensitive features: Is it necessary ?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While all the studies confirm the effectiveness of data mining and ML </a:t>
            </a:r>
            <a:r>
              <a:rPr lang="en" sz="2100"/>
              <a:t>approach in predicting dropout…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YET: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They f</a:t>
            </a:r>
            <a:r>
              <a:rPr lang="en" sz="2100"/>
              <a:t>ocus on algorithms and not on feature space…</a:t>
            </a:r>
            <a:endParaRPr sz="2100"/>
          </a:p>
        </p:txBody>
      </p:sp>
      <p:sp>
        <p:nvSpPr>
          <p:cNvPr id="98" name="Google Shape;98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0839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292775" y="364950"/>
            <a:ext cx="8347500" cy="4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Two studies 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focused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 on 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Algorithm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 Fairness and Model </a:t>
            </a:r>
            <a:r>
              <a:rPr b="1" lang="en" sz="6235"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 b="1" sz="6235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502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Deho, O. et al. (2023). Should Learning Analytics Models Include Sensitive Attributes? Explaining the Why. </a:t>
            </a:r>
            <a:endParaRPr b="1" i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5022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Yu, Renzhe, et al. (2021). Should College Dropout Prediction Models Include Protected Attributes?</a:t>
            </a:r>
            <a:endParaRPr b="1" sz="5022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0825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Raleway"/>
              <a:buChar char="➔"/>
            </a:pPr>
            <a:r>
              <a:rPr b="1" lang="en" sz="60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Protected attribute </a:t>
            </a:r>
            <a:br>
              <a:rPr lang="en" sz="6059">
                <a:latin typeface="Raleway"/>
                <a:ea typeface="Raleway"/>
                <a:cs typeface="Raleway"/>
                <a:sym typeface="Raleway"/>
              </a:rPr>
            </a:br>
            <a:r>
              <a:rPr lang="en" sz="5859">
                <a:latin typeface="Raleway"/>
                <a:ea typeface="Raleway"/>
                <a:cs typeface="Raleway"/>
                <a:sym typeface="Raleway"/>
              </a:rPr>
              <a:t>Binary = Male, Female, High Income / </a:t>
            </a:r>
            <a:r>
              <a:rPr lang="en" sz="5859">
                <a:latin typeface="Raleway"/>
                <a:ea typeface="Raleway"/>
                <a:cs typeface="Raleway"/>
                <a:sym typeface="Raleway"/>
              </a:rPr>
              <a:t>Low Income, etc</a:t>
            </a:r>
            <a:endParaRPr sz="5859">
              <a:latin typeface="Raleway"/>
              <a:ea typeface="Raleway"/>
              <a:cs typeface="Raleway"/>
              <a:sym typeface="Raleway"/>
            </a:endParaRPr>
          </a:p>
          <a:p>
            <a:pPr indent="-2508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Raleway"/>
              <a:buChar char="➔"/>
            </a:pPr>
            <a:r>
              <a:rPr b="1" lang="en" sz="60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Privileged</a:t>
            </a:r>
            <a:r>
              <a:rPr b="1" lang="en" sz="60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Class </a:t>
            </a:r>
            <a:br>
              <a:rPr lang="en" sz="6059">
                <a:latin typeface="Raleway"/>
                <a:ea typeface="Raleway"/>
                <a:cs typeface="Raleway"/>
                <a:sym typeface="Raleway"/>
              </a:rPr>
            </a:br>
            <a:r>
              <a:rPr lang="en" sz="5859">
                <a:latin typeface="Raleway"/>
                <a:ea typeface="Raleway"/>
                <a:cs typeface="Raleway"/>
                <a:sym typeface="Raleway"/>
              </a:rPr>
              <a:t>Male vs Female</a:t>
            </a:r>
            <a:endParaRPr sz="5859">
              <a:latin typeface="Raleway"/>
              <a:ea typeface="Raleway"/>
              <a:cs typeface="Raleway"/>
              <a:sym typeface="Raleway"/>
            </a:endParaRPr>
          </a:p>
          <a:p>
            <a:pPr indent="-2508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Raleway"/>
              <a:buChar char="➔"/>
            </a:pPr>
            <a:r>
              <a:rPr b="1" lang="en" sz="60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Favorite</a:t>
            </a:r>
            <a:r>
              <a:rPr b="1" lang="en" sz="60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Outcome</a:t>
            </a:r>
            <a:br>
              <a:rPr lang="en" sz="6059">
                <a:latin typeface="Raleway"/>
                <a:ea typeface="Raleway"/>
                <a:cs typeface="Raleway"/>
                <a:sym typeface="Raleway"/>
              </a:rPr>
            </a:br>
            <a:r>
              <a:rPr lang="en" sz="5859">
                <a:latin typeface="Raleway"/>
                <a:ea typeface="Raleway"/>
                <a:cs typeface="Raleway"/>
                <a:sym typeface="Raleway"/>
              </a:rPr>
              <a:t>Likely to Dropout / </a:t>
            </a:r>
            <a:r>
              <a:rPr lang="en" sz="5859">
                <a:latin typeface="Raleway"/>
                <a:ea typeface="Raleway"/>
                <a:cs typeface="Raleway"/>
                <a:sym typeface="Raleway"/>
              </a:rPr>
              <a:t>Graduate</a:t>
            </a:r>
            <a:r>
              <a:rPr lang="en" sz="5859">
                <a:latin typeface="Raleway"/>
                <a:ea typeface="Raleway"/>
                <a:cs typeface="Raleway"/>
                <a:sym typeface="Raleway"/>
              </a:rPr>
              <a:t> </a:t>
            </a:r>
            <a:endParaRPr sz="5859">
              <a:latin typeface="Raleway"/>
              <a:ea typeface="Raleway"/>
              <a:cs typeface="Raleway"/>
              <a:sym typeface="Raleway"/>
            </a:endParaRPr>
          </a:p>
          <a:p>
            <a:pPr indent="-247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Raleway"/>
              <a:buChar char="➔"/>
            </a:pPr>
            <a:r>
              <a:rPr b="1" lang="en" sz="6059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Comparison Based on Blind and Aware Dateses</a:t>
            </a:r>
            <a:br>
              <a:rPr lang="en" sz="4059">
                <a:latin typeface="Raleway"/>
                <a:ea typeface="Raleway"/>
                <a:cs typeface="Raleway"/>
                <a:sym typeface="Raleway"/>
              </a:rPr>
            </a:br>
            <a:br>
              <a:rPr lang="en" sz="3246">
                <a:latin typeface="Raleway"/>
                <a:ea typeface="Raleway"/>
                <a:cs typeface="Raleway"/>
                <a:sym typeface="Raleway"/>
              </a:rPr>
            </a:br>
            <a:endParaRPr sz="3046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Features are </a:t>
            </a: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considered as isolation instance, rather than part of a cluster.</a:t>
            </a:r>
            <a:endParaRPr sz="512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5128">
                <a:latin typeface="Raleway"/>
                <a:ea typeface="Raleway"/>
                <a:cs typeface="Raleway"/>
                <a:sym typeface="Raleway"/>
              </a:rPr>
              <a:t>Up to  4 features are excluded in these two studies and both study show no significant difference in model performance.</a:t>
            </a:r>
            <a:endParaRPr sz="5128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100" y="262975"/>
            <a:ext cx="8631600" cy="4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Research Question: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11"/>
              <a:t>Attribute Types and Prediction Performance in University Dropout</a:t>
            </a:r>
            <a:endParaRPr i="1"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How do different types of attributes impact the performance of student dropout prediction models?</a:t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What are the consequences of including or excluding specific classes of features on the accuracy of student dropout predictions?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-4240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20"/>
              <a:t>Features are </a:t>
            </a:r>
            <a:r>
              <a:rPr lang="en" sz="3420"/>
              <a:t>considered</a:t>
            </a:r>
            <a:r>
              <a:rPr lang="en" sz="3420"/>
              <a:t> a </a:t>
            </a:r>
            <a:r>
              <a:rPr lang="en" sz="3420"/>
              <a:t>clustered</a:t>
            </a:r>
            <a:r>
              <a:rPr lang="en" sz="3420"/>
              <a:t> set, grouped by their nature. </a:t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-4240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20"/>
              <a:t>Models are trained by different subsets and their </a:t>
            </a:r>
            <a:r>
              <a:rPr lang="en" sz="3420"/>
              <a:t>performance</a:t>
            </a:r>
            <a:r>
              <a:rPr lang="en" sz="3420"/>
              <a:t> compared. </a:t>
            </a:r>
            <a:endParaRPr sz="34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75" y="998888"/>
            <a:ext cx="8340726" cy="31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3100" y="241725"/>
            <a:ext cx="8570700" cy="43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Valentim Realinho’s dataset: 4424 students and 35 </a:t>
            </a:r>
            <a:r>
              <a:rPr lang="en" sz="2155"/>
              <a:t>attributes, presented as a paper and available in UC Irvine Machine Learning Repository 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3"/>
              <a:t>Rich in features 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Demographic (6 features) 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Socioeconomic (8 features)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Macroeconomic (3 features)</a:t>
            </a:r>
            <a:endParaRPr sz="1833"/>
          </a:p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3"/>
              <a:t>Academic (17 features)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1"/>
              <a:t>Target is three classes (Dropout, Enrolled, Graduate</a:t>
            </a:r>
            <a:r>
              <a:rPr lang="en" sz="2388"/>
              <a:t>)</a:t>
            </a:r>
            <a:endParaRPr sz="23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400" y="2295750"/>
            <a:ext cx="374537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0" y="166525"/>
            <a:ext cx="8661000" cy="4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Methodology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Dataset is split into Train/validation set (TV set)  (80%) and Test Set (20%)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Algorithms Selection: Cross validation with TV set (Random Forest n=10, RF n=100, Support Vector Machine, SVC kernel linear, Gradient Boosting, XGB Booster)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Best three are used, based on Average F1 and Average Accuracy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