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SemiBold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E1B752-4134-47A3-B221-1D3DB82DECA0}">
  <a:tblStyle styleId="{EDE1B752-4134-47A3-B221-1D3DB82DE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Afternoon, my name is Bryan Pang and the title of my </a:t>
            </a:r>
            <a:r>
              <a:rPr lang="en"/>
              <a:t>project is Balancing Act: Sensitive Data and Accuracy in University Dropout Prediction.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STUDENT DROPOUT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(2 Random Forest, Support Vector Machine, SVC Kernel, Gradien bososting and XGBoost)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 is split into train validation set and test set (80% and 20%)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potential model are consider uisg CV with the trainist set.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random forest, Support Vector Machine, SVC Kernel, Gradien Boosting and XGBoost.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3 model with the highest F1 and accuracy are selected.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they are Random Forest, Gradient Boosting and XGBoost Classier.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19c15b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19c15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accuray of of training set and test set with these three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they are very </a:t>
            </a:r>
            <a:r>
              <a:rPr lang="en"/>
              <a:t>similar so I will use the test set data  to explain our finding.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on righ hand side and I will ues the XGBoost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baseline with academic and macroeconmi data, perform really well with 75 accuracy. (s1)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demographic data on the baseline,  (s2) dosn’t change the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S3,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319c15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319c15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 trained using Academic and Macroeconomic data (s1) performs well at 74.71 % accuracy.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 with additional Demographic data (s2) shows slight improvement at 75.40% accuracy  (0.69 %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 with baseline and additional socioeconomic data (s3) shows (2.65% increase) at 77.36% accuracy.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 with all the data (s4) performs the best, with 79.89% accuracy (5.1% increase)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with just demographic and socioeconomic data shows the worst performance 57.24% accuracy ( decrease in  17.47%)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Precision and Recall and Classes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Graduate: 80% Precision and 90% in Recall throughout s1-s4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Dropout: 70-80% both Precision and Recall s1-s4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Enrolled: 50-65 % Precision, 32-45% in Recall s1-s4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231410b0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231410b0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trained using Academic and Macroeconomic data (s1) performs well at 74.71 % accuracy.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with additional Demographic data (s2) shows slight improvement at 75.40% accuracy  (0.69 %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with baseline and additional socioeconomic data (s3) shows (2.65% increase) at 77.36%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with all the data (s4) performs the best, with 79.89% accuracy (5.1% increase)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with just demographic and socioeconomic data shows the worst performance 57.24% accuracy ( decrease in  17.47%)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4d605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4d605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24d605c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24d605c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31bae8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31bae8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4d605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4d605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4d605c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24d605c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324b09d8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324b09d8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reasons: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of all, It is a </a:t>
            </a:r>
            <a:r>
              <a:rPr lang="en"/>
              <a:t>global</a:t>
            </a:r>
            <a:r>
              <a:rPr lang="en"/>
              <a:t> </a:t>
            </a:r>
            <a:r>
              <a:rPr lang="en"/>
              <a:t>phenomenon - ranging from 30% student dropout in OECD to 50.9 % in Costa Rica.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#It affect university administration in terms of resource planification. On the student side,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North American context, 20% Canadian students started,univerisy  but  do not finish, and without a degree, they, on average, earn 53% less than someone with a degree.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31410b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31410b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America</a:t>
            </a:r>
            <a:r>
              <a:rPr lang="en"/>
              <a:t>, on average, someone with a degree lives 8 years longer than </a:t>
            </a:r>
            <a:r>
              <a:rPr lang="en"/>
              <a:t>someone</a:t>
            </a:r>
            <a:r>
              <a:rPr lang="en"/>
              <a:t> without a degree (83 vs 75) and this mortality gap is actually widening.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importance of having degree and the fact that university </a:t>
            </a:r>
            <a:r>
              <a:rPr lang="en"/>
              <a:t>routinely</a:t>
            </a:r>
            <a:r>
              <a:rPr lang="en"/>
              <a:t> collect </a:t>
            </a:r>
            <a:r>
              <a:rPr lang="en"/>
              <a:t>student’s data, it is not surprising that there are many studies on using machine learning to predict student dropout.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observation of these studies.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consensus that Machine Learning is effective in predicting student dropout.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a majority of these studies focus on the algorithms used, features, themselves,on the other hand,  are often taken a backseat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features are mentioned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in the context of AI fairness, the possibility of discrimination  and the question : is the use of protected feature necessary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34a9019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34a9019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come across two studies that focus </a:t>
            </a:r>
            <a:r>
              <a:rPr lang="en"/>
              <a:t>sensitive</a:t>
            </a:r>
            <a:r>
              <a:rPr lang="en"/>
              <a:t> features and model </a:t>
            </a:r>
            <a:r>
              <a:rPr lang="en"/>
              <a:t>performance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studies, </a:t>
            </a:r>
            <a:r>
              <a:rPr lang="en"/>
              <a:t>comparison between</a:t>
            </a:r>
            <a:r>
              <a:rPr lang="en"/>
              <a:t> two models: </a:t>
            </a:r>
            <a:r>
              <a:rPr lang="en"/>
              <a:t> </a:t>
            </a:r>
            <a:r>
              <a:rPr lang="en"/>
              <a:t> one trained with all the </a:t>
            </a:r>
            <a:r>
              <a:rPr lang="en"/>
              <a:t>features</a:t>
            </a:r>
            <a:r>
              <a:rPr lang="en"/>
              <a:t>, the aware model, and blind model, in </a:t>
            </a:r>
            <a:r>
              <a:rPr lang="en"/>
              <a:t>which</a:t>
            </a:r>
            <a:r>
              <a:rPr lang="en"/>
              <a:t> 4 </a:t>
            </a:r>
            <a:r>
              <a:rPr lang="en"/>
              <a:t>protected</a:t>
            </a:r>
            <a:r>
              <a:rPr lang="en"/>
              <a:t> features such as aged, disability removed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studies, the findings are that there are no difference in </a:t>
            </a:r>
            <a:r>
              <a:rPr lang="en"/>
              <a:t>performance</a:t>
            </a:r>
            <a:r>
              <a:rPr lang="en"/>
              <a:t> between aware and blind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Suggesting personal information may not be </a:t>
            </a:r>
            <a:r>
              <a:rPr lang="en"/>
              <a:t>necessary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ask yourself, can we follow this line of inquiry and expand them: and instead of just excluding 4 features only can we exclude all the demographic and socioeconomic  data and still have models that are effective.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order to do that, we classify feature into 4 categories. Demographic soceniom, macrocenomi and academic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constructed 5 subset of data, varying the class of feature they contain.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Baseline, S1, contain macroeconomic and academy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Set 2, demographic data is added to the baseline,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Set3, socioeconomic data add to the baseline,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S4, with all the feature.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S5, with only demographic and socioeconomic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different types of attributes impact the performance of student dropout prediction models?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consequences of including or excluding specific classes of features on the accuracy of student dropout predictions?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31410b0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31410b0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Realinho’s dataset which 4424 students and 35 features. Which is </a:t>
            </a:r>
            <a:r>
              <a:rPr lang="en"/>
              <a:t>available</a:t>
            </a:r>
            <a:r>
              <a:rPr lang="en"/>
              <a:t> in UC Irving Machine Learnig Reposinbery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selected </a:t>
            </a:r>
            <a:r>
              <a:rPr lang="en"/>
              <a:t>because</a:t>
            </a:r>
            <a:r>
              <a:rPr lang="en"/>
              <a:t> it is rich in the 4 classes of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Target is </a:t>
            </a:r>
            <a:r>
              <a:rPr lang="en"/>
              <a:t>defined</a:t>
            </a:r>
            <a:r>
              <a:rPr lang="en"/>
              <a:t> at the end of year three, do the student dropout, enrolled and graduate.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also a target in </a:t>
            </a:r>
            <a:r>
              <a:rPr lang="en"/>
              <a:t>imbalance</a:t>
            </a:r>
            <a:r>
              <a:rPr lang="en"/>
              <a:t>, 32% 18% and 50%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231410b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231410b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is split into train validation set and test </a:t>
            </a:r>
            <a:r>
              <a:rPr lang="en"/>
              <a:t>set (80% and 20%)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</a:t>
            </a:r>
            <a:r>
              <a:rPr lang="en"/>
              <a:t>potential model are considered using 10-fold cross validation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random forest, Support Vector Machine, SVC Kernel, Gradien Boosting and XGBooster.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model with the highest F1 and accuracy are selected.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95550" y="395775"/>
            <a:ext cx="83262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Act: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 and Accuracy in University Dropout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Bryan Chi Fai Pang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 ID: 50120081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CIND820 Project Presentation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Supervisor:  Dr Ceni BABAOGLU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83100" y="149850"/>
            <a:ext cx="8490300" cy="4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149850"/>
            <a:ext cx="8714675" cy="47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83101" y="712150"/>
            <a:ext cx="4288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0" y="169950"/>
            <a:ext cx="4447001" cy="465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9950"/>
            <a:ext cx="4571999" cy="465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14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150" y="39900"/>
            <a:ext cx="9053700" cy="50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Results: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trained using Academic and </a:t>
            </a:r>
            <a:r>
              <a:rPr lang="en" sz="1700"/>
              <a:t>Macroeconomic</a:t>
            </a:r>
            <a:r>
              <a:rPr lang="en" sz="1700"/>
              <a:t> data (s1) </a:t>
            </a:r>
            <a:r>
              <a:rPr lang="en" sz="1700"/>
              <a:t>performs well at 74.71 % accuracy.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additional Demographic data (s2) shows slight improvement at 75.40% accuracy  (0.69 % 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baseline and additional socioeconomic data (s3) shows (2.65% increase) at 77.36% accuracy.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all the data (s4) performs the best, with 79.89% accuracy (5.1% increase)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just demographic and socioeconomic data shows the worst performance 57.24% accuracy ( decrease in  17.47%)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83100" y="134075"/>
            <a:ext cx="8766300" cy="49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Precision and </a:t>
            </a:r>
            <a:r>
              <a:rPr lang="en" sz="2520"/>
              <a:t>Recall and Classes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Graduate: 80% P</a:t>
            </a:r>
            <a:r>
              <a:rPr lang="en" sz="2520"/>
              <a:t>recision</a:t>
            </a:r>
            <a:r>
              <a:rPr lang="en" sz="2520"/>
              <a:t> and 90% in Recall throughout</a:t>
            </a:r>
            <a:r>
              <a:rPr lang="en" sz="2520"/>
              <a:t> s1-s4</a:t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Dropout: 70-80% both Precision and Recall s1-s4</a:t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Enrolled: 50-65 % Precision, 32-45% in Recall s1-s4</a:t>
            </a:r>
            <a:endParaRPr sz="25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88300" y="113350"/>
            <a:ext cx="8779200" cy="50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66"/>
              <a:t>Discussions </a:t>
            </a:r>
            <a:endParaRPr sz="27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/>
              <a:t>Use of demographic and </a:t>
            </a:r>
            <a:r>
              <a:rPr lang="en" sz="2166"/>
              <a:t>socioeconomic</a:t>
            </a:r>
            <a:r>
              <a:rPr lang="en" sz="2166"/>
              <a:t> data increases model </a:t>
            </a:r>
            <a:r>
              <a:rPr lang="en" sz="2166"/>
              <a:t>accuracy</a:t>
            </a:r>
            <a:r>
              <a:rPr lang="en" sz="2166"/>
              <a:t> by 5% in XGBoost Model, comparing to using only academic and </a:t>
            </a:r>
            <a:r>
              <a:rPr lang="en" sz="2166"/>
              <a:t>macroeconomic</a:t>
            </a:r>
            <a:r>
              <a:rPr lang="en" sz="2166"/>
              <a:t> data alone.</a:t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/>
              <a:t>However, the increase of performance </a:t>
            </a:r>
            <a:r>
              <a:rPr lang="en" sz="2166"/>
              <a:t>is </a:t>
            </a:r>
            <a:r>
              <a:rPr lang="en" sz="2166"/>
              <a:t>achieved through addition of 14 features, many of them can be considered sensitive and unrelated to academic performance. </a:t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10350" y="93825"/>
            <a:ext cx="8788200" cy="49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50" y="90500"/>
            <a:ext cx="8788201" cy="49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83100" y="134075"/>
            <a:ext cx="8634600" cy="4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9"/>
              <a:t>Achievement</a:t>
            </a:r>
            <a:r>
              <a:rPr lang="en" sz="3219"/>
              <a:t> of the study</a:t>
            </a:r>
            <a:endParaRPr sz="321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1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Refocuses on the feature space and features rather than algorithms used.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Demonstrates that r</a:t>
            </a:r>
            <a:r>
              <a:rPr lang="en" sz="1740"/>
              <a:t>easonable</a:t>
            </a:r>
            <a:r>
              <a:rPr lang="en" sz="1740"/>
              <a:t> good model can be </a:t>
            </a:r>
            <a:r>
              <a:rPr lang="en" sz="1740"/>
              <a:t>developed with academic data alone.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Contributes to study of AI Fairness and ML-based decision making.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80875" y="69600"/>
            <a:ext cx="8619300" cy="49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r>
              <a:rPr lang="en" sz="2400"/>
              <a:t> of study and scope for </a:t>
            </a:r>
            <a:r>
              <a:rPr lang="en" sz="2400"/>
              <a:t>further research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target of the dataset is three-class, whereas all of the studies reviewed are binary </a:t>
            </a:r>
            <a:r>
              <a:rPr lang="en" sz="2100"/>
              <a:t>classification</a:t>
            </a:r>
            <a:r>
              <a:rPr lang="en" sz="2100"/>
              <a:t>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Complexity</a:t>
            </a:r>
            <a:r>
              <a:rPr lang="en" sz="2100"/>
              <a:t> of the </a:t>
            </a:r>
            <a:r>
              <a:rPr lang="en" sz="2100"/>
              <a:t>methodology: three models, 5 subsets and three classes. A simpler approach (two subset and a binary (graduate, non-graduate models) would be easier to understand and execute.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University Student Dropout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81900" y="1480150"/>
            <a:ext cx="8380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Global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dropout rate ranging from 30% OECD countries  to 50.9% in Costa Rica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North American Context: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Canada: Up to 20%  of students quit, 20%-50% of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students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change initial program.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Canadian workers in their 40s with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degree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earn 53% (Cdn $13) per hour more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US, eight year difference in term of life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expectancy between degree holders and non degree holders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942675" y="-314850"/>
            <a:ext cx="9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-1373275" y="425375"/>
            <a:ext cx="67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50" y="0"/>
            <a:ext cx="8021951" cy="50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1750" y="6992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States and shortcomings</a:t>
            </a:r>
            <a:r>
              <a:rPr lang="en" sz="2577"/>
              <a:t> of University Student Dropout </a:t>
            </a:r>
            <a:r>
              <a:rPr lang="en" sz="2577"/>
              <a:t>Prediction</a:t>
            </a:r>
            <a:r>
              <a:rPr lang="en" sz="2577"/>
              <a:t> in Machine Learning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CONCERNS: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 of sensitive features: Is it necessary ?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While all the studies confirm the effectiveness of data mining and ML </a:t>
            </a:r>
            <a:r>
              <a:rPr lang="en" sz="2100"/>
              <a:t>approach in predicting dropout…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YET: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They f</a:t>
            </a:r>
            <a:r>
              <a:rPr lang="en" sz="2100"/>
              <a:t>ocus on algorithms and not on feature space…</a:t>
            </a:r>
            <a:endParaRPr sz="2100"/>
          </a:p>
        </p:txBody>
      </p:sp>
      <p:sp>
        <p:nvSpPr>
          <p:cNvPr id="98" name="Google Shape;98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0839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545575" y="364950"/>
            <a:ext cx="8089200" cy="4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Two studies focused on Algorithm Fairness and Model Performance</a:t>
            </a:r>
            <a:endParaRPr b="1" sz="6235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502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Deho, O. et al. (2023). Should Learning Analytics Models Include Sensitive Attributes? Explaining the Why. </a:t>
            </a:r>
            <a:endParaRPr b="1" i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502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Yu, Renzhe, et al. (2021). Should College Dropout Prediction Models Include Protected Attributes?</a:t>
            </a:r>
            <a:endParaRPr b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b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b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46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12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Features are considered as isolation instances, rather than part of a cluster.</a:t>
            </a:r>
            <a:endParaRPr sz="512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Up to  4 features are excluded in these two studies and both show no significant difference in model performance.</a:t>
            </a:r>
            <a:endParaRPr sz="5128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{EDE1B752-4134-47A3-B221-1D3DB82DECA0}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Aware Model</a:t>
                      </a:r>
                      <a:endParaRPr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Blind Model</a:t>
                      </a:r>
                      <a:endParaRPr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All the features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Excluding gender, age, disability, home language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75" y="998888"/>
            <a:ext cx="8340726" cy="31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83100" y="262975"/>
            <a:ext cx="8631600" cy="4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Research Question: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11"/>
              <a:t>Attribute Types and Prediction Performance in University Dropout</a:t>
            </a:r>
            <a:endParaRPr i="1"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What are the consequences of including or excluding specific classes of features on the accuracy of student dropout predictions?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-4240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20"/>
              <a:t>Models are trained by different subsets and their </a:t>
            </a:r>
            <a:r>
              <a:rPr lang="en" sz="3420"/>
              <a:t>performance</a:t>
            </a:r>
            <a:r>
              <a:rPr lang="en" sz="3420"/>
              <a:t> compared. </a:t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83100" y="241725"/>
            <a:ext cx="8570700" cy="43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Valentim Realinho’s dataset: 4424 students and 35 </a:t>
            </a:r>
            <a:r>
              <a:rPr lang="en" sz="2155"/>
              <a:t>attributes, presented as a paper and available in UC Irvine Machine Learning Repository 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3"/>
              <a:t>Rich in features 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Demographic (6 features) 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Socioeconomic (8 features)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Macroeconomic (3 features)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Academic (17 features)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11"/>
              <a:t>Target is three classes (Dropout, Enrolled, Graduate</a:t>
            </a:r>
            <a:r>
              <a:rPr lang="en" sz="2388"/>
              <a:t>)</a:t>
            </a:r>
            <a:endParaRPr sz="23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400" y="2295750"/>
            <a:ext cx="374537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83100" y="166525"/>
            <a:ext cx="8661000" cy="4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Methodology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Dataset is split into Train/validation set (TV set)  (80%) and Test Set (20%)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Algorithm Selection: Cross validation with TV set (Random Forest n=10, RF n=100, Support Vector Machine, SVC kernel linear, Gradient Boosting, XGB Boost)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Best three are used, based on Average F1 and Average Accuracy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