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2" r:id="rId7"/>
    <p:sldId id="269" r:id="rId8"/>
    <p:sldId id="263" r:id="rId9"/>
    <p:sldId id="281" r:id="rId10"/>
    <p:sldId id="282" r:id="rId11"/>
    <p:sldId id="283" r:id="rId12"/>
    <p:sldId id="264" r:id="rId13"/>
    <p:sldId id="274" r:id="rId14"/>
    <p:sldId id="275" r:id="rId15"/>
    <p:sldId id="276" r:id="rId16"/>
    <p:sldId id="277" r:id="rId17"/>
    <p:sldId id="268" r:id="rId18"/>
    <p:sldId id="279"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94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90"/>
    <p:restoredTop sz="93515" autoAdjust="0"/>
  </p:normalViewPr>
  <p:slideViewPr>
    <p:cSldViewPr>
      <p:cViewPr varScale="1">
        <p:scale>
          <a:sx n="65" d="100"/>
          <a:sy n="65" d="100"/>
        </p:scale>
        <p:origin x="1503"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442C2-5E9D-E742-AC2B-A2EABCA8F099}" type="datetimeFigureOut">
              <a:rPr lang="en-US" smtClean="0"/>
              <a:t>9/1/2019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BDCD8-ED11-714A-A189-69B47769F49E}" type="slidenum">
              <a:rPr lang="en-US" smtClean="0"/>
              <a:t>‹#›</a:t>
            </a:fld>
            <a:endParaRPr lang="en-US"/>
          </a:p>
        </p:txBody>
      </p:sp>
    </p:spTree>
    <p:extLst>
      <p:ext uri="{BB962C8B-B14F-4D97-AF65-F5344CB8AC3E}">
        <p14:creationId xmlns:p14="http://schemas.microsoft.com/office/powerpoint/2010/main" val="64781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DCD8-ED11-714A-A189-69B47769F49E}" type="slidenum">
              <a:rPr lang="en-US" smtClean="0"/>
              <a:t>15</a:t>
            </a:fld>
            <a:endParaRPr lang="en-US"/>
          </a:p>
        </p:txBody>
      </p:sp>
    </p:spTree>
    <p:extLst>
      <p:ext uri="{BB962C8B-B14F-4D97-AF65-F5344CB8AC3E}">
        <p14:creationId xmlns:p14="http://schemas.microsoft.com/office/powerpoint/2010/main" val="5940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If you make it on the heap, using new, it will exist until you deliberately delete it. So long as you don't lose the pointer to it, you can hand it around various scopes and functions, knowing it will still be there.</a:t>
            </a:r>
          </a:p>
          <a:p>
            <a:r>
              <a:rPr lang="en-US" sz="1200" kern="1200" dirty="0" smtClean="0">
                <a:solidFill>
                  <a:schemeClr val="tx1"/>
                </a:solidFill>
                <a:effectLst/>
                <a:latin typeface="+mn-lt"/>
                <a:ea typeface="+mn-ea"/>
                <a:cs typeface="+mn-cs"/>
              </a:rPr>
              <a:t>  If you make it on the stack, it will be destroyed as soon as you exit that scope.</a:t>
            </a:r>
          </a:p>
          <a:p>
            <a:endParaRPr lang="en-US" dirty="0"/>
          </a:p>
        </p:txBody>
      </p:sp>
      <p:sp>
        <p:nvSpPr>
          <p:cNvPr id="4" name="Slide Number Placeholder 3"/>
          <p:cNvSpPr>
            <a:spLocks noGrp="1"/>
          </p:cNvSpPr>
          <p:nvPr>
            <p:ph type="sldNum" sz="quarter" idx="10"/>
          </p:nvPr>
        </p:nvSpPr>
        <p:spPr/>
        <p:txBody>
          <a:bodyPr/>
          <a:lstStyle/>
          <a:p>
            <a:fld id="{480BDCD8-ED11-714A-A189-69B47769F49E}" type="slidenum">
              <a:rPr lang="en-US" smtClean="0"/>
              <a:t>16</a:t>
            </a:fld>
            <a:endParaRPr lang="en-US"/>
          </a:p>
        </p:txBody>
      </p:sp>
    </p:spTree>
    <p:extLst>
      <p:ext uri="{BB962C8B-B14F-4D97-AF65-F5344CB8AC3E}">
        <p14:creationId xmlns:p14="http://schemas.microsoft.com/office/powerpoint/2010/main" val="28184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sz="1200" kern="1200" dirty="0" smtClean="0">
                <a:solidFill>
                  <a:schemeClr val="tx1"/>
                </a:solidFill>
                <a:effectLst/>
                <a:latin typeface="+mn-lt"/>
                <a:ea typeface="+mn-ea"/>
                <a:cs typeface="+mn-cs"/>
              </a:rPr>
              <a:t>  Point&amp; operator+(Point&amp; Ptr)</a:t>
            </a:r>
          </a:p>
          <a:p>
            <a:r>
              <a:rPr lang="is-IS" sz="1200" kern="1200" dirty="0" smtClean="0">
                <a:solidFill>
                  <a:schemeClr val="tx1"/>
                </a:solidFill>
                <a:effectLst/>
                <a:latin typeface="+mn-lt"/>
                <a:ea typeface="+mn-ea"/>
                <a:cs typeface="+mn-cs"/>
              </a:rPr>
              <a:t>    {</a:t>
            </a:r>
          </a:p>
          <a:p>
            <a:r>
              <a:rPr lang="is-IS" sz="1200" kern="1200" dirty="0" smtClean="0">
                <a:solidFill>
                  <a:schemeClr val="tx1"/>
                </a:solidFill>
                <a:effectLst/>
                <a:latin typeface="+mn-lt"/>
                <a:ea typeface="+mn-ea"/>
                <a:cs typeface="+mn-cs"/>
              </a:rPr>
              <a:t>        x = x + Ptr.x;</a:t>
            </a:r>
          </a:p>
          <a:p>
            <a:r>
              <a:rPr lang="is-IS" sz="1200" kern="1200" dirty="0" smtClean="0">
                <a:solidFill>
                  <a:schemeClr val="tx1"/>
                </a:solidFill>
                <a:effectLst/>
                <a:latin typeface="+mn-lt"/>
                <a:ea typeface="+mn-ea"/>
                <a:cs typeface="+mn-cs"/>
              </a:rPr>
              <a:t>        y = y + Ptr.y;</a:t>
            </a:r>
          </a:p>
          <a:p>
            <a:r>
              <a:rPr lang="is-IS" sz="1200" kern="1200" dirty="0" smtClean="0">
                <a:solidFill>
                  <a:schemeClr val="tx1"/>
                </a:solidFill>
                <a:effectLst/>
                <a:latin typeface="+mn-lt"/>
                <a:ea typeface="+mn-ea"/>
                <a:cs typeface="+mn-cs"/>
              </a:rPr>
              <a:t>        return *this; </a:t>
            </a:r>
          </a:p>
          <a:p>
            <a:r>
              <a:rPr lang="is-IS" sz="1200" kern="1200" dirty="0" smtClean="0">
                <a:solidFill>
                  <a:schemeClr val="tx1"/>
                </a:solidFill>
                <a:effectLst/>
                <a:latin typeface="+mn-lt"/>
                <a:ea typeface="+mn-ea"/>
                <a:cs typeface="+mn-cs"/>
              </a:rPr>
              <a:t>    }</a:t>
            </a:r>
          </a:p>
          <a:p>
            <a:r>
              <a:rPr lang="en-US" dirty="0" smtClean="0"/>
              <a:t>Changed from ‘=‘ to ‘+’ since it is</a:t>
            </a:r>
            <a:r>
              <a:rPr lang="en-US" baseline="0" dirty="0" smtClean="0"/>
              <a:t> hard to visualize the affects of the assignment operator since it works without it</a:t>
            </a:r>
            <a:endParaRPr lang="en-US" dirty="0"/>
          </a:p>
        </p:txBody>
      </p:sp>
      <p:sp>
        <p:nvSpPr>
          <p:cNvPr id="4" name="Slide Number Placeholder 3"/>
          <p:cNvSpPr>
            <a:spLocks noGrp="1"/>
          </p:cNvSpPr>
          <p:nvPr>
            <p:ph type="sldNum" sz="quarter" idx="10"/>
          </p:nvPr>
        </p:nvSpPr>
        <p:spPr/>
        <p:txBody>
          <a:bodyPr/>
          <a:lstStyle/>
          <a:p>
            <a:fld id="{480BDCD8-ED11-714A-A189-69B47769F49E}" type="slidenum">
              <a:rPr lang="en-US" smtClean="0"/>
              <a:t>18</a:t>
            </a:fld>
            <a:endParaRPr lang="en-US"/>
          </a:p>
        </p:txBody>
      </p:sp>
    </p:spTree>
    <p:extLst>
      <p:ext uri="{BB962C8B-B14F-4D97-AF65-F5344CB8AC3E}">
        <p14:creationId xmlns:p14="http://schemas.microsoft.com/office/powerpoint/2010/main" val="186162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DCD8-ED11-714A-A189-69B47769F49E}" type="slidenum">
              <a:rPr lang="en-US" smtClean="0"/>
              <a:t>19</a:t>
            </a:fld>
            <a:endParaRPr lang="en-US"/>
          </a:p>
        </p:txBody>
      </p:sp>
    </p:spTree>
    <p:extLst>
      <p:ext uri="{BB962C8B-B14F-4D97-AF65-F5344CB8AC3E}">
        <p14:creationId xmlns:p14="http://schemas.microsoft.com/office/powerpoint/2010/main" val="98775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399CA2-243E-4228-95FC-44EDDC433404}"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399CA2-243E-4228-95FC-44EDDC433404}"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399CA2-243E-4228-95FC-44EDDC433404}"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399CA2-243E-4228-95FC-44EDDC433404}"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399CA2-243E-4228-95FC-44EDDC433404}"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399CA2-243E-4228-95FC-44EDDC433404}"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399CA2-243E-4228-95FC-44EDDC433404}" type="datetimeFigureOut">
              <a:rPr lang="en-US" smtClean="0"/>
              <a:pPr/>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399CA2-243E-4228-95FC-44EDDC433404}" type="datetimeFigureOut">
              <a:rPr lang="en-US" smtClean="0"/>
              <a:pPr/>
              <a:t>9/1/2019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99CA2-243E-4228-95FC-44EDDC433404}" type="datetimeFigureOut">
              <a:rPr lang="en-US" smtClean="0"/>
              <a:pPr/>
              <a:t>9/1/2019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399CA2-243E-4228-95FC-44EDDC433404}"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399CA2-243E-4228-95FC-44EDDC433404}"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CB4F3-3A3E-46BE-9BE8-F3CC6D32D3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99CA2-243E-4228-95FC-44EDDC433404}" type="datetimeFigureOut">
              <a:rPr lang="en-US" smtClean="0"/>
              <a:pPr/>
              <a:t>9/1/2019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CB4F3-3A3E-46BE-9BE8-F3CC6D32D3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752600"/>
          </a:xfrm>
        </p:spPr>
        <p:txBody>
          <a:bodyPr>
            <a:normAutofit/>
          </a:bodyPr>
          <a:lstStyle/>
          <a:p>
            <a:r>
              <a:rPr lang="en-US" sz="5400" dirty="0" smtClean="0"/>
              <a:t>LAB1 - C++ Review</a:t>
            </a:r>
            <a:endParaRPr lang="en-US" sz="5400"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533400" y="5410200"/>
            <a:ext cx="8325934" cy="369332"/>
          </a:xfrm>
          <a:prstGeom prst="rect">
            <a:avLst/>
          </a:prstGeom>
          <a:solidFill>
            <a:schemeClr val="accent6">
              <a:lumMod val="40000"/>
              <a:lumOff val="60000"/>
            </a:schemeClr>
          </a:solidFill>
        </p:spPr>
        <p:txBody>
          <a:bodyPr wrap="none" rtlCol="0">
            <a:spAutoFit/>
          </a:bodyPr>
          <a:lstStyle/>
          <a:p>
            <a:r>
              <a:rPr lang="en-US" b="1" dirty="0" smtClean="0">
                <a:solidFill>
                  <a:srgbClr val="259400"/>
                </a:solidFill>
              </a:rPr>
              <a:t>NOTE: Exercises and Turnin Instructions are on the last two pages of this presentation</a:t>
            </a:r>
            <a:endParaRPr lang="en-US" b="1" dirty="0">
              <a:solidFill>
                <a:srgbClr val="259400"/>
              </a:solidFill>
            </a:endParaRPr>
          </a:p>
        </p:txBody>
      </p:sp>
      <p:sp>
        <p:nvSpPr>
          <p:cNvPr id="5" name="TextBox 4"/>
          <p:cNvSpPr txBox="1"/>
          <p:nvPr/>
        </p:nvSpPr>
        <p:spPr>
          <a:xfrm>
            <a:off x="6255046" y="4304367"/>
            <a:ext cx="2125582" cy="369332"/>
          </a:xfrm>
          <a:prstGeom prst="rect">
            <a:avLst/>
          </a:prstGeom>
          <a:noFill/>
        </p:spPr>
        <p:txBody>
          <a:bodyPr wrap="none" rtlCol="0">
            <a:spAutoFit/>
          </a:bodyPr>
          <a:lstStyle/>
          <a:p>
            <a:r>
              <a:rPr lang="en-US" b="1" i="1" dirty="0" smtClean="0">
                <a:solidFill>
                  <a:srgbClr val="259400"/>
                </a:solidFill>
              </a:rPr>
              <a:t>Lead TA: Gera Garza</a:t>
            </a:r>
            <a:endParaRPr lang="en-US" b="1" i="1" dirty="0">
              <a:solidFill>
                <a:srgbClr val="2594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400" dirty="0" smtClean="0"/>
              <a:t>Inheritance allows reuse of code in existing objects and definition of subtypes</a:t>
            </a:r>
          </a:p>
        </p:txBody>
      </p:sp>
      <p:grpSp>
        <p:nvGrpSpPr>
          <p:cNvPr id="11" name="Group 10"/>
          <p:cNvGrpSpPr/>
          <p:nvPr/>
        </p:nvGrpSpPr>
        <p:grpSpPr>
          <a:xfrm>
            <a:off x="1981200" y="2895600"/>
            <a:ext cx="5486400" cy="2209800"/>
            <a:chOff x="1981200" y="2743200"/>
            <a:chExt cx="5486400" cy="2209800"/>
          </a:xfrm>
        </p:grpSpPr>
        <p:sp>
          <p:nvSpPr>
            <p:cNvPr id="4" name="Oval 3"/>
            <p:cNvSpPr/>
            <p:nvPr/>
          </p:nvSpPr>
          <p:spPr bwMode="auto">
            <a:xfrm>
              <a:off x="3886200" y="27432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Shape</a:t>
              </a:r>
              <a:endParaRPr kumimoji="0" lang="en-US" sz="2000" b="0" i="0" u="none" strike="noStrike" cap="none" normalizeH="0" baseline="0" dirty="0">
                <a:ln>
                  <a:noFill/>
                </a:ln>
                <a:solidFill>
                  <a:schemeClr val="accent2"/>
                </a:solidFill>
                <a:effectLst/>
                <a:latin typeface="Arial" pitchFamily="-107" charset="0"/>
              </a:endParaRPr>
            </a:p>
          </p:txBody>
        </p:sp>
        <p:sp>
          <p:nvSpPr>
            <p:cNvPr id="5" name="Oval 4"/>
            <p:cNvSpPr/>
            <p:nvPr/>
          </p:nvSpPr>
          <p:spPr bwMode="auto">
            <a:xfrm>
              <a:off x="1981200" y="43434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Circle</a:t>
              </a:r>
              <a:endParaRPr kumimoji="0" lang="en-US" sz="2000" b="0" i="0" u="none" strike="noStrike" cap="none" normalizeH="0" baseline="0" dirty="0">
                <a:ln>
                  <a:noFill/>
                </a:ln>
                <a:solidFill>
                  <a:schemeClr val="accent2"/>
                </a:solidFill>
                <a:effectLst/>
                <a:latin typeface="Arial" pitchFamily="-107" charset="0"/>
              </a:endParaRPr>
            </a:p>
          </p:txBody>
        </p:sp>
        <p:sp>
          <p:nvSpPr>
            <p:cNvPr id="6" name="Oval 5"/>
            <p:cNvSpPr/>
            <p:nvPr/>
          </p:nvSpPr>
          <p:spPr bwMode="auto">
            <a:xfrm>
              <a:off x="3886200" y="43434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Square</a:t>
              </a:r>
              <a:endParaRPr kumimoji="0" lang="en-US" sz="2000" b="0" i="0" u="none" strike="noStrike" cap="none" normalizeH="0" baseline="0" dirty="0">
                <a:ln>
                  <a:noFill/>
                </a:ln>
                <a:solidFill>
                  <a:schemeClr val="accent2"/>
                </a:solidFill>
                <a:effectLst/>
                <a:latin typeface="Arial" pitchFamily="-107" charset="0"/>
              </a:endParaRPr>
            </a:p>
          </p:txBody>
        </p:sp>
        <p:sp>
          <p:nvSpPr>
            <p:cNvPr id="7" name="Oval 6"/>
            <p:cNvSpPr/>
            <p:nvPr/>
          </p:nvSpPr>
          <p:spPr bwMode="auto">
            <a:xfrm>
              <a:off x="5867400" y="4343400"/>
              <a:ext cx="16002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lang="en-US" dirty="0" smtClean="0">
                  <a:solidFill>
                    <a:schemeClr val="accent2"/>
                  </a:solidFill>
                  <a:latin typeface="Arial" pitchFamily="-107" charset="0"/>
                </a:rPr>
                <a:t>Triangle</a:t>
              </a:r>
              <a:endParaRPr kumimoji="0" lang="en-US" sz="2000" b="0" i="0" u="none" strike="noStrike" cap="none" normalizeH="0" baseline="0" dirty="0">
                <a:ln>
                  <a:noFill/>
                </a:ln>
                <a:solidFill>
                  <a:schemeClr val="accent2"/>
                </a:solidFill>
                <a:effectLst/>
                <a:latin typeface="Arial" pitchFamily="-107" charset="0"/>
              </a:endParaRPr>
            </a:p>
          </p:txBody>
        </p:sp>
        <p:cxnSp>
          <p:nvCxnSpPr>
            <p:cNvPr id="8" name="Straight Arrow Connector 7"/>
            <p:cNvCxnSpPr>
              <a:stCxn id="4" idx="4"/>
              <a:endCxn id="5" idx="0"/>
            </p:cNvCxnSpPr>
            <p:nvPr/>
          </p:nvCxnSpPr>
          <p:spPr bwMode="auto">
            <a:xfrm flipH="1">
              <a:off x="2705100" y="3352800"/>
              <a:ext cx="19050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 name="Straight Arrow Connector 8"/>
            <p:cNvCxnSpPr>
              <a:stCxn id="4" idx="4"/>
              <a:endCxn id="6" idx="0"/>
            </p:cNvCxnSpPr>
            <p:nvPr/>
          </p:nvCxnSpPr>
          <p:spPr bwMode="auto">
            <a:xfrm>
              <a:off x="4610100" y="3352800"/>
              <a:ext cx="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 name="Straight Arrow Connector 9"/>
            <p:cNvCxnSpPr>
              <a:stCxn id="4" idx="4"/>
              <a:endCxn id="7" idx="0"/>
            </p:cNvCxnSpPr>
            <p:nvPr/>
          </p:nvCxnSpPr>
          <p:spPr bwMode="auto">
            <a:xfrm>
              <a:off x="4610100" y="3352800"/>
              <a:ext cx="20574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sp>
        <p:nvSpPr>
          <p:cNvPr id="12" name="TextBox 11"/>
          <p:cNvSpPr txBox="1"/>
          <p:nvPr/>
        </p:nvSpPr>
        <p:spPr>
          <a:xfrm>
            <a:off x="228600" y="2438400"/>
            <a:ext cx="5791200" cy="461665"/>
          </a:xfrm>
          <a:prstGeom prst="rect">
            <a:avLst/>
          </a:prstGeom>
          <a:noFill/>
        </p:spPr>
        <p:txBody>
          <a:bodyPr wrap="square" rtlCol="0">
            <a:spAutoFit/>
          </a:bodyPr>
          <a:lstStyle/>
          <a:p>
            <a:r>
              <a:rPr lang="en-US" sz="2400" dirty="0" smtClean="0"/>
              <a:t>Derived class: class that does the inheriting</a:t>
            </a:r>
            <a:endParaRPr lang="en-US" sz="2400" dirty="0"/>
          </a:p>
        </p:txBody>
      </p:sp>
      <p:cxnSp>
        <p:nvCxnSpPr>
          <p:cNvPr id="14" name="Straight Arrow Connector 13"/>
          <p:cNvCxnSpPr/>
          <p:nvPr/>
        </p:nvCxnSpPr>
        <p:spPr>
          <a:xfrm>
            <a:off x="1295400" y="2819400"/>
            <a:ext cx="1143000" cy="167640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95400" y="2819400"/>
            <a:ext cx="3124200" cy="160020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2819400"/>
            <a:ext cx="4953000" cy="167640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6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400" dirty="0" smtClean="0"/>
              <a:t>Inheritance allows reuse of code in existing objects and definition of subtypes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Derived classes have access to public/protected data and functions of the base class</a:t>
            </a:r>
            <a:endParaRPr lang="en-US" sz="2400" dirty="0"/>
          </a:p>
          <a:p>
            <a:endParaRPr lang="en-US" sz="2400" dirty="0" smtClean="0"/>
          </a:p>
        </p:txBody>
      </p:sp>
      <p:grpSp>
        <p:nvGrpSpPr>
          <p:cNvPr id="11" name="Group 10"/>
          <p:cNvGrpSpPr/>
          <p:nvPr/>
        </p:nvGrpSpPr>
        <p:grpSpPr>
          <a:xfrm>
            <a:off x="1981200" y="2895600"/>
            <a:ext cx="5486400" cy="2209800"/>
            <a:chOff x="1981200" y="2743200"/>
            <a:chExt cx="5486400" cy="2209800"/>
          </a:xfrm>
        </p:grpSpPr>
        <p:sp>
          <p:nvSpPr>
            <p:cNvPr id="4" name="Oval 3"/>
            <p:cNvSpPr/>
            <p:nvPr/>
          </p:nvSpPr>
          <p:spPr bwMode="auto">
            <a:xfrm>
              <a:off x="3886200" y="27432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Shape</a:t>
              </a:r>
              <a:endParaRPr kumimoji="0" lang="en-US" sz="2000" b="0" i="0" u="none" strike="noStrike" cap="none" normalizeH="0" baseline="0" dirty="0">
                <a:ln>
                  <a:noFill/>
                </a:ln>
                <a:solidFill>
                  <a:schemeClr val="accent2"/>
                </a:solidFill>
                <a:effectLst/>
                <a:latin typeface="Arial" pitchFamily="-107" charset="0"/>
              </a:endParaRPr>
            </a:p>
          </p:txBody>
        </p:sp>
        <p:sp>
          <p:nvSpPr>
            <p:cNvPr id="5" name="Oval 4"/>
            <p:cNvSpPr/>
            <p:nvPr/>
          </p:nvSpPr>
          <p:spPr bwMode="auto">
            <a:xfrm>
              <a:off x="1981200" y="43434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Circle</a:t>
              </a:r>
              <a:endParaRPr kumimoji="0" lang="en-US" sz="2000" b="0" i="0" u="none" strike="noStrike" cap="none" normalizeH="0" baseline="0" dirty="0">
                <a:ln>
                  <a:noFill/>
                </a:ln>
                <a:solidFill>
                  <a:schemeClr val="accent2"/>
                </a:solidFill>
                <a:effectLst/>
                <a:latin typeface="Arial" pitchFamily="-107" charset="0"/>
              </a:endParaRPr>
            </a:p>
          </p:txBody>
        </p:sp>
        <p:sp>
          <p:nvSpPr>
            <p:cNvPr id="6" name="Oval 5"/>
            <p:cNvSpPr/>
            <p:nvPr/>
          </p:nvSpPr>
          <p:spPr bwMode="auto">
            <a:xfrm>
              <a:off x="3886200" y="43434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Square</a:t>
              </a:r>
              <a:endParaRPr kumimoji="0" lang="en-US" sz="2000" b="0" i="0" u="none" strike="noStrike" cap="none" normalizeH="0" baseline="0" dirty="0">
                <a:ln>
                  <a:noFill/>
                </a:ln>
                <a:solidFill>
                  <a:schemeClr val="accent2"/>
                </a:solidFill>
                <a:effectLst/>
                <a:latin typeface="Arial" pitchFamily="-107" charset="0"/>
              </a:endParaRPr>
            </a:p>
          </p:txBody>
        </p:sp>
        <p:sp>
          <p:nvSpPr>
            <p:cNvPr id="7" name="Oval 6"/>
            <p:cNvSpPr/>
            <p:nvPr/>
          </p:nvSpPr>
          <p:spPr bwMode="auto">
            <a:xfrm>
              <a:off x="5867400" y="4343400"/>
              <a:ext cx="16002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lang="en-US" dirty="0" smtClean="0">
                  <a:solidFill>
                    <a:schemeClr val="accent2"/>
                  </a:solidFill>
                  <a:latin typeface="Arial" pitchFamily="-107" charset="0"/>
                </a:rPr>
                <a:t>Triangle</a:t>
              </a:r>
              <a:endParaRPr kumimoji="0" lang="en-US" sz="2000" b="0" i="0" u="none" strike="noStrike" cap="none" normalizeH="0" baseline="0" dirty="0">
                <a:ln>
                  <a:noFill/>
                </a:ln>
                <a:solidFill>
                  <a:schemeClr val="accent2"/>
                </a:solidFill>
                <a:effectLst/>
                <a:latin typeface="Arial" pitchFamily="-107" charset="0"/>
              </a:endParaRPr>
            </a:p>
          </p:txBody>
        </p:sp>
        <p:cxnSp>
          <p:nvCxnSpPr>
            <p:cNvPr id="8" name="Straight Arrow Connector 7"/>
            <p:cNvCxnSpPr>
              <a:stCxn id="4" idx="4"/>
              <a:endCxn id="5" idx="0"/>
            </p:cNvCxnSpPr>
            <p:nvPr/>
          </p:nvCxnSpPr>
          <p:spPr bwMode="auto">
            <a:xfrm flipH="1">
              <a:off x="2705100" y="3352800"/>
              <a:ext cx="19050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 name="Straight Arrow Connector 8"/>
            <p:cNvCxnSpPr>
              <a:stCxn id="4" idx="4"/>
              <a:endCxn id="6" idx="0"/>
            </p:cNvCxnSpPr>
            <p:nvPr/>
          </p:nvCxnSpPr>
          <p:spPr bwMode="auto">
            <a:xfrm>
              <a:off x="4610100" y="3352800"/>
              <a:ext cx="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 name="Straight Arrow Connector 9"/>
            <p:cNvCxnSpPr>
              <a:stCxn id="4" idx="4"/>
              <a:endCxn id="7" idx="0"/>
            </p:cNvCxnSpPr>
            <p:nvPr/>
          </p:nvCxnSpPr>
          <p:spPr bwMode="auto">
            <a:xfrm>
              <a:off x="4610100" y="3352800"/>
              <a:ext cx="20574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sp>
        <p:nvSpPr>
          <p:cNvPr id="12" name="TextBox 11"/>
          <p:cNvSpPr txBox="1"/>
          <p:nvPr/>
        </p:nvSpPr>
        <p:spPr>
          <a:xfrm>
            <a:off x="228600" y="2438400"/>
            <a:ext cx="5791200" cy="461665"/>
          </a:xfrm>
          <a:prstGeom prst="rect">
            <a:avLst/>
          </a:prstGeom>
          <a:noFill/>
        </p:spPr>
        <p:txBody>
          <a:bodyPr wrap="square" rtlCol="0">
            <a:spAutoFit/>
          </a:bodyPr>
          <a:lstStyle/>
          <a:p>
            <a:r>
              <a:rPr lang="en-US" sz="2400" dirty="0" smtClean="0"/>
              <a:t>Derived class: class that does the inheriting</a:t>
            </a:r>
            <a:endParaRPr lang="en-US" sz="2400" dirty="0"/>
          </a:p>
        </p:txBody>
      </p:sp>
      <p:cxnSp>
        <p:nvCxnSpPr>
          <p:cNvPr id="14" name="Straight Arrow Connector 13"/>
          <p:cNvCxnSpPr/>
          <p:nvPr/>
        </p:nvCxnSpPr>
        <p:spPr>
          <a:xfrm>
            <a:off x="1295400" y="2819400"/>
            <a:ext cx="1143000" cy="167640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95400" y="2819400"/>
            <a:ext cx="3124200" cy="160020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2819400"/>
            <a:ext cx="4953000" cy="167640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64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a:t>
            </a:r>
            <a:endParaRPr lang="en-US" dirty="0"/>
          </a:p>
        </p:txBody>
      </p:sp>
      <p:sp>
        <p:nvSpPr>
          <p:cNvPr id="4" name="TextBox 3"/>
          <p:cNvSpPr txBox="1"/>
          <p:nvPr/>
        </p:nvSpPr>
        <p:spPr>
          <a:xfrm>
            <a:off x="76200" y="1371600"/>
            <a:ext cx="3657600" cy="2308324"/>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Shape</a:t>
            </a:r>
          </a:p>
          <a:p>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protected</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Color color;</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Shape(Color c) : </a:t>
            </a:r>
            <a:r>
              <a:rPr lang="en-US" sz="1600" dirty="0">
                <a:latin typeface="Consolas" pitchFamily="49" charset="0"/>
                <a:cs typeface="Consolas" pitchFamily="49" charset="0"/>
              </a:rPr>
              <a:t>color(c) </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a:t>
            </a:r>
            <a:r>
              <a:rPr lang="en-US" sz="1600" dirty="0" smtClean="0">
                <a:solidFill>
                  <a:srgbClr val="00B050"/>
                </a:solidFill>
                <a:latin typeface="Consolas" pitchFamily="49" charset="0"/>
                <a:cs typeface="Consolas" pitchFamily="49" charset="0"/>
              </a:rPr>
              <a:t>/*do nothing*/</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5" name="TextBox 4"/>
          <p:cNvSpPr txBox="1"/>
          <p:nvPr/>
        </p:nvSpPr>
        <p:spPr>
          <a:xfrm>
            <a:off x="4038600" y="1371600"/>
            <a:ext cx="5105400" cy="2308324"/>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Circle : </a:t>
            </a:r>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 Shape </a:t>
            </a:r>
          </a:p>
          <a:p>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radius;</a:t>
            </a:r>
          </a:p>
          <a:p>
            <a:r>
              <a:rPr lang="en-US" sz="1600" dirty="0" smtClean="0">
                <a:solidFill>
                  <a:schemeClr val="tx1"/>
                </a:solidFill>
                <a:latin typeface="Consolas" pitchFamily="49" charset="0"/>
                <a:cs typeface="Consolas" pitchFamily="49" charset="0"/>
              </a:rPr>
              <a:t>public:</a:t>
            </a:r>
          </a:p>
          <a:p>
            <a:r>
              <a:rPr lang="en-US" sz="1600" dirty="0" smtClean="0">
                <a:solidFill>
                  <a:schemeClr val="tx1"/>
                </a:solidFill>
                <a:latin typeface="Consolas" pitchFamily="49" charset="0"/>
                <a:cs typeface="Consolas" pitchFamily="49" charset="0"/>
              </a:rPr>
              <a:t>   Circle(Color c,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 : Shape(c),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radius(r) {}</a:t>
            </a:r>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a:t>
            </a:r>
            <a:r>
              <a:rPr lang="en-US" sz="1600" dirty="0" smtClean="0">
                <a:solidFill>
                  <a:srgbClr val="00B050"/>
                </a:solidFill>
                <a:latin typeface="Consolas" pitchFamily="49" charset="0"/>
                <a:cs typeface="Consolas" pitchFamily="49" charset="0"/>
              </a:rPr>
              <a:t>/*draw circle of radius r*/</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6" name="TextBox 5"/>
          <p:cNvSpPr txBox="1"/>
          <p:nvPr/>
        </p:nvSpPr>
        <p:spPr>
          <a:xfrm>
            <a:off x="4038600" y="4191000"/>
            <a:ext cx="5105400" cy="2062103"/>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Square : </a:t>
            </a:r>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 Shape </a:t>
            </a:r>
          </a:p>
          <a:p>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side;</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Square(Color c,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s) : Shape(c),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side(s) {}</a:t>
            </a:r>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a:t>
            </a:r>
            <a:r>
              <a:rPr lang="en-US" sz="1600" dirty="0" smtClean="0">
                <a:solidFill>
                  <a:srgbClr val="00B050"/>
                </a:solidFill>
                <a:latin typeface="Consolas" pitchFamily="49" charset="0"/>
                <a:cs typeface="Consolas" pitchFamily="49" charset="0"/>
              </a:rPr>
              <a:t>/*draw circle of radius r*/</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90373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a:t>
            </a:r>
            <a:endParaRPr lang="en-US" dirty="0"/>
          </a:p>
        </p:txBody>
      </p:sp>
      <p:sp>
        <p:nvSpPr>
          <p:cNvPr id="3" name="Content Placeholder 2"/>
          <p:cNvSpPr>
            <a:spLocks noGrp="1"/>
          </p:cNvSpPr>
          <p:nvPr>
            <p:ph idx="1"/>
          </p:nvPr>
        </p:nvSpPr>
        <p:spPr/>
        <p:txBody>
          <a:bodyPr>
            <a:normAutofit/>
          </a:bodyPr>
          <a:lstStyle/>
          <a:p>
            <a:r>
              <a:rPr lang="en-US" sz="2400" dirty="0" smtClean="0"/>
              <a:t>Function whose behavior can be overridden in a derived class.</a:t>
            </a:r>
          </a:p>
          <a:p>
            <a:r>
              <a:rPr lang="en-US" sz="2400" dirty="0" smtClean="0"/>
              <a:t>A call to a virtual function will call the function of the original object regardless of the type of the pointer.</a:t>
            </a:r>
            <a:endParaRPr lang="en-US" sz="2400" dirty="0"/>
          </a:p>
        </p:txBody>
      </p:sp>
      <p:sp>
        <p:nvSpPr>
          <p:cNvPr id="4" name="TextBox 3"/>
          <p:cNvSpPr txBox="1"/>
          <p:nvPr/>
        </p:nvSpPr>
        <p:spPr>
          <a:xfrm>
            <a:off x="228600" y="2819400"/>
            <a:ext cx="3733800" cy="2308324"/>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Shape</a:t>
            </a:r>
          </a:p>
          <a:p>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protected</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Color </a:t>
            </a:r>
            <a:r>
              <a:rPr lang="en-US" sz="1600" dirty="0" smtClean="0"/>
              <a:t>color</a:t>
            </a:r>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Shape(Color c) : </a:t>
            </a:r>
            <a:r>
              <a:rPr lang="en-US" sz="1600" dirty="0">
                <a:latin typeface="Consolas" pitchFamily="49" charset="0"/>
                <a:cs typeface="Consolas" pitchFamily="49" charset="0"/>
              </a:rPr>
              <a:t>color(c</a:t>
            </a:r>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   </a:t>
            </a:r>
            <a:r>
              <a:rPr lang="en-US" sz="1600" dirty="0" smtClean="0">
                <a:solidFill>
                  <a:srgbClr val="00B050"/>
                </a:solidFill>
                <a:latin typeface="Consolas" pitchFamily="49" charset="0"/>
                <a:cs typeface="Consolas" pitchFamily="49" charset="0"/>
              </a:rPr>
              <a:t>// pure virtual function</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virtual</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 0;</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5" name="TextBox 4"/>
          <p:cNvSpPr txBox="1"/>
          <p:nvPr/>
        </p:nvSpPr>
        <p:spPr>
          <a:xfrm>
            <a:off x="4191000" y="2819400"/>
            <a:ext cx="4876800" cy="2554545"/>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Circle : </a:t>
            </a:r>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 Shape </a:t>
            </a:r>
          </a:p>
          <a:p>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radius;</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Circle(Color c,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 : Shape(c),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radius(r) {}</a:t>
            </a:r>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virtual</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a:t>
            </a:r>
          </a:p>
          <a:p>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a:t>
            </a:r>
            <a:r>
              <a:rPr lang="en-US" sz="1600" dirty="0" smtClean="0">
                <a:solidFill>
                  <a:srgbClr val="00B050"/>
                </a:solidFill>
                <a:latin typeface="Consolas" pitchFamily="49" charset="0"/>
                <a:cs typeface="Consolas" pitchFamily="49" charset="0"/>
              </a:rPr>
              <a:t>/*draw circle of radius r*/</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a:t>
            </a:r>
            <a:endParaRPr lang="en-US" dirty="0"/>
          </a:p>
        </p:txBody>
      </p:sp>
      <p:sp>
        <p:nvSpPr>
          <p:cNvPr id="3" name="Content Placeholder 2"/>
          <p:cNvSpPr>
            <a:spLocks noGrp="1"/>
          </p:cNvSpPr>
          <p:nvPr>
            <p:ph idx="1"/>
          </p:nvPr>
        </p:nvSpPr>
        <p:spPr/>
        <p:txBody>
          <a:bodyPr>
            <a:normAutofit/>
          </a:bodyPr>
          <a:lstStyle/>
          <a:p>
            <a:r>
              <a:rPr lang="en-US" sz="2400" dirty="0" smtClean="0"/>
              <a:t>Function whose behavior can be overridden in a derived class.</a:t>
            </a:r>
          </a:p>
          <a:p>
            <a:r>
              <a:rPr lang="en-US" sz="2400" dirty="0" smtClean="0"/>
              <a:t>A call to a virtual function will call the function of the original object regardless of the type of the pointer.</a:t>
            </a:r>
            <a:endParaRPr lang="en-US" sz="2400" dirty="0"/>
          </a:p>
        </p:txBody>
      </p:sp>
      <p:sp>
        <p:nvSpPr>
          <p:cNvPr id="5" name="TextBox 4"/>
          <p:cNvSpPr txBox="1"/>
          <p:nvPr/>
        </p:nvSpPr>
        <p:spPr>
          <a:xfrm>
            <a:off x="4191000" y="2819400"/>
            <a:ext cx="4876800" cy="2554545"/>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Circle : </a:t>
            </a:r>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 Shape </a:t>
            </a:r>
          </a:p>
          <a:p>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radius;</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Circle(Color c,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 : Shape(c),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radius(r) {}</a:t>
            </a:r>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virtual</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a:t>
            </a:r>
            <a:r>
              <a:rPr lang="en-US" sz="1600" dirty="0" smtClean="0">
                <a:solidFill>
                  <a:srgbClr val="00B050"/>
                </a:solidFill>
                <a:latin typeface="Consolas" pitchFamily="49" charset="0"/>
                <a:cs typeface="Consolas" pitchFamily="49" charset="0"/>
              </a:rPr>
              <a:t>/*draw circle of radius r*/</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6" name="TextBox 5"/>
          <p:cNvSpPr txBox="1"/>
          <p:nvPr/>
        </p:nvSpPr>
        <p:spPr>
          <a:xfrm>
            <a:off x="1219200" y="5867400"/>
            <a:ext cx="5624425" cy="400110"/>
          </a:xfrm>
          <a:prstGeom prst="rect">
            <a:avLst/>
          </a:prstGeom>
          <a:noFill/>
        </p:spPr>
        <p:txBody>
          <a:bodyPr wrap="none" rtlCol="0">
            <a:spAutoFit/>
          </a:bodyPr>
          <a:lstStyle/>
          <a:p>
            <a:r>
              <a:rPr lang="en-US" sz="2000" dirty="0" smtClean="0">
                <a:solidFill>
                  <a:srgbClr val="FF0000"/>
                </a:solidFill>
              </a:rPr>
              <a:t>Requires derived classes to implement this function.</a:t>
            </a:r>
            <a:endParaRPr lang="en-US" sz="2000" dirty="0">
              <a:solidFill>
                <a:srgbClr val="FF0000"/>
              </a:solidFill>
            </a:endParaRPr>
          </a:p>
        </p:txBody>
      </p:sp>
      <p:cxnSp>
        <p:nvCxnSpPr>
          <p:cNvPr id="8" name="Straight Arrow Connector 7"/>
          <p:cNvCxnSpPr/>
          <p:nvPr/>
        </p:nvCxnSpPr>
        <p:spPr>
          <a:xfrm flipH="1" flipV="1">
            <a:off x="2819400" y="4876800"/>
            <a:ext cx="533400" cy="99060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2819400"/>
            <a:ext cx="3733800" cy="2308324"/>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Shape</a:t>
            </a:r>
          </a:p>
          <a:p>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protected</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Color </a:t>
            </a:r>
            <a:r>
              <a:rPr lang="en-US" sz="1600" dirty="0" smtClean="0"/>
              <a:t>color</a:t>
            </a:r>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Shape(Color c) : </a:t>
            </a:r>
            <a:r>
              <a:rPr lang="en-US" sz="1600" dirty="0">
                <a:latin typeface="Consolas" pitchFamily="49" charset="0"/>
                <a:cs typeface="Consolas" pitchFamily="49" charset="0"/>
              </a:rPr>
              <a:t>color(c</a:t>
            </a:r>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   </a:t>
            </a:r>
            <a:r>
              <a:rPr lang="en-US" sz="1600" dirty="0" smtClean="0">
                <a:solidFill>
                  <a:srgbClr val="00B050"/>
                </a:solidFill>
                <a:latin typeface="Consolas" pitchFamily="49" charset="0"/>
                <a:cs typeface="Consolas" pitchFamily="49" charset="0"/>
              </a:rPr>
              <a:t>// pure virtual function</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virtual</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 0;</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a:t>
            </a:r>
            <a:endParaRPr lang="en-US" dirty="0"/>
          </a:p>
        </p:txBody>
      </p:sp>
      <p:sp>
        <p:nvSpPr>
          <p:cNvPr id="3" name="Content Placeholder 2"/>
          <p:cNvSpPr>
            <a:spLocks noGrp="1"/>
          </p:cNvSpPr>
          <p:nvPr>
            <p:ph idx="1"/>
          </p:nvPr>
        </p:nvSpPr>
        <p:spPr/>
        <p:txBody>
          <a:bodyPr>
            <a:normAutofit/>
          </a:bodyPr>
          <a:lstStyle/>
          <a:p>
            <a:r>
              <a:rPr lang="en-US" sz="2400" dirty="0" smtClean="0"/>
              <a:t>Function whose behavior can be overridden in a derived class.</a:t>
            </a:r>
          </a:p>
          <a:p>
            <a:r>
              <a:rPr lang="en-US" sz="2400" dirty="0" smtClean="0"/>
              <a:t>A call to a virtual function will call the function of the original object regardless of the type of the pointer.</a:t>
            </a:r>
            <a:endParaRPr lang="en-US" sz="2400" dirty="0"/>
          </a:p>
        </p:txBody>
      </p:sp>
      <p:sp>
        <p:nvSpPr>
          <p:cNvPr id="5" name="TextBox 4"/>
          <p:cNvSpPr txBox="1"/>
          <p:nvPr/>
        </p:nvSpPr>
        <p:spPr>
          <a:xfrm>
            <a:off x="4191000" y="2819400"/>
            <a:ext cx="4876800" cy="2554545"/>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Circle : </a:t>
            </a:r>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 Shape </a:t>
            </a:r>
          </a:p>
          <a:p>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radius;</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Circle(Color c,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 : Shape(c),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radius(r) {}</a:t>
            </a:r>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virtual</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a:t>
            </a:r>
          </a:p>
          <a:p>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a:t>
            </a:r>
            <a:r>
              <a:rPr lang="en-US" sz="1600" dirty="0" smtClean="0">
                <a:solidFill>
                  <a:srgbClr val="00B050"/>
                </a:solidFill>
                <a:latin typeface="Consolas" pitchFamily="49" charset="0"/>
                <a:cs typeface="Consolas" pitchFamily="49" charset="0"/>
              </a:rPr>
              <a:t>/*draw circle of radius r*/</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6" name="TextBox 5"/>
          <p:cNvSpPr txBox="1"/>
          <p:nvPr/>
        </p:nvSpPr>
        <p:spPr>
          <a:xfrm>
            <a:off x="228600" y="5525427"/>
            <a:ext cx="8098371" cy="400110"/>
          </a:xfrm>
          <a:prstGeom prst="rect">
            <a:avLst/>
          </a:prstGeom>
          <a:noFill/>
        </p:spPr>
        <p:txBody>
          <a:bodyPr wrap="none" rtlCol="0">
            <a:spAutoFit/>
          </a:bodyPr>
          <a:lstStyle/>
          <a:p>
            <a:r>
              <a:rPr lang="en-US" sz="2000" dirty="0" smtClean="0">
                <a:solidFill>
                  <a:srgbClr val="FF0000"/>
                </a:solidFill>
              </a:rPr>
              <a:t>*Classes with pure virtual functions are abstract and cannot be instantiated.</a:t>
            </a:r>
            <a:endParaRPr lang="en-US" sz="2000" dirty="0">
              <a:solidFill>
                <a:srgbClr val="FF0000"/>
              </a:solidFill>
            </a:endParaRPr>
          </a:p>
        </p:txBody>
      </p:sp>
      <p:cxnSp>
        <p:nvCxnSpPr>
          <p:cNvPr id="8" name="Straight Arrow Connector 7"/>
          <p:cNvCxnSpPr/>
          <p:nvPr/>
        </p:nvCxnSpPr>
        <p:spPr>
          <a:xfrm flipH="1" flipV="1">
            <a:off x="1143000" y="3124200"/>
            <a:ext cx="1981200" cy="241528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2819400"/>
            <a:ext cx="3733800" cy="2308324"/>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Shape</a:t>
            </a:r>
          </a:p>
          <a:p>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protected</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Color </a:t>
            </a:r>
            <a:r>
              <a:rPr lang="en-US" sz="1600" dirty="0" smtClean="0"/>
              <a:t>color</a:t>
            </a:r>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Shape(Color c) : </a:t>
            </a:r>
            <a:r>
              <a:rPr lang="en-US" sz="1600" dirty="0">
                <a:latin typeface="Consolas" pitchFamily="49" charset="0"/>
                <a:cs typeface="Consolas" pitchFamily="49" charset="0"/>
              </a:rPr>
              <a:t>color(c</a:t>
            </a:r>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   </a:t>
            </a:r>
            <a:r>
              <a:rPr lang="en-US" sz="1600" dirty="0" smtClean="0">
                <a:solidFill>
                  <a:srgbClr val="00B050"/>
                </a:solidFill>
                <a:latin typeface="Consolas" pitchFamily="49" charset="0"/>
                <a:cs typeface="Consolas" pitchFamily="49" charset="0"/>
              </a:rPr>
              <a:t>// pure virtual function</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virtual</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 0;</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a:t>
            </a:r>
            <a:endParaRPr lang="en-US" dirty="0"/>
          </a:p>
        </p:txBody>
      </p:sp>
      <p:sp>
        <p:nvSpPr>
          <p:cNvPr id="3" name="Content Placeholder 2"/>
          <p:cNvSpPr>
            <a:spLocks noGrp="1"/>
          </p:cNvSpPr>
          <p:nvPr>
            <p:ph idx="1"/>
          </p:nvPr>
        </p:nvSpPr>
        <p:spPr/>
        <p:txBody>
          <a:bodyPr>
            <a:normAutofit/>
          </a:bodyPr>
          <a:lstStyle/>
          <a:p>
            <a:r>
              <a:rPr lang="en-US" sz="2400" dirty="0"/>
              <a:t>F</a:t>
            </a:r>
            <a:r>
              <a:rPr lang="en-US" sz="2400" dirty="0" smtClean="0"/>
              <a:t>unction whose behavior can be overridden in a derived class.</a:t>
            </a:r>
          </a:p>
          <a:p>
            <a:r>
              <a:rPr lang="en-US" sz="2400" dirty="0" smtClean="0"/>
              <a:t>A call to a virtual function will call the function of the original object regardless of the type of the pointer.</a:t>
            </a:r>
            <a:endParaRPr lang="en-US" sz="2400" dirty="0"/>
          </a:p>
        </p:txBody>
      </p:sp>
      <p:sp>
        <p:nvSpPr>
          <p:cNvPr id="5" name="TextBox 4"/>
          <p:cNvSpPr txBox="1"/>
          <p:nvPr/>
        </p:nvSpPr>
        <p:spPr>
          <a:xfrm>
            <a:off x="4191000" y="2819400"/>
            <a:ext cx="4876800" cy="2554545"/>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Circle : </a:t>
            </a:r>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 Shape </a:t>
            </a:r>
          </a:p>
          <a:p>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radius;</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Circle(Color c,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r) : Shape(c),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radius(r) {}</a:t>
            </a:r>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virtual</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a:t>
            </a:r>
            <a:r>
              <a:rPr lang="en-US" sz="1600" dirty="0" smtClean="0">
                <a:solidFill>
                  <a:srgbClr val="00B050"/>
                </a:solidFill>
                <a:latin typeface="Consolas" pitchFamily="49" charset="0"/>
                <a:cs typeface="Consolas" pitchFamily="49" charset="0"/>
              </a:rPr>
              <a:t>/*draw circle of radius r*/</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9" name="TextBox 8"/>
          <p:cNvSpPr txBox="1"/>
          <p:nvPr/>
        </p:nvSpPr>
        <p:spPr>
          <a:xfrm>
            <a:off x="581297" y="5532145"/>
            <a:ext cx="4495800" cy="830997"/>
          </a:xfrm>
          <a:prstGeom prst="rect">
            <a:avLst/>
          </a:prstGeom>
          <a:noFill/>
        </p:spPr>
        <p:txBody>
          <a:bodyPr wrap="square" rtlCol="0">
            <a:spAutoFit/>
          </a:bodyPr>
          <a:lstStyle/>
          <a:p>
            <a:r>
              <a:rPr lang="en-US" sz="1600" dirty="0" smtClean="0">
                <a:latin typeface="Consolas" pitchFamily="49" charset="0"/>
                <a:cs typeface="Consolas" pitchFamily="49" charset="0"/>
              </a:rPr>
              <a:t>(heap) Abstract shape</a:t>
            </a:r>
          </a:p>
          <a:p>
            <a:r>
              <a:rPr lang="en-US" sz="1600" dirty="0" smtClean="0">
                <a:latin typeface="Consolas" pitchFamily="49" charset="0"/>
                <a:cs typeface="Consolas" pitchFamily="49" charset="0"/>
              </a:rPr>
              <a:t>Shape *s = </a:t>
            </a:r>
            <a:r>
              <a:rPr lang="en-US" sz="1600" dirty="0" smtClean="0">
                <a:solidFill>
                  <a:srgbClr val="0070C0"/>
                </a:solidFill>
                <a:latin typeface="Consolas" pitchFamily="49" charset="0"/>
                <a:cs typeface="Consolas" pitchFamily="49" charset="0"/>
              </a:rPr>
              <a:t>new</a:t>
            </a:r>
            <a:r>
              <a:rPr lang="en-US" sz="1600" dirty="0" smtClean="0">
                <a:latin typeface="Consolas" pitchFamily="49" charset="0"/>
                <a:cs typeface="Consolas" pitchFamily="49" charset="0"/>
              </a:rPr>
              <a:t> Circle ( Red, 1.0f );</a:t>
            </a:r>
          </a:p>
          <a:p>
            <a:r>
              <a:rPr lang="en-US" sz="1600" dirty="0" smtClean="0">
                <a:latin typeface="Consolas" pitchFamily="49" charset="0"/>
                <a:cs typeface="Consolas" pitchFamily="49" charset="0"/>
              </a:rPr>
              <a:t>s-&gt;Draw ( ); </a:t>
            </a:r>
            <a:endParaRPr lang="en-US" sz="1600" dirty="0">
              <a:solidFill>
                <a:srgbClr val="00B050"/>
              </a:solidFill>
              <a:latin typeface="Consolas" pitchFamily="49" charset="0"/>
              <a:cs typeface="Consolas" pitchFamily="49" charset="0"/>
            </a:endParaRPr>
          </a:p>
        </p:txBody>
      </p:sp>
      <p:sp>
        <p:nvSpPr>
          <p:cNvPr id="7" name="TextBox 6"/>
          <p:cNvSpPr txBox="1"/>
          <p:nvPr/>
        </p:nvSpPr>
        <p:spPr>
          <a:xfrm>
            <a:off x="228600" y="2819400"/>
            <a:ext cx="3733800" cy="2308324"/>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Shape</a:t>
            </a:r>
          </a:p>
          <a:p>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protected</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Color </a:t>
            </a:r>
            <a:r>
              <a:rPr lang="en-US" sz="1600" dirty="0" smtClean="0"/>
              <a:t>color</a:t>
            </a:r>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Shape(Color c) : </a:t>
            </a:r>
            <a:r>
              <a:rPr lang="en-US" sz="1600" dirty="0">
                <a:latin typeface="Consolas" pitchFamily="49" charset="0"/>
                <a:cs typeface="Consolas" pitchFamily="49" charset="0"/>
              </a:rPr>
              <a:t>color(c</a:t>
            </a:r>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   </a:t>
            </a:r>
            <a:r>
              <a:rPr lang="en-US" sz="1600" dirty="0" smtClean="0">
                <a:solidFill>
                  <a:srgbClr val="00B050"/>
                </a:solidFill>
                <a:latin typeface="Consolas" pitchFamily="49" charset="0"/>
                <a:cs typeface="Consolas" pitchFamily="49" charset="0"/>
              </a:rPr>
              <a:t>// pure virtual function</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virtual</a:t>
            </a:r>
            <a:r>
              <a:rPr lang="en-US" sz="1600" dirty="0" smtClean="0">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Draw() = 0;</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10" name="TextBox 9"/>
          <p:cNvSpPr txBox="1"/>
          <p:nvPr/>
        </p:nvSpPr>
        <p:spPr>
          <a:xfrm>
            <a:off x="5201194" y="5532145"/>
            <a:ext cx="4495800" cy="830997"/>
          </a:xfrm>
          <a:prstGeom prst="rect">
            <a:avLst/>
          </a:prstGeom>
          <a:noFill/>
        </p:spPr>
        <p:txBody>
          <a:bodyPr wrap="square" rtlCol="0">
            <a:spAutoFit/>
          </a:bodyPr>
          <a:lstStyle/>
          <a:p>
            <a:r>
              <a:rPr lang="en-US" sz="1600" dirty="0" smtClean="0">
                <a:latin typeface="Consolas" pitchFamily="49" charset="0"/>
                <a:cs typeface="Consolas" pitchFamily="49" charset="0"/>
              </a:rPr>
              <a:t>(stack) Concrete shape</a:t>
            </a:r>
          </a:p>
          <a:p>
            <a:r>
              <a:rPr lang="en-US" sz="1600" dirty="0"/>
              <a:t>Circle </a:t>
            </a:r>
            <a:r>
              <a:rPr lang="en-US" sz="1600" dirty="0" smtClean="0">
                <a:latin typeface="Consolas" pitchFamily="49" charset="0"/>
                <a:cs typeface="Consolas" pitchFamily="49" charset="0"/>
              </a:rPr>
              <a:t>circle1( </a:t>
            </a:r>
            <a:r>
              <a:rPr lang="en-US" sz="1600" dirty="0">
                <a:latin typeface="Consolas" pitchFamily="49" charset="0"/>
                <a:cs typeface="Consolas" pitchFamily="49" charset="0"/>
              </a:rPr>
              <a:t>Red, 1.0f );</a:t>
            </a:r>
          </a:p>
          <a:p>
            <a:r>
              <a:rPr lang="en-US" sz="1600" dirty="0" smtClean="0">
                <a:latin typeface="Consolas" pitchFamily="49" charset="0"/>
                <a:cs typeface="Consolas" pitchFamily="49" charset="0"/>
              </a:rPr>
              <a:t>Circle1.Draw ( ); </a:t>
            </a:r>
            <a:endParaRPr lang="en-US" sz="1600" dirty="0">
              <a:solidFill>
                <a:srgbClr val="00B050"/>
              </a:solidFill>
              <a:latin typeface="Consolas" pitchFamily="49" charset="0"/>
              <a:cs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p:txBody>
          <a:bodyPr/>
          <a:lstStyle/>
          <a:p>
            <a:r>
              <a:rPr lang="en-US" dirty="0" smtClean="0"/>
              <a:t>Operator overloading provides a way to use common operators with user defined types</a:t>
            </a:r>
          </a:p>
          <a:p>
            <a:pPr lvl="1"/>
            <a:r>
              <a:rPr lang="en-US" dirty="0" smtClean="0"/>
              <a:t>Ex: assignment (=), addition (+), input (&gt;&gt;)</a:t>
            </a:r>
          </a:p>
        </p:txBody>
      </p:sp>
      <p:sp>
        <p:nvSpPr>
          <p:cNvPr id="4" name="TextBox 3"/>
          <p:cNvSpPr txBox="1"/>
          <p:nvPr/>
        </p:nvSpPr>
        <p:spPr>
          <a:xfrm>
            <a:off x="1066800" y="3124200"/>
            <a:ext cx="7467600" cy="3785652"/>
          </a:xfrm>
          <a:prstGeom prst="rect">
            <a:avLst/>
          </a:prstGeom>
          <a:noFill/>
        </p:spPr>
        <p:txBody>
          <a:bodyPr wrap="square" rtlCol="0">
            <a:spAutoFit/>
          </a:bodyPr>
          <a:lstStyle/>
          <a:p>
            <a:r>
              <a:rPr lang="en-US" sz="1600" dirty="0" smtClean="0">
                <a:solidFill>
                  <a:srgbClr val="0070C0"/>
                </a:solidFill>
                <a:latin typeface="Consolas" pitchFamily="49" charset="0"/>
                <a:cs typeface="Consolas" pitchFamily="49" charset="0"/>
              </a:rPr>
              <a:t>class</a:t>
            </a:r>
            <a:r>
              <a:rPr lang="en-US" sz="1600" dirty="0" smtClean="0">
                <a:solidFill>
                  <a:srgbClr val="010000"/>
                </a:solidFill>
                <a:latin typeface="Consolas" pitchFamily="49" charset="0"/>
                <a:cs typeface="Consolas" pitchFamily="49" charset="0"/>
              </a:rPr>
              <a:t> </a:t>
            </a:r>
            <a:r>
              <a:rPr lang="en-US" sz="1600" dirty="0" err="1" smtClean="0">
                <a:solidFill>
                  <a:srgbClr val="010000"/>
                </a:solidFill>
                <a:latin typeface="Consolas" pitchFamily="49" charset="0"/>
                <a:cs typeface="Consolas" pitchFamily="49" charset="0"/>
              </a:rPr>
              <a:t>MyClass</a:t>
            </a:r>
            <a:r>
              <a:rPr lang="en-US" sz="1600" dirty="0" smtClean="0">
                <a:solidFill>
                  <a:srgbClr val="01000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private</a:t>
            </a:r>
            <a:r>
              <a:rPr lang="en-US" sz="1600" dirty="0" smtClean="0">
                <a:solidFill>
                  <a:srgbClr val="010000"/>
                </a:solidFill>
                <a:latin typeface="Consolas" pitchFamily="49" charset="0"/>
                <a:cs typeface="Consolas" pitchFamily="49" charset="0"/>
              </a:rPr>
              <a:t>:</a:t>
            </a:r>
          </a:p>
          <a:p>
            <a:r>
              <a:rPr lang="en-US" sz="1600" dirty="0">
                <a:solidFill>
                  <a:srgbClr val="010000"/>
                </a:solidFill>
                <a:latin typeface="Consolas" pitchFamily="49" charset="0"/>
                <a:cs typeface="Consolas" pitchFamily="49" charset="0"/>
              </a:rPr>
              <a:t> </a:t>
            </a:r>
            <a:r>
              <a:rPr lang="en-US" sz="1600" dirty="0" smtClean="0">
                <a:solidFill>
                  <a:srgbClr val="010000"/>
                </a:solidFill>
                <a:latin typeface="Consolas" pitchFamily="49" charset="0"/>
                <a:cs typeface="Consolas" pitchFamily="49" charset="0"/>
              </a:rPr>
              <a:t>  string name;</a:t>
            </a:r>
          </a:p>
          <a:p>
            <a:r>
              <a:rPr lang="en-US" sz="1600" dirty="0" smtClean="0">
                <a:solidFill>
                  <a:srgbClr val="0070C0"/>
                </a:solidFill>
                <a:latin typeface="Consolas" pitchFamily="49" charset="0"/>
                <a:cs typeface="Consolas" pitchFamily="49" charset="0"/>
              </a:rPr>
              <a:t>public</a:t>
            </a:r>
            <a:r>
              <a:rPr lang="en-US" sz="1600" dirty="0" smtClean="0">
                <a:solidFill>
                  <a:srgbClr val="010000"/>
                </a:solidFill>
                <a:latin typeface="Consolas" pitchFamily="49" charset="0"/>
                <a:cs typeface="Consolas" pitchFamily="49" charset="0"/>
              </a:rPr>
              <a:t>:</a:t>
            </a:r>
          </a:p>
          <a:p>
            <a:r>
              <a:rPr lang="en-US" sz="1600" dirty="0" smtClean="0">
                <a:solidFill>
                  <a:srgbClr val="010000"/>
                </a:solidFill>
                <a:latin typeface="Consolas" pitchFamily="49" charset="0"/>
                <a:cs typeface="Consolas" pitchFamily="49" charset="0"/>
              </a:rPr>
              <a:t>   </a:t>
            </a:r>
            <a:r>
              <a:rPr lang="en-US" sz="1600" dirty="0" err="1" smtClean="0">
                <a:solidFill>
                  <a:srgbClr val="010000"/>
                </a:solidFill>
                <a:latin typeface="Consolas" pitchFamily="49" charset="0"/>
                <a:cs typeface="Consolas" pitchFamily="49" charset="0"/>
              </a:rPr>
              <a:t>MyClass</a:t>
            </a:r>
            <a:r>
              <a:rPr lang="en-US" sz="1600" dirty="0" smtClean="0">
                <a:solidFill>
                  <a:srgbClr val="010000"/>
                </a:solidFill>
                <a:latin typeface="Consolas" pitchFamily="49" charset="0"/>
                <a:cs typeface="Consolas" pitchFamily="49" charset="0"/>
              </a:rPr>
              <a:t>(string name) : name(name) {}</a:t>
            </a:r>
          </a:p>
          <a:p>
            <a:r>
              <a:rPr lang="en-US" sz="1600" dirty="0" smtClean="0">
                <a:solidFill>
                  <a:srgbClr val="010000"/>
                </a:solidFill>
                <a:latin typeface="Consolas" pitchFamily="49" charset="0"/>
                <a:cs typeface="Consolas" pitchFamily="49" charset="0"/>
              </a:rPr>
              <a:t>   </a:t>
            </a:r>
          </a:p>
          <a:p>
            <a:r>
              <a:rPr lang="en-US" sz="1600" dirty="0">
                <a:solidFill>
                  <a:srgbClr val="010000"/>
                </a:solidFill>
                <a:latin typeface="Consolas" pitchFamily="49" charset="0"/>
                <a:cs typeface="Consolas" pitchFamily="49" charset="0"/>
              </a:rPr>
              <a:t> </a:t>
            </a:r>
            <a:r>
              <a:rPr lang="en-US" sz="1600" dirty="0" smtClean="0">
                <a:solidFill>
                  <a:srgbClr val="010000"/>
                </a:solidFill>
                <a:latin typeface="Consolas" pitchFamily="49" charset="0"/>
                <a:cs typeface="Consolas" pitchFamily="49" charset="0"/>
              </a:rPr>
              <a:t>  </a:t>
            </a:r>
            <a:r>
              <a:rPr lang="en-US" sz="1600" dirty="0" err="1" smtClean="0">
                <a:solidFill>
                  <a:srgbClr val="010000"/>
                </a:solidFill>
                <a:latin typeface="Consolas" pitchFamily="49" charset="0"/>
                <a:cs typeface="Consolas" pitchFamily="49" charset="0"/>
              </a:rPr>
              <a:t>MyClass</a:t>
            </a:r>
            <a:r>
              <a:rPr lang="en-US" sz="1600" dirty="0" smtClean="0">
                <a:solidFill>
                  <a:srgbClr val="010000"/>
                </a:solidFill>
                <a:latin typeface="Consolas" pitchFamily="49" charset="0"/>
                <a:cs typeface="Consolas" pitchFamily="49" charset="0"/>
              </a:rPr>
              <a:t>&amp; </a:t>
            </a:r>
            <a:r>
              <a:rPr lang="en-US" sz="1600" dirty="0" smtClean="0">
                <a:solidFill>
                  <a:srgbClr val="0070C0"/>
                </a:solidFill>
                <a:latin typeface="Consolas" pitchFamily="49" charset="0"/>
                <a:cs typeface="Consolas" pitchFamily="49" charset="0"/>
              </a:rPr>
              <a:t>operator</a:t>
            </a:r>
            <a:r>
              <a:rPr lang="en-US" sz="1600" dirty="0" smtClean="0">
                <a:solidFill>
                  <a:srgbClr val="010000"/>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const</a:t>
            </a:r>
            <a:r>
              <a:rPr lang="en-US" sz="1600" dirty="0" smtClean="0">
                <a:solidFill>
                  <a:srgbClr val="010000"/>
                </a:solidFill>
                <a:latin typeface="Consolas" pitchFamily="49" charset="0"/>
                <a:cs typeface="Consolas" pitchFamily="49" charset="0"/>
              </a:rPr>
              <a:t> </a:t>
            </a:r>
            <a:r>
              <a:rPr lang="en-US" sz="1600" dirty="0" err="1" smtClean="0">
                <a:solidFill>
                  <a:srgbClr val="010000"/>
                </a:solidFill>
                <a:latin typeface="Consolas" pitchFamily="49" charset="0"/>
                <a:cs typeface="Consolas" pitchFamily="49" charset="0"/>
              </a:rPr>
              <a:t>MyClass</a:t>
            </a:r>
            <a:r>
              <a:rPr lang="en-US" sz="1600" dirty="0" smtClean="0">
                <a:solidFill>
                  <a:srgbClr val="010000"/>
                </a:solidFill>
                <a:latin typeface="Consolas" pitchFamily="49" charset="0"/>
                <a:cs typeface="Consolas" pitchFamily="49" charset="0"/>
              </a:rPr>
              <a:t>&amp; m)</a:t>
            </a:r>
          </a:p>
          <a:p>
            <a:r>
              <a:rPr lang="en-US" sz="1600" dirty="0">
                <a:solidFill>
                  <a:srgbClr val="010000"/>
                </a:solidFill>
                <a:latin typeface="Consolas" pitchFamily="49" charset="0"/>
                <a:cs typeface="Consolas" pitchFamily="49" charset="0"/>
              </a:rPr>
              <a:t> </a:t>
            </a:r>
            <a:r>
              <a:rPr lang="en-US" sz="1600" dirty="0" smtClean="0">
                <a:solidFill>
                  <a:srgbClr val="010000"/>
                </a:solidFill>
                <a:latin typeface="Consolas" pitchFamily="49" charset="0"/>
                <a:cs typeface="Consolas" pitchFamily="49" charset="0"/>
              </a:rPr>
              <a:t>  {</a:t>
            </a:r>
          </a:p>
          <a:p>
            <a:r>
              <a:rPr lang="en-US" sz="1600" dirty="0" smtClean="0">
                <a:solidFill>
                  <a:srgbClr val="010000"/>
                </a:solidFill>
                <a:latin typeface="Consolas" pitchFamily="49" charset="0"/>
                <a:cs typeface="Consolas" pitchFamily="49" charset="0"/>
              </a:rPr>
              <a:t>      name = </a:t>
            </a:r>
            <a:r>
              <a:rPr lang="en-US" sz="1600" dirty="0" err="1" smtClean="0">
                <a:solidFill>
                  <a:srgbClr val="010000"/>
                </a:solidFill>
                <a:latin typeface="Consolas" pitchFamily="49" charset="0"/>
                <a:cs typeface="Consolas" pitchFamily="49" charset="0"/>
              </a:rPr>
              <a:t>m.name</a:t>
            </a:r>
            <a:r>
              <a:rPr lang="en-US" sz="1600" dirty="0" smtClean="0">
                <a:solidFill>
                  <a:srgbClr val="010000"/>
                </a:solidFill>
                <a:latin typeface="Consolas" pitchFamily="49" charset="0"/>
                <a:cs typeface="Consolas" pitchFamily="49" charset="0"/>
              </a:rPr>
              <a:t>; 	</a:t>
            </a:r>
            <a:r>
              <a:rPr lang="en-US" sz="1600" dirty="0" smtClean="0">
                <a:solidFill>
                  <a:srgbClr val="259400"/>
                </a:solidFill>
                <a:latin typeface="Consolas" pitchFamily="49" charset="0"/>
                <a:cs typeface="Consolas" pitchFamily="49" charset="0"/>
              </a:rPr>
              <a:t>//changes name to passed name</a:t>
            </a:r>
            <a:endParaRPr lang="en-US" sz="1600" dirty="0" smtClean="0">
              <a:solidFill>
                <a:srgbClr val="010000"/>
              </a:solidFill>
              <a:latin typeface="Consolas" pitchFamily="49" charset="0"/>
              <a:cs typeface="Consolas" pitchFamily="49" charset="0"/>
            </a:endParaRPr>
          </a:p>
          <a:p>
            <a:r>
              <a:rPr lang="en-US" sz="1600" dirty="0">
                <a:solidFill>
                  <a:srgbClr val="010000"/>
                </a:solidFill>
                <a:latin typeface="Consolas" pitchFamily="49" charset="0"/>
                <a:cs typeface="Consolas" pitchFamily="49" charset="0"/>
              </a:rPr>
              <a:t> </a:t>
            </a:r>
            <a:r>
              <a:rPr lang="en-US" sz="1600" dirty="0" smtClean="0">
                <a:solidFill>
                  <a:srgbClr val="010000"/>
                </a:solidFill>
                <a:latin typeface="Consolas" pitchFamily="49" charset="0"/>
                <a:cs typeface="Consolas" pitchFamily="49" charset="0"/>
              </a:rPr>
              <a:t>  }</a:t>
            </a:r>
          </a:p>
          <a:p>
            <a:r>
              <a:rPr lang="en-US" sz="1600" dirty="0">
                <a:solidFill>
                  <a:srgbClr val="010000"/>
                </a:solidFill>
                <a:latin typeface="Consolas" pitchFamily="49" charset="0"/>
                <a:cs typeface="Consolas" pitchFamily="49" charset="0"/>
              </a:rPr>
              <a:t> </a:t>
            </a:r>
            <a:r>
              <a:rPr lang="en-US" sz="1600" dirty="0" smtClean="0">
                <a:solidFill>
                  <a:srgbClr val="010000"/>
                </a:solidFill>
                <a:latin typeface="Consolas" pitchFamily="49" charset="0"/>
                <a:cs typeface="Consolas" pitchFamily="49" charset="0"/>
              </a:rPr>
              <a:t>  </a:t>
            </a:r>
            <a:r>
              <a:rPr lang="en-US" sz="1600" dirty="0" err="1">
                <a:solidFill>
                  <a:srgbClr val="010000"/>
                </a:solidFill>
                <a:latin typeface="Consolas" pitchFamily="49" charset="0"/>
                <a:cs typeface="Consolas" pitchFamily="49" charset="0"/>
              </a:rPr>
              <a:t>MyClass</a:t>
            </a:r>
            <a:r>
              <a:rPr lang="en-US" sz="1600" dirty="0">
                <a:solidFill>
                  <a:srgbClr val="010000"/>
                </a:solidFill>
                <a:latin typeface="Consolas" pitchFamily="49" charset="0"/>
                <a:cs typeface="Consolas" pitchFamily="49" charset="0"/>
              </a:rPr>
              <a:t>&amp; </a:t>
            </a:r>
            <a:r>
              <a:rPr lang="en-US" sz="1600" dirty="0" smtClean="0">
                <a:solidFill>
                  <a:srgbClr val="0070C0"/>
                </a:solidFill>
                <a:latin typeface="Consolas" pitchFamily="49" charset="0"/>
                <a:cs typeface="Consolas" pitchFamily="49" charset="0"/>
              </a:rPr>
              <a:t>operator</a:t>
            </a:r>
            <a:r>
              <a:rPr lang="en-US" sz="1600" dirty="0" smtClean="0">
                <a:solidFill>
                  <a:srgbClr val="010000"/>
                </a:solidFill>
                <a:latin typeface="Consolas" pitchFamily="49" charset="0"/>
                <a:cs typeface="Consolas" pitchFamily="49" charset="0"/>
              </a:rPr>
              <a:t>+(</a:t>
            </a:r>
            <a:r>
              <a:rPr lang="en-US" sz="1600" dirty="0" err="1" smtClean="0">
                <a:solidFill>
                  <a:srgbClr val="0070C0"/>
                </a:solidFill>
                <a:latin typeface="Consolas" pitchFamily="49" charset="0"/>
                <a:cs typeface="Consolas" pitchFamily="49" charset="0"/>
              </a:rPr>
              <a:t>const</a:t>
            </a:r>
            <a:r>
              <a:rPr lang="en-US" sz="1600" dirty="0" smtClean="0">
                <a:solidFill>
                  <a:srgbClr val="010000"/>
                </a:solidFill>
                <a:latin typeface="Consolas" pitchFamily="49" charset="0"/>
                <a:cs typeface="Consolas" pitchFamily="49" charset="0"/>
              </a:rPr>
              <a:t> </a:t>
            </a:r>
            <a:r>
              <a:rPr lang="en-US" sz="1600" dirty="0" err="1">
                <a:solidFill>
                  <a:srgbClr val="010000"/>
                </a:solidFill>
                <a:latin typeface="Consolas" pitchFamily="49" charset="0"/>
                <a:cs typeface="Consolas" pitchFamily="49" charset="0"/>
              </a:rPr>
              <a:t>MyClass</a:t>
            </a:r>
            <a:r>
              <a:rPr lang="en-US" sz="1600" dirty="0">
                <a:solidFill>
                  <a:srgbClr val="010000"/>
                </a:solidFill>
                <a:latin typeface="Consolas" pitchFamily="49" charset="0"/>
                <a:cs typeface="Consolas" pitchFamily="49" charset="0"/>
              </a:rPr>
              <a:t>&amp; m)</a:t>
            </a:r>
          </a:p>
          <a:p>
            <a:r>
              <a:rPr lang="en-US" sz="1600" dirty="0">
                <a:solidFill>
                  <a:srgbClr val="010000"/>
                </a:solidFill>
                <a:latin typeface="Consolas" pitchFamily="49" charset="0"/>
                <a:cs typeface="Consolas" pitchFamily="49" charset="0"/>
              </a:rPr>
              <a:t>   {</a:t>
            </a:r>
          </a:p>
          <a:p>
            <a:r>
              <a:rPr lang="en-US" sz="1600" dirty="0">
                <a:solidFill>
                  <a:srgbClr val="010000"/>
                </a:solidFill>
                <a:latin typeface="Consolas" pitchFamily="49" charset="0"/>
                <a:cs typeface="Consolas" pitchFamily="49" charset="0"/>
              </a:rPr>
              <a:t>      </a:t>
            </a:r>
            <a:r>
              <a:rPr lang="en-US" sz="1600" dirty="0" smtClean="0">
                <a:solidFill>
                  <a:srgbClr val="010000"/>
                </a:solidFill>
                <a:latin typeface="Consolas" pitchFamily="49" charset="0"/>
                <a:cs typeface="Consolas" pitchFamily="49" charset="0"/>
              </a:rPr>
              <a:t>name </a:t>
            </a:r>
            <a:r>
              <a:rPr lang="en-US" sz="1600" dirty="0">
                <a:solidFill>
                  <a:srgbClr val="010000"/>
                </a:solidFill>
                <a:latin typeface="Consolas" pitchFamily="49" charset="0"/>
                <a:cs typeface="Consolas" pitchFamily="49" charset="0"/>
              </a:rPr>
              <a:t>= </a:t>
            </a:r>
            <a:r>
              <a:rPr lang="en-US" sz="1600" dirty="0" smtClean="0">
                <a:solidFill>
                  <a:srgbClr val="010000"/>
                </a:solidFill>
                <a:latin typeface="Consolas" pitchFamily="49" charset="0"/>
                <a:cs typeface="Consolas" pitchFamily="49" charset="0"/>
              </a:rPr>
              <a:t>name + </a:t>
            </a:r>
            <a:r>
              <a:rPr lang="en-US" sz="1600" dirty="0" err="1" smtClean="0">
                <a:solidFill>
                  <a:srgbClr val="010000"/>
                </a:solidFill>
                <a:latin typeface="Consolas" pitchFamily="49" charset="0"/>
                <a:cs typeface="Consolas" pitchFamily="49" charset="0"/>
              </a:rPr>
              <a:t>m.name</a:t>
            </a:r>
            <a:r>
              <a:rPr lang="en-US" sz="1600" dirty="0" smtClean="0">
                <a:solidFill>
                  <a:srgbClr val="010000"/>
                </a:solidFill>
                <a:latin typeface="Consolas" pitchFamily="49" charset="0"/>
                <a:cs typeface="Consolas" pitchFamily="49" charset="0"/>
              </a:rPr>
              <a:t>;	</a:t>
            </a:r>
            <a:r>
              <a:rPr lang="en-US" sz="1600" dirty="0" smtClean="0">
                <a:solidFill>
                  <a:srgbClr val="259400"/>
                </a:solidFill>
                <a:latin typeface="Consolas" pitchFamily="49" charset="0"/>
                <a:cs typeface="Consolas" pitchFamily="49" charset="0"/>
              </a:rPr>
              <a:t>//appends name to current name</a:t>
            </a:r>
            <a:endParaRPr lang="en-US" sz="1600" dirty="0">
              <a:solidFill>
                <a:srgbClr val="259400"/>
              </a:solidFill>
              <a:latin typeface="Consolas" pitchFamily="49" charset="0"/>
              <a:cs typeface="Consolas" pitchFamily="49" charset="0"/>
            </a:endParaRPr>
          </a:p>
          <a:p>
            <a:r>
              <a:rPr lang="en-US" sz="1600" dirty="0">
                <a:solidFill>
                  <a:srgbClr val="010000"/>
                </a:solidFill>
                <a:latin typeface="Consolas" pitchFamily="49" charset="0"/>
                <a:cs typeface="Consolas" pitchFamily="49" charset="0"/>
              </a:rPr>
              <a:t>   </a:t>
            </a:r>
            <a:r>
              <a:rPr lang="en-US" sz="1600" dirty="0" smtClean="0">
                <a:solidFill>
                  <a:srgbClr val="010000"/>
                </a:solidFill>
                <a:latin typeface="Consolas" pitchFamily="49" charset="0"/>
                <a:cs typeface="Consolas" pitchFamily="49" charset="0"/>
              </a:rPr>
              <a:t>}</a:t>
            </a:r>
          </a:p>
          <a:p>
            <a:r>
              <a:rPr lang="en-US" sz="1600" dirty="0" smtClean="0">
                <a:solidFill>
                  <a:srgbClr val="010000"/>
                </a:solidFill>
                <a:latin typeface="Consolas" pitchFamily="49" charset="0"/>
                <a:cs typeface="Consolas" pitchFamily="49" charset="0"/>
              </a:rPr>
              <a:t>};</a:t>
            </a:r>
            <a:endParaRPr lang="en-US" sz="1600" dirty="0">
              <a:solidFill>
                <a:srgbClr val="010000"/>
              </a:solidFill>
              <a:latin typeface="Consolas" pitchFamily="49" charset="0"/>
              <a:cs typeface="Consolas" pitchFamily="49" charset="0"/>
            </a:endParaRPr>
          </a:p>
        </p:txBody>
      </p:sp>
    </p:spTree>
    <p:extLst>
      <p:ext uri="{BB962C8B-B14F-4D97-AF65-F5344CB8AC3E}">
        <p14:creationId xmlns:p14="http://schemas.microsoft.com/office/powerpoint/2010/main" val="3318229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US" dirty="0"/>
              <a:t>Create a </a:t>
            </a:r>
            <a:r>
              <a:rPr lang="en-US" dirty="0" err="1"/>
              <a:t>struct</a:t>
            </a:r>
            <a:r>
              <a:rPr lang="en-US" dirty="0"/>
              <a:t> called Point. This will be a 2D point. Provide a constructor, </a:t>
            </a:r>
            <a:r>
              <a:rPr lang="en-US" dirty="0" smtClean="0"/>
              <a:t>an overloaded </a:t>
            </a:r>
            <a:r>
              <a:rPr lang="en-US" dirty="0"/>
              <a:t>assignment </a:t>
            </a:r>
            <a:r>
              <a:rPr lang="en-US" dirty="0" smtClean="0"/>
              <a:t>operator (+) that allows for addition of two points (Point p3 </a:t>
            </a:r>
            <a:r>
              <a:rPr lang="en-US" dirty="0"/>
              <a:t>= </a:t>
            </a:r>
            <a:r>
              <a:rPr lang="en-US" dirty="0" smtClean="0"/>
              <a:t>p1 </a:t>
            </a:r>
            <a:r>
              <a:rPr lang="en-US" dirty="0"/>
              <a:t>+ </a:t>
            </a:r>
            <a:r>
              <a:rPr lang="en-US" dirty="0" smtClean="0"/>
              <a:t>p2)</a:t>
            </a:r>
          </a:p>
          <a:p>
            <a:pPr marL="457200" indent="-457200">
              <a:buFont typeface="+mj-lt"/>
              <a:buAutoNum type="arabicPeriod"/>
            </a:pPr>
            <a:r>
              <a:rPr lang="en-US" dirty="0" smtClean="0"/>
              <a:t>Create </a:t>
            </a:r>
            <a:r>
              <a:rPr lang="en-US" dirty="0"/>
              <a:t>an abstract class called Shape. Shape will have protected data of a Point describing </a:t>
            </a:r>
            <a:r>
              <a:rPr lang="en-US" dirty="0" smtClean="0"/>
              <a:t>the location of the shape and </a:t>
            </a:r>
            <a:r>
              <a:rPr lang="en-US" dirty="0"/>
              <a:t>a pure virtual function Print().</a:t>
            </a:r>
          </a:p>
          <a:p>
            <a:pPr marL="457200" indent="-457200">
              <a:buFont typeface="+mj-lt"/>
              <a:buAutoNum type="arabicPeriod"/>
            </a:pPr>
            <a:r>
              <a:rPr lang="en-US" dirty="0"/>
              <a:t>Create subclasses of Shape, Circle and Square with private </a:t>
            </a:r>
            <a:r>
              <a:rPr lang="en-US" dirty="0" smtClean="0"/>
              <a:t>data.  Overload the print function to print out the type and data members of the class.  For example, Circle::Print ()  might output “Circle at position 3,5 with radius 2”.</a:t>
            </a:r>
            <a:endParaRPr lang="en-US" dirty="0"/>
          </a:p>
          <a:p>
            <a:pPr marL="457200" indent="-457200">
              <a:buFont typeface="+mj-lt"/>
              <a:buAutoNum type="arabicPeriod"/>
            </a:pPr>
            <a:r>
              <a:rPr lang="en-US" dirty="0"/>
              <a:t>Create a main function instantiating a Square and a Circle as an abstract Shape. Call the </a:t>
            </a:r>
            <a:r>
              <a:rPr lang="en-US" dirty="0" smtClean="0"/>
              <a:t>Print() function.</a:t>
            </a:r>
            <a:endParaRPr lang="en-US" dirty="0"/>
          </a:p>
        </p:txBody>
      </p:sp>
    </p:spTree>
    <p:extLst>
      <p:ext uri="{BB962C8B-B14F-4D97-AF65-F5344CB8AC3E}">
        <p14:creationId xmlns:p14="http://schemas.microsoft.com/office/powerpoint/2010/main" val="2548715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Details</a:t>
            </a:r>
            <a:endParaRPr lang="en-US" dirty="0"/>
          </a:p>
        </p:txBody>
      </p:sp>
      <p:sp>
        <p:nvSpPr>
          <p:cNvPr id="3" name="Content Placeholder 2"/>
          <p:cNvSpPr>
            <a:spLocks noGrp="1"/>
          </p:cNvSpPr>
          <p:nvPr>
            <p:ph idx="1"/>
          </p:nvPr>
        </p:nvSpPr>
        <p:spPr>
          <a:xfrm>
            <a:off x="457200" y="1600200"/>
            <a:ext cx="8229600" cy="5562600"/>
          </a:xfrm>
        </p:spPr>
        <p:txBody>
          <a:bodyPr>
            <a:normAutofit/>
          </a:bodyPr>
          <a:lstStyle/>
          <a:p>
            <a:pPr marL="457200" indent="-457200">
              <a:buFont typeface="+mj-lt"/>
              <a:buAutoNum type="arabicPeriod"/>
            </a:pPr>
            <a:r>
              <a:rPr lang="en-US" sz="2400" dirty="0" smtClean="0"/>
              <a:t>For this first assignment, use a single </a:t>
            </a:r>
            <a:r>
              <a:rPr lang="en-US" sz="2400" dirty="0" err="1" smtClean="0"/>
              <a:t>cpp</a:t>
            </a:r>
            <a:r>
              <a:rPr lang="en-US" sz="2400" dirty="0" smtClean="0"/>
              <a:t> file. This includes the main(), </a:t>
            </a:r>
            <a:r>
              <a:rPr lang="en-US" sz="2400" dirty="0" err="1" smtClean="0"/>
              <a:t>structs</a:t>
            </a:r>
            <a:r>
              <a:rPr lang="en-US" sz="2400" dirty="0" smtClean="0"/>
              <a:t>, and any classes.</a:t>
            </a:r>
            <a:endParaRPr lang="en-US" sz="2400" dirty="0"/>
          </a:p>
          <a:p>
            <a:pPr marL="457200" indent="-457200">
              <a:buFont typeface="+mj-lt"/>
              <a:buAutoNum type="arabicPeriod"/>
            </a:pPr>
            <a:r>
              <a:rPr lang="en-US" sz="2400" dirty="0"/>
              <a:t>Deadline: Wednesday 4 </a:t>
            </a:r>
            <a:r>
              <a:rPr lang="en-US" sz="2400" dirty="0" smtClean="0"/>
              <a:t>September 11:59pm</a:t>
            </a:r>
            <a:endParaRPr lang="en-US" sz="2400" dirty="0"/>
          </a:p>
          <a:p>
            <a:pPr marL="457200" indent="-457200">
              <a:buFont typeface="+mj-lt"/>
              <a:buAutoNum type="arabicPeriod"/>
            </a:pPr>
            <a:r>
              <a:rPr lang="en-US" sz="2400" dirty="0"/>
              <a:t>Rubrics = 20 points </a:t>
            </a:r>
            <a:r>
              <a:rPr lang="en-US" sz="2400" dirty="0" smtClean="0"/>
              <a:t>total; </a:t>
            </a:r>
            <a:r>
              <a:rPr lang="en-US" sz="2400" dirty="0"/>
              <a:t>5 points per </a:t>
            </a:r>
            <a:r>
              <a:rPr lang="en-US" sz="2400" dirty="0" smtClean="0"/>
              <a:t>questions</a:t>
            </a:r>
          </a:p>
          <a:p>
            <a:pPr marL="457200" indent="-457200">
              <a:buFont typeface="+mj-lt"/>
              <a:buAutoNum type="arabicPeriod"/>
            </a:pPr>
            <a:r>
              <a:rPr lang="en-US" sz="2400" dirty="0" smtClean="0"/>
              <a:t>Submission: Please turn in a zip folder of the </a:t>
            </a:r>
            <a:r>
              <a:rPr lang="en-US" sz="2400" dirty="0" err="1" smtClean="0"/>
              <a:t>cpp</a:t>
            </a:r>
            <a:endParaRPr lang="en-US" sz="2400" dirty="0" smtClean="0"/>
          </a:p>
          <a:p>
            <a:pPr marL="0" indent="0">
              <a:buNone/>
            </a:pPr>
            <a:r>
              <a:rPr lang="en-US" sz="2400" dirty="0" smtClean="0"/>
              <a:t>Name Convention: </a:t>
            </a:r>
            <a:r>
              <a:rPr lang="en-US" sz="2400" dirty="0" smtClean="0"/>
              <a:t>Lastname_FirstName_UIN_Lab1.zip</a:t>
            </a:r>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366260"/>
            <a:ext cx="3149600" cy="2184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4525010"/>
            <a:ext cx="2032000" cy="1866900"/>
          </a:xfrm>
          <a:prstGeom prst="rect">
            <a:avLst/>
          </a:prstGeom>
        </p:spPr>
      </p:pic>
    </p:spTree>
    <p:extLst>
      <p:ext uri="{BB962C8B-B14F-4D97-AF65-F5344CB8AC3E}">
        <p14:creationId xmlns:p14="http://schemas.microsoft.com/office/powerpoint/2010/main" val="127772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Types</a:t>
            </a:r>
            <a:endParaRPr lang="en-US" dirty="0"/>
          </a:p>
        </p:txBody>
      </p:sp>
      <p:sp>
        <p:nvSpPr>
          <p:cNvPr id="3" name="Content Placeholder 2"/>
          <p:cNvSpPr>
            <a:spLocks noGrp="1"/>
          </p:cNvSpPr>
          <p:nvPr>
            <p:ph idx="1"/>
          </p:nvPr>
        </p:nvSpPr>
        <p:spPr/>
        <p:txBody>
          <a:bodyPr>
            <a:normAutofit lnSpcReduction="10000"/>
          </a:bodyPr>
          <a:lstStyle/>
          <a:p>
            <a:r>
              <a:rPr lang="en-US" b="1" dirty="0" smtClean="0"/>
              <a:t>Built-in </a:t>
            </a:r>
            <a:r>
              <a:rPr lang="en-US" b="1" dirty="0"/>
              <a:t>data types</a:t>
            </a:r>
            <a:r>
              <a:rPr lang="en-US" dirty="0"/>
              <a:t> are the most basic </a:t>
            </a:r>
            <a:r>
              <a:rPr lang="en-US" b="1" dirty="0"/>
              <a:t>data</a:t>
            </a:r>
            <a:r>
              <a:rPr lang="en-US" dirty="0"/>
              <a:t>-</a:t>
            </a:r>
            <a:r>
              <a:rPr lang="en-US" b="1" dirty="0"/>
              <a:t>types</a:t>
            </a:r>
            <a:r>
              <a:rPr lang="en-US" dirty="0"/>
              <a:t> in C++. </a:t>
            </a:r>
            <a:r>
              <a:rPr lang="en-US" dirty="0" smtClean="0"/>
              <a:t>They are pre-defined </a:t>
            </a:r>
            <a:r>
              <a:rPr lang="en-US" dirty="0"/>
              <a:t>in C++ and can be used directly in a program. </a:t>
            </a:r>
            <a:endParaRPr lang="en-US" dirty="0" smtClean="0"/>
          </a:p>
          <a:p>
            <a:pPr lvl="1"/>
            <a:r>
              <a:rPr lang="en-US" dirty="0" smtClean="0"/>
              <a:t>Ex: char</a:t>
            </a:r>
            <a:r>
              <a:rPr lang="en-US" dirty="0"/>
              <a:t>, </a:t>
            </a:r>
            <a:r>
              <a:rPr lang="en-US" dirty="0" err="1"/>
              <a:t>int</a:t>
            </a:r>
            <a:r>
              <a:rPr lang="en-US" dirty="0"/>
              <a:t>, </a:t>
            </a:r>
            <a:r>
              <a:rPr lang="en-US" dirty="0" smtClean="0"/>
              <a:t>float, double, bool</a:t>
            </a:r>
          </a:p>
          <a:p>
            <a:r>
              <a:rPr lang="en-US" b="1" dirty="0" smtClean="0"/>
              <a:t>User-define </a:t>
            </a:r>
            <a:r>
              <a:rPr lang="en-US" b="1" dirty="0"/>
              <a:t>type </a:t>
            </a:r>
            <a:r>
              <a:rPr lang="en-US" dirty="0" smtClean="0"/>
              <a:t>derive </a:t>
            </a:r>
            <a:r>
              <a:rPr lang="en-US" dirty="0"/>
              <a:t>from an existing data </a:t>
            </a:r>
            <a:r>
              <a:rPr lang="en-US" dirty="0" smtClean="0"/>
              <a:t>type</a:t>
            </a:r>
          </a:p>
          <a:p>
            <a:pPr lvl="1"/>
            <a:r>
              <a:rPr lang="en-US" dirty="0" smtClean="0"/>
              <a:t>Ex: </a:t>
            </a:r>
            <a:r>
              <a:rPr lang="en-US" dirty="0" err="1" smtClean="0"/>
              <a:t>typedef</a:t>
            </a:r>
            <a:r>
              <a:rPr lang="en-US" dirty="0" smtClean="0"/>
              <a:t>, </a:t>
            </a:r>
            <a:r>
              <a:rPr lang="en-US" dirty="0" err="1" smtClean="0"/>
              <a:t>struct</a:t>
            </a:r>
            <a:r>
              <a:rPr lang="en-US" dirty="0" smtClean="0"/>
              <a:t>, union</a:t>
            </a:r>
          </a:p>
          <a:p>
            <a:r>
              <a:rPr lang="en-US" dirty="0" smtClean="0"/>
              <a:t>C++ allows for complex, custom, types in the form of </a:t>
            </a:r>
            <a:r>
              <a:rPr lang="en-US" b="1" dirty="0" smtClean="0"/>
              <a:t>classes</a:t>
            </a:r>
            <a:r>
              <a:rPr lang="en-US" dirty="0" smtClean="0"/>
              <a:t> and </a:t>
            </a:r>
            <a:r>
              <a:rPr lang="en-US" b="1" dirty="0" err="1" smtClean="0"/>
              <a:t>structs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a:t>
            </a:r>
            <a:endParaRPr lang="en-US" dirty="0"/>
          </a:p>
        </p:txBody>
      </p:sp>
      <p:sp>
        <p:nvSpPr>
          <p:cNvPr id="4" name="TextBox 3"/>
          <p:cNvSpPr txBox="1"/>
          <p:nvPr/>
        </p:nvSpPr>
        <p:spPr>
          <a:xfrm>
            <a:off x="457200" y="1600200"/>
            <a:ext cx="3810000" cy="2585323"/>
          </a:xfrm>
          <a:prstGeom prst="rect">
            <a:avLst/>
          </a:prstGeom>
          <a:noFill/>
        </p:spPr>
        <p:txBody>
          <a:bodyPr wrap="square" rtlCol="0">
            <a:spAutoFit/>
          </a:bodyPr>
          <a:lstStyle/>
          <a:p>
            <a:r>
              <a:rPr lang="en-US" dirty="0">
                <a:solidFill>
                  <a:srgbClr val="259400"/>
                </a:solidFill>
              </a:rPr>
              <a:t>//public by </a:t>
            </a:r>
            <a:r>
              <a:rPr lang="en-US" dirty="0" smtClean="0">
                <a:solidFill>
                  <a:srgbClr val="259400"/>
                </a:solidFill>
              </a:rPr>
              <a:t>default</a:t>
            </a:r>
            <a:endParaRPr lang="en-US" dirty="0" smtClean="0">
              <a:solidFill>
                <a:srgbClr val="259400"/>
              </a:solidFill>
              <a:latin typeface="Consolas" pitchFamily="49" charset="0"/>
              <a:cs typeface="Consolas" pitchFamily="49" charset="0"/>
            </a:endParaRPr>
          </a:p>
          <a:p>
            <a:r>
              <a:rPr lang="en-US" sz="1600" dirty="0" err="1" smtClean="0">
                <a:solidFill>
                  <a:srgbClr val="0070C0"/>
                </a:solidFill>
                <a:latin typeface="Consolas" pitchFamily="49" charset="0"/>
                <a:cs typeface="Consolas" pitchFamily="49" charset="0"/>
              </a:rPr>
              <a:t>struct</a:t>
            </a:r>
            <a:r>
              <a:rPr lang="en-US" sz="1600" dirty="0" smtClean="0">
                <a:solidFill>
                  <a:srgbClr val="0070C0"/>
                </a:solidFill>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Point </a:t>
            </a:r>
          </a:p>
          <a:p>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x, y;</a:t>
            </a:r>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tx1"/>
                </a:solidFill>
                <a:latin typeface="Consolas" pitchFamily="49" charset="0"/>
                <a:cs typeface="Consolas" pitchFamily="49" charset="0"/>
              </a:rPr>
              <a:t> Set (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x,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y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latin typeface="Consolas" pitchFamily="49" charset="0"/>
                <a:cs typeface="Consolas" pitchFamily="49" charset="0"/>
              </a:rPr>
              <a:t>this-&gt;</a:t>
            </a:r>
            <a:r>
              <a:rPr lang="en-US" sz="1600" dirty="0" smtClean="0">
                <a:solidFill>
                  <a:schemeClr val="tx1"/>
                </a:solidFill>
                <a:latin typeface="Consolas" pitchFamily="49" charset="0"/>
                <a:cs typeface="Consolas" pitchFamily="49" charset="0"/>
              </a:rPr>
              <a:t>x = x;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this-&gt;</a:t>
            </a:r>
            <a:r>
              <a:rPr lang="en-US" sz="1600" dirty="0" smtClean="0">
                <a:solidFill>
                  <a:schemeClr val="tx1"/>
                </a:solidFill>
                <a:latin typeface="Consolas" pitchFamily="49" charset="0"/>
                <a:cs typeface="Consolas" pitchFamily="49" charset="0"/>
              </a:rPr>
              <a:t>y = y;</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5" name="TextBox 4"/>
          <p:cNvSpPr txBox="1"/>
          <p:nvPr/>
        </p:nvSpPr>
        <p:spPr>
          <a:xfrm>
            <a:off x="4876800" y="1600200"/>
            <a:ext cx="3962400" cy="2831544"/>
          </a:xfrm>
          <a:prstGeom prst="rect">
            <a:avLst/>
          </a:prstGeom>
          <a:noFill/>
        </p:spPr>
        <p:txBody>
          <a:bodyPr wrap="square" rtlCol="0">
            <a:spAutoFit/>
          </a:bodyPr>
          <a:lstStyle/>
          <a:p>
            <a:r>
              <a:rPr lang="en-US" dirty="0" smtClean="0">
                <a:solidFill>
                  <a:srgbClr val="259400"/>
                </a:solidFill>
              </a:rPr>
              <a:t>//private by default</a:t>
            </a:r>
            <a:endParaRPr lang="en-US" dirty="0" smtClean="0">
              <a:solidFill>
                <a:srgbClr val="0070C0"/>
              </a:solidFill>
              <a:latin typeface="Consolas" pitchFamily="49" charset="0"/>
              <a:cs typeface="Consolas" pitchFamily="49" charset="0"/>
            </a:endParaRPr>
          </a:p>
          <a:p>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Point </a:t>
            </a:r>
          </a:p>
          <a:p>
            <a:r>
              <a:rPr lang="en-US" sz="1600" dirty="0" smtClean="0">
                <a:solidFill>
                  <a:schemeClr val="tx1"/>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   float</a:t>
            </a:r>
            <a:r>
              <a:rPr lang="en-US" sz="1600" dirty="0" smtClean="0">
                <a:solidFill>
                  <a:schemeClr val="tx1"/>
                </a:solidFill>
                <a:latin typeface="Consolas" pitchFamily="49" charset="0"/>
                <a:cs typeface="Consolas" pitchFamily="49" charset="0"/>
              </a:rPr>
              <a:t> x, y;</a:t>
            </a:r>
          </a:p>
          <a:p>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void Set (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x, </a:t>
            </a:r>
            <a:r>
              <a:rPr lang="en-US" sz="1600" dirty="0" smtClean="0">
                <a:solidFill>
                  <a:srgbClr val="0070C0"/>
                </a:solidFill>
                <a:latin typeface="Consolas" pitchFamily="49" charset="0"/>
                <a:cs typeface="Consolas" pitchFamily="49" charset="0"/>
              </a:rPr>
              <a:t>float</a:t>
            </a:r>
            <a:r>
              <a:rPr lang="en-US" sz="1600" dirty="0" smtClean="0">
                <a:solidFill>
                  <a:schemeClr val="tx1"/>
                </a:solidFill>
                <a:latin typeface="Consolas" pitchFamily="49" charset="0"/>
                <a:cs typeface="Consolas" pitchFamily="49" charset="0"/>
              </a:rPr>
              <a:t> y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      </a:t>
            </a:r>
            <a:r>
              <a:rPr lang="en-US" sz="1600" dirty="0" smtClean="0">
                <a:latin typeface="Consolas" pitchFamily="49" charset="0"/>
                <a:cs typeface="Consolas" pitchFamily="49" charset="0"/>
              </a:rPr>
              <a:t>this-&gt;</a:t>
            </a:r>
            <a:r>
              <a:rPr lang="en-US" sz="1600" dirty="0" smtClean="0">
                <a:solidFill>
                  <a:schemeClr val="tx1"/>
                </a:solidFill>
                <a:latin typeface="Consolas" pitchFamily="49" charset="0"/>
                <a:cs typeface="Consolas" pitchFamily="49" charset="0"/>
              </a:rPr>
              <a:t>x = x;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this-&gt;</a:t>
            </a:r>
            <a:r>
              <a:rPr lang="en-US" sz="1600" dirty="0" smtClean="0">
                <a:solidFill>
                  <a:schemeClr val="tx1"/>
                </a:solidFill>
                <a:latin typeface="Consolas" pitchFamily="49" charset="0"/>
                <a:cs typeface="Consolas" pitchFamily="49" charset="0"/>
              </a:rPr>
              <a:t>y = y;</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a:t>
            </a:r>
          </a:p>
          <a:p>
            <a:r>
              <a:rPr lang="en-US" sz="1600" dirty="0" smtClean="0">
                <a:solidFill>
                  <a:schemeClr val="tx1"/>
                </a:solidFill>
                <a:latin typeface="Consolas" pitchFamily="49" charset="0"/>
                <a:cs typeface="Consolas" pitchFamily="49" charset="0"/>
              </a:rPr>
              <a:t>};</a:t>
            </a:r>
            <a:endParaRPr lang="en-US" sz="1600" dirty="0">
              <a:solidFill>
                <a:schemeClr val="tx1"/>
              </a:solidFill>
              <a:latin typeface="Consolas" pitchFamily="49" charset="0"/>
              <a:cs typeface="Consolas" pitchFamily="49" charset="0"/>
            </a:endParaRPr>
          </a:p>
        </p:txBody>
      </p:sp>
      <p:sp>
        <p:nvSpPr>
          <p:cNvPr id="6" name="TextBox 5"/>
          <p:cNvSpPr txBox="1"/>
          <p:nvPr/>
        </p:nvSpPr>
        <p:spPr>
          <a:xfrm>
            <a:off x="457200" y="4572000"/>
            <a:ext cx="8229600" cy="1200329"/>
          </a:xfrm>
          <a:prstGeom prst="rect">
            <a:avLst/>
          </a:prstGeom>
          <a:noFill/>
        </p:spPr>
        <p:txBody>
          <a:bodyPr wrap="square" rtlCol="0">
            <a:spAutoFit/>
          </a:bodyPr>
          <a:lstStyle/>
          <a:p>
            <a:pPr algn="ctr"/>
            <a:r>
              <a:rPr lang="en-US" dirty="0" smtClean="0"/>
              <a:t>In C++, the main difference between </a:t>
            </a:r>
            <a:r>
              <a:rPr lang="en-US" b="1" dirty="0" err="1" smtClean="0"/>
              <a:t>struct</a:t>
            </a:r>
            <a:r>
              <a:rPr lang="en-US" dirty="0" smtClean="0"/>
              <a:t>/</a:t>
            </a:r>
            <a:r>
              <a:rPr lang="en-US" b="1" dirty="0" smtClean="0"/>
              <a:t>class</a:t>
            </a:r>
            <a:r>
              <a:rPr lang="en-US" dirty="0" smtClean="0"/>
              <a:t> is </a:t>
            </a:r>
            <a:r>
              <a:rPr lang="en-US" b="1" dirty="0" smtClean="0"/>
              <a:t>public</a:t>
            </a:r>
            <a:r>
              <a:rPr lang="en-US" dirty="0" smtClean="0"/>
              <a:t>/</a:t>
            </a:r>
            <a:r>
              <a:rPr lang="en-US" b="1" dirty="0" smtClean="0"/>
              <a:t>private</a:t>
            </a:r>
            <a:r>
              <a:rPr lang="en-US" dirty="0" smtClean="0"/>
              <a:t> scope</a:t>
            </a:r>
          </a:p>
          <a:p>
            <a:pPr algn="ctr"/>
            <a:endParaRPr lang="en-US" dirty="0" smtClean="0"/>
          </a:p>
          <a:p>
            <a:pPr algn="ctr"/>
            <a:r>
              <a:rPr lang="en-US" dirty="0" smtClean="0"/>
              <a:t>Additional </a:t>
            </a:r>
            <a:r>
              <a:rPr lang="en-US" dirty="0"/>
              <a:t>difference: the keyword class can be used to declare template parameters, while the </a:t>
            </a:r>
            <a:r>
              <a:rPr lang="en-US" dirty="0" err="1"/>
              <a:t>struct</a:t>
            </a:r>
            <a:r>
              <a:rPr lang="en-US" dirty="0"/>
              <a:t> keyword cannot be so used</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Protected, Private Scopes</a:t>
            </a:r>
            <a:endParaRPr lang="en-US" dirty="0"/>
          </a:p>
        </p:txBody>
      </p:sp>
      <p:sp>
        <p:nvSpPr>
          <p:cNvPr id="3" name="Content Placeholder 2"/>
          <p:cNvSpPr>
            <a:spLocks noGrp="1"/>
          </p:cNvSpPr>
          <p:nvPr>
            <p:ph idx="1"/>
          </p:nvPr>
        </p:nvSpPr>
        <p:spPr/>
        <p:txBody>
          <a:bodyPr>
            <a:normAutofit fontScale="92500" lnSpcReduction="20000"/>
          </a:bodyPr>
          <a:lstStyle/>
          <a:p>
            <a:pPr>
              <a:buSzPct val="300000"/>
            </a:pPr>
            <a:r>
              <a:rPr lang="en-US" sz="1100" dirty="0" smtClean="0"/>
              <a:t> </a:t>
            </a:r>
            <a:r>
              <a:rPr lang="en-US" dirty="0" smtClean="0">
                <a:solidFill>
                  <a:srgbClr val="FF0000"/>
                </a:solidFill>
              </a:rPr>
              <a:t>Public</a:t>
            </a:r>
            <a:r>
              <a:rPr lang="en-US" dirty="0" smtClean="0"/>
              <a:t>: Any part of the program </a:t>
            </a:r>
            <a:r>
              <a:rPr lang="en-US" dirty="0"/>
              <a:t>can refer to the </a:t>
            </a:r>
            <a:r>
              <a:rPr lang="en-US" dirty="0" smtClean="0"/>
              <a:t>field or </a:t>
            </a:r>
            <a:r>
              <a:rPr lang="en-US" dirty="0"/>
              <a:t>call the method.</a:t>
            </a:r>
            <a:endParaRPr lang="en-US" dirty="0" smtClean="0"/>
          </a:p>
          <a:p>
            <a:pPr lvl="1"/>
            <a:r>
              <a:rPr lang="en-US" dirty="0" smtClean="0"/>
              <a:t>Ex: Data Accessors – </a:t>
            </a:r>
            <a:r>
              <a:rPr lang="en-US" dirty="0" err="1" smtClean="0"/>
              <a:t>GetData</a:t>
            </a:r>
            <a:r>
              <a:rPr lang="en-US" dirty="0" smtClean="0"/>
              <a:t>(), modifiers – </a:t>
            </a:r>
            <a:r>
              <a:rPr lang="en-US" dirty="0" err="1" smtClean="0"/>
              <a:t>SetData</a:t>
            </a:r>
            <a:r>
              <a:rPr lang="en-US" dirty="0" smtClean="0"/>
              <a:t>(</a:t>
            </a:r>
            <a:r>
              <a:rPr lang="en-US" dirty="0" err="1" smtClean="0"/>
              <a:t>newData</a:t>
            </a:r>
            <a:r>
              <a:rPr lang="en-US" dirty="0" smtClean="0"/>
              <a:t>), operations – </a:t>
            </a:r>
            <a:r>
              <a:rPr lang="en-US" dirty="0" err="1" smtClean="0"/>
              <a:t>ActionX</a:t>
            </a:r>
            <a:r>
              <a:rPr lang="en-US" dirty="0" smtClean="0"/>
              <a:t>()</a:t>
            </a:r>
          </a:p>
          <a:p>
            <a:pPr>
              <a:buSzPct val="300000"/>
            </a:pPr>
            <a:r>
              <a:rPr lang="en-US" sz="1100" dirty="0" smtClean="0"/>
              <a:t> </a:t>
            </a:r>
            <a:r>
              <a:rPr lang="en-US" dirty="0" smtClean="0">
                <a:solidFill>
                  <a:srgbClr val="FF0000"/>
                </a:solidFill>
              </a:rPr>
              <a:t>Protected</a:t>
            </a:r>
            <a:r>
              <a:rPr lang="en-US" dirty="0" smtClean="0"/>
              <a:t>: functions/fields that only the class and any derived subclasses may access</a:t>
            </a:r>
          </a:p>
          <a:p>
            <a:pPr lvl="1"/>
            <a:r>
              <a:rPr lang="en-US" dirty="0" smtClean="0"/>
              <a:t>Ex: Helper functions for operations. Most data in class hierarchies</a:t>
            </a:r>
          </a:p>
          <a:p>
            <a:pPr>
              <a:buSzPct val="300000"/>
            </a:pPr>
            <a:r>
              <a:rPr lang="en-US" sz="1100" dirty="0" smtClean="0"/>
              <a:t> </a:t>
            </a:r>
            <a:r>
              <a:rPr lang="en-US" dirty="0" smtClean="0">
                <a:solidFill>
                  <a:srgbClr val="FF0000"/>
                </a:solidFill>
              </a:rPr>
              <a:t>Private</a:t>
            </a:r>
            <a:r>
              <a:rPr lang="en-US" dirty="0" smtClean="0"/>
              <a:t>: Only </a:t>
            </a:r>
            <a:r>
              <a:rPr lang="en-US" dirty="0"/>
              <a:t>the current class will have access to the field or </a:t>
            </a:r>
            <a:r>
              <a:rPr lang="en-US" dirty="0" smtClean="0"/>
              <a:t>method</a:t>
            </a:r>
          </a:p>
          <a:p>
            <a:pPr lvl="1"/>
            <a:r>
              <a:rPr lang="en-US" dirty="0" smtClean="0"/>
              <a:t>Ex: Helper functions and some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r>
              <a:rPr lang="en-US" dirty="0" smtClean="0"/>
              <a:t>A mechanism </a:t>
            </a:r>
            <a:r>
              <a:rPr lang="en-US" dirty="0"/>
              <a:t>for </a:t>
            </a:r>
            <a:r>
              <a:rPr lang="en-US" dirty="0" smtClean="0"/>
              <a:t>restricting/granting </a:t>
            </a:r>
            <a:r>
              <a:rPr lang="en-US" dirty="0"/>
              <a:t>access to </a:t>
            </a:r>
            <a:r>
              <a:rPr lang="en-US" dirty="0" smtClean="0"/>
              <a:t>the</a:t>
            </a:r>
            <a:r>
              <a:rPr lang="en-US" dirty="0"/>
              <a:t> </a:t>
            </a:r>
            <a:r>
              <a:rPr lang="en-US" dirty="0" smtClean="0"/>
              <a:t>object's components</a:t>
            </a:r>
            <a:endParaRPr lang="en-US" dirty="0"/>
          </a:p>
          <a:p>
            <a:pPr lvl="1"/>
            <a:r>
              <a:rPr lang="en-US" dirty="0" smtClean="0"/>
              <a:t>Helper functions and data should be “Encapsulated”</a:t>
            </a:r>
          </a:p>
          <a:p>
            <a:pPr lvl="1"/>
            <a:r>
              <a:rPr lang="en-US" dirty="0" smtClean="0"/>
              <a:t>determine if it should be private or protected</a:t>
            </a:r>
          </a:p>
          <a:p>
            <a:pPr lvl="1"/>
            <a:r>
              <a:rPr lang="en-US" dirty="0" smtClean="0"/>
              <a:t>Use </a:t>
            </a:r>
            <a:r>
              <a:rPr lang="en-US" dirty="0" err="1" smtClean="0"/>
              <a:t>Accessors</a:t>
            </a:r>
            <a:r>
              <a:rPr lang="en-US" dirty="0" smtClean="0"/>
              <a:t>/Modifiers to “Get”/“Set” the data</a:t>
            </a:r>
          </a:p>
        </p:txBody>
      </p:sp>
    </p:spTree>
    <p:extLst>
      <p:ext uri="{BB962C8B-B14F-4D97-AF65-F5344CB8AC3E}">
        <p14:creationId xmlns:p14="http://schemas.microsoft.com/office/powerpoint/2010/main" val="404144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and Destructors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Constructors – “functions” that define how data is initialized</a:t>
            </a:r>
            <a:endParaRPr lang="en-US" dirty="0"/>
          </a:p>
          <a:p>
            <a:pPr lvl="1"/>
            <a:r>
              <a:rPr lang="en-US" dirty="0" smtClean="0"/>
              <a:t>Same name as the class itself</a:t>
            </a:r>
          </a:p>
          <a:p>
            <a:pPr lvl="1"/>
            <a:r>
              <a:rPr lang="en-US" dirty="0" smtClean="0"/>
              <a:t>Gets called when object is created</a:t>
            </a:r>
          </a:p>
          <a:p>
            <a:pPr lvl="1"/>
            <a:r>
              <a:rPr lang="en-US" dirty="0" smtClean="0"/>
              <a:t>Default constructor – takes no parameters, e.g., Point()</a:t>
            </a:r>
          </a:p>
          <a:p>
            <a:pPr lvl="1"/>
            <a:r>
              <a:rPr lang="en-US" dirty="0" smtClean="0"/>
              <a:t>Copy constructor </a:t>
            </a:r>
            <a:r>
              <a:rPr lang="en-US" smtClean="0"/>
              <a:t>– </a:t>
            </a:r>
            <a:r>
              <a:rPr lang="en-US"/>
              <a:t>initializes an object using another object of the same class</a:t>
            </a:r>
            <a:r>
              <a:rPr lang="en-US" smtClean="0"/>
              <a:t> </a:t>
            </a:r>
            <a:r>
              <a:rPr lang="en-US" dirty="0" smtClean="0"/>
              <a:t>e.g., Point(</a:t>
            </a:r>
            <a:r>
              <a:rPr lang="en-US" dirty="0" err="1" smtClean="0"/>
              <a:t>oldPoint</a:t>
            </a:r>
            <a:r>
              <a:rPr lang="en-US" dirty="0" smtClean="0"/>
              <a:t>)</a:t>
            </a:r>
          </a:p>
          <a:p>
            <a:r>
              <a:rPr lang="en-US" dirty="0" smtClean="0"/>
              <a:t>Destructors – define how data is deleted</a:t>
            </a:r>
          </a:p>
          <a:p>
            <a:pPr lvl="1"/>
            <a:r>
              <a:rPr lang="en-US" dirty="0" smtClean="0"/>
              <a:t>Same name as the class except with a ~, e.g., ~</a:t>
            </a:r>
            <a:r>
              <a:rPr lang="en-US" dirty="0" err="1" smtClean="0"/>
              <a:t>MyClass</a:t>
            </a:r>
            <a:r>
              <a:rPr lang="en-US" dirty="0" smtClean="0"/>
              <a:t>()</a:t>
            </a:r>
          </a:p>
          <a:p>
            <a:pPr lvl="1"/>
            <a:r>
              <a:rPr lang="en-US" dirty="0" smtClean="0"/>
              <a:t>Usually not called in code you write. The compiler automatically calls it when an object is deleted.</a:t>
            </a:r>
          </a:p>
        </p:txBody>
      </p:sp>
    </p:spTree>
    <p:extLst>
      <p:ext uri="{BB962C8B-B14F-4D97-AF65-F5344CB8AC3E}">
        <p14:creationId xmlns:p14="http://schemas.microsoft.com/office/powerpoint/2010/main" val="4033906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Types and Hierarchies</a:t>
            </a:r>
            <a:endParaRPr lang="en-US" dirty="0"/>
          </a:p>
        </p:txBody>
      </p:sp>
      <p:sp>
        <p:nvSpPr>
          <p:cNvPr id="3" name="Content Placeholder 2"/>
          <p:cNvSpPr>
            <a:spLocks noGrp="1"/>
          </p:cNvSpPr>
          <p:nvPr>
            <p:ph idx="1"/>
          </p:nvPr>
        </p:nvSpPr>
        <p:spPr/>
        <p:txBody>
          <a:bodyPr/>
          <a:lstStyle/>
          <a:p>
            <a:r>
              <a:rPr lang="en-US" dirty="0" smtClean="0"/>
              <a:t>Often many types/classes have things in common, e.g., all shapes can be drawn or all shapes have color</a:t>
            </a:r>
          </a:p>
          <a:p>
            <a:r>
              <a:rPr lang="en-US" dirty="0" smtClean="0"/>
              <a:t>However, you cannot concretely define a shape. In this case a shape is </a:t>
            </a:r>
            <a:r>
              <a:rPr lang="en-US" dirty="0" smtClean="0">
                <a:solidFill>
                  <a:srgbClr val="FF0000"/>
                </a:solidFill>
              </a:rPr>
              <a:t>abstract</a:t>
            </a:r>
          </a:p>
          <a:p>
            <a:r>
              <a:rPr lang="en-US" dirty="0" smtClean="0"/>
              <a:t>We </a:t>
            </a:r>
            <a:r>
              <a:rPr lang="en-US" dirty="0" smtClean="0">
                <a:solidFill>
                  <a:srgbClr val="FF0000"/>
                </a:solidFill>
              </a:rPr>
              <a:t>derive</a:t>
            </a:r>
            <a:r>
              <a:rPr lang="en-US" dirty="0" smtClean="0"/>
              <a:t> more concrete classes off of abstract ones, e.g., a circle is a concrete shape</a:t>
            </a:r>
            <a:endParaRPr lang="en-US" dirty="0"/>
          </a:p>
        </p:txBody>
      </p:sp>
    </p:spTree>
    <p:extLst>
      <p:ext uri="{BB962C8B-B14F-4D97-AF65-F5344CB8AC3E}">
        <p14:creationId xmlns:p14="http://schemas.microsoft.com/office/powerpoint/2010/main" val="2919742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400" dirty="0" smtClean="0"/>
              <a:t>Inheritance allows reuse of code in existing objects and definition of subtypes</a:t>
            </a:r>
          </a:p>
        </p:txBody>
      </p:sp>
      <p:grpSp>
        <p:nvGrpSpPr>
          <p:cNvPr id="11" name="Group 10"/>
          <p:cNvGrpSpPr/>
          <p:nvPr/>
        </p:nvGrpSpPr>
        <p:grpSpPr>
          <a:xfrm>
            <a:off x="1981200" y="2895600"/>
            <a:ext cx="5486400" cy="2209800"/>
            <a:chOff x="1981200" y="2743200"/>
            <a:chExt cx="5486400" cy="2209800"/>
          </a:xfrm>
        </p:grpSpPr>
        <p:sp>
          <p:nvSpPr>
            <p:cNvPr id="4" name="Oval 3"/>
            <p:cNvSpPr/>
            <p:nvPr/>
          </p:nvSpPr>
          <p:spPr bwMode="auto">
            <a:xfrm>
              <a:off x="3886200" y="27432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 Shape</a:t>
              </a:r>
              <a:endParaRPr kumimoji="0" lang="en-US" sz="2000" b="0" i="0" u="none" strike="noStrike" cap="none" normalizeH="0" baseline="0" dirty="0">
                <a:ln>
                  <a:noFill/>
                </a:ln>
                <a:solidFill>
                  <a:schemeClr val="accent2"/>
                </a:solidFill>
                <a:effectLst/>
                <a:latin typeface="Arial" pitchFamily="-107" charset="0"/>
              </a:endParaRPr>
            </a:p>
          </p:txBody>
        </p:sp>
        <p:sp>
          <p:nvSpPr>
            <p:cNvPr id="5" name="Oval 4"/>
            <p:cNvSpPr/>
            <p:nvPr/>
          </p:nvSpPr>
          <p:spPr bwMode="auto">
            <a:xfrm>
              <a:off x="1981200" y="43434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 Circle</a:t>
              </a:r>
              <a:endParaRPr kumimoji="0" lang="en-US" sz="2000" b="0" i="0" u="none" strike="noStrike" cap="none" normalizeH="0" baseline="0" dirty="0">
                <a:ln>
                  <a:noFill/>
                </a:ln>
                <a:solidFill>
                  <a:schemeClr val="accent2"/>
                </a:solidFill>
                <a:effectLst/>
                <a:latin typeface="Arial" pitchFamily="-107" charset="0"/>
              </a:endParaRPr>
            </a:p>
          </p:txBody>
        </p:sp>
        <p:sp>
          <p:nvSpPr>
            <p:cNvPr id="6" name="Oval 5"/>
            <p:cNvSpPr/>
            <p:nvPr/>
          </p:nvSpPr>
          <p:spPr bwMode="auto">
            <a:xfrm>
              <a:off x="3886200" y="4343400"/>
              <a:ext cx="16764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smtClean="0">
                  <a:ln>
                    <a:noFill/>
                  </a:ln>
                  <a:solidFill>
                    <a:schemeClr val="accent2"/>
                  </a:solidFill>
                  <a:effectLst/>
                  <a:latin typeface="Arial" pitchFamily="-107" charset="0"/>
                </a:rPr>
                <a:t> Square</a:t>
              </a:r>
              <a:endParaRPr kumimoji="0" lang="en-US" sz="2000" b="0" i="0" u="none" strike="noStrike" cap="none" normalizeH="0" baseline="0" dirty="0">
                <a:ln>
                  <a:noFill/>
                </a:ln>
                <a:solidFill>
                  <a:schemeClr val="accent2"/>
                </a:solidFill>
                <a:effectLst/>
                <a:latin typeface="Arial" pitchFamily="-107" charset="0"/>
              </a:endParaRPr>
            </a:p>
          </p:txBody>
        </p:sp>
        <p:sp>
          <p:nvSpPr>
            <p:cNvPr id="7" name="Oval 6"/>
            <p:cNvSpPr/>
            <p:nvPr/>
          </p:nvSpPr>
          <p:spPr bwMode="auto">
            <a:xfrm>
              <a:off x="5867400" y="4343400"/>
              <a:ext cx="16002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lang="en-US" dirty="0" smtClean="0">
                  <a:solidFill>
                    <a:schemeClr val="accent2"/>
                  </a:solidFill>
                  <a:latin typeface="Arial" pitchFamily="-107" charset="0"/>
                </a:rPr>
                <a:t> Triangle</a:t>
              </a:r>
              <a:endParaRPr kumimoji="0" lang="en-US" sz="2000" b="0" i="0" u="none" strike="noStrike" cap="none" normalizeH="0" baseline="0" dirty="0">
                <a:ln>
                  <a:noFill/>
                </a:ln>
                <a:solidFill>
                  <a:schemeClr val="accent2"/>
                </a:solidFill>
                <a:effectLst/>
                <a:latin typeface="Arial" pitchFamily="-107" charset="0"/>
              </a:endParaRPr>
            </a:p>
          </p:txBody>
        </p:sp>
        <p:cxnSp>
          <p:nvCxnSpPr>
            <p:cNvPr id="8" name="Straight Arrow Connector 7"/>
            <p:cNvCxnSpPr>
              <a:stCxn id="4" idx="4"/>
              <a:endCxn id="5" idx="0"/>
            </p:cNvCxnSpPr>
            <p:nvPr/>
          </p:nvCxnSpPr>
          <p:spPr bwMode="auto">
            <a:xfrm flipH="1">
              <a:off x="2705100" y="3352800"/>
              <a:ext cx="19050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 name="Straight Arrow Connector 8"/>
            <p:cNvCxnSpPr>
              <a:stCxn id="4" idx="4"/>
              <a:endCxn id="6" idx="0"/>
            </p:cNvCxnSpPr>
            <p:nvPr/>
          </p:nvCxnSpPr>
          <p:spPr bwMode="auto">
            <a:xfrm>
              <a:off x="4610100" y="3352800"/>
              <a:ext cx="1143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 name="Straight Arrow Connector 9"/>
            <p:cNvCxnSpPr>
              <a:stCxn id="4" idx="4"/>
              <a:endCxn id="7" idx="0"/>
            </p:cNvCxnSpPr>
            <p:nvPr/>
          </p:nvCxnSpPr>
          <p:spPr bwMode="auto">
            <a:xfrm>
              <a:off x="4610100" y="3352800"/>
              <a:ext cx="20574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sp>
        <p:nvSpPr>
          <p:cNvPr id="19" name="TextBox 18"/>
          <p:cNvSpPr txBox="1"/>
          <p:nvPr/>
        </p:nvSpPr>
        <p:spPr>
          <a:xfrm>
            <a:off x="3009900" y="2773196"/>
            <a:ext cx="1295400" cy="369332"/>
          </a:xfrm>
          <a:prstGeom prst="rect">
            <a:avLst/>
          </a:prstGeom>
          <a:noFill/>
        </p:spPr>
        <p:txBody>
          <a:bodyPr wrap="square" rtlCol="0">
            <a:spAutoFit/>
          </a:bodyPr>
          <a:lstStyle/>
          <a:p>
            <a:r>
              <a:rPr lang="en-US" dirty="0"/>
              <a:t>A</a:t>
            </a:r>
            <a:r>
              <a:rPr lang="en-US" smtClean="0"/>
              <a:t>bstract</a:t>
            </a:r>
            <a:endParaRPr lang="en-US" dirty="0"/>
          </a:p>
        </p:txBody>
      </p:sp>
      <p:sp>
        <p:nvSpPr>
          <p:cNvPr id="20" name="TextBox 19"/>
          <p:cNvSpPr txBox="1"/>
          <p:nvPr/>
        </p:nvSpPr>
        <p:spPr>
          <a:xfrm>
            <a:off x="1104900" y="4313238"/>
            <a:ext cx="1295400" cy="369332"/>
          </a:xfrm>
          <a:prstGeom prst="rect">
            <a:avLst/>
          </a:prstGeom>
          <a:noFill/>
        </p:spPr>
        <p:txBody>
          <a:bodyPr wrap="square" rtlCol="0">
            <a:spAutoFit/>
          </a:bodyPr>
          <a:lstStyle/>
          <a:p>
            <a:r>
              <a:rPr lang="en-US" dirty="0" smtClean="0"/>
              <a:t>Concrete</a:t>
            </a:r>
            <a:endParaRPr lang="en-US" dirty="0"/>
          </a:p>
        </p:txBody>
      </p:sp>
    </p:spTree>
    <p:extLst>
      <p:ext uri="{BB962C8B-B14F-4D97-AF65-F5344CB8AC3E}">
        <p14:creationId xmlns:p14="http://schemas.microsoft.com/office/powerpoint/2010/main" val="1713121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400" dirty="0" smtClean="0"/>
              <a:t>Inheritance allows reuse of code in existing objects and definition of subtypes</a:t>
            </a:r>
          </a:p>
        </p:txBody>
      </p:sp>
      <p:grpSp>
        <p:nvGrpSpPr>
          <p:cNvPr id="11" name="Group 10"/>
          <p:cNvGrpSpPr/>
          <p:nvPr/>
        </p:nvGrpSpPr>
        <p:grpSpPr>
          <a:xfrm>
            <a:off x="1981200" y="2895600"/>
            <a:ext cx="5486400" cy="2209800"/>
            <a:chOff x="1981200" y="2743200"/>
            <a:chExt cx="5486400" cy="2209800"/>
          </a:xfrm>
        </p:grpSpPr>
        <p:sp>
          <p:nvSpPr>
            <p:cNvPr id="4" name="Oval 3"/>
            <p:cNvSpPr/>
            <p:nvPr/>
          </p:nvSpPr>
          <p:spPr bwMode="auto">
            <a:xfrm>
              <a:off x="3886200" y="27432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Shape</a:t>
              </a:r>
              <a:endParaRPr kumimoji="0" lang="en-US" sz="2000" b="0" i="0" u="none" strike="noStrike" cap="none" normalizeH="0" baseline="0" dirty="0">
                <a:ln>
                  <a:noFill/>
                </a:ln>
                <a:solidFill>
                  <a:schemeClr val="accent2"/>
                </a:solidFill>
                <a:effectLst/>
                <a:latin typeface="Arial" pitchFamily="-107" charset="0"/>
              </a:endParaRPr>
            </a:p>
          </p:txBody>
        </p:sp>
        <p:sp>
          <p:nvSpPr>
            <p:cNvPr id="5" name="Oval 4"/>
            <p:cNvSpPr/>
            <p:nvPr/>
          </p:nvSpPr>
          <p:spPr bwMode="auto">
            <a:xfrm>
              <a:off x="1981200" y="43434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Circle</a:t>
              </a:r>
              <a:endParaRPr kumimoji="0" lang="en-US" sz="2000" b="0" i="0" u="none" strike="noStrike" cap="none" normalizeH="0" baseline="0" dirty="0">
                <a:ln>
                  <a:noFill/>
                </a:ln>
                <a:solidFill>
                  <a:schemeClr val="accent2"/>
                </a:solidFill>
                <a:effectLst/>
                <a:latin typeface="Arial" pitchFamily="-107" charset="0"/>
              </a:endParaRPr>
            </a:p>
          </p:txBody>
        </p:sp>
        <p:sp>
          <p:nvSpPr>
            <p:cNvPr id="6" name="Oval 5"/>
            <p:cNvSpPr/>
            <p:nvPr/>
          </p:nvSpPr>
          <p:spPr bwMode="auto">
            <a:xfrm>
              <a:off x="3886200" y="4343400"/>
              <a:ext cx="14478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kumimoji="0" lang="en-US" sz="2000" b="0" i="0" u="none" strike="noStrike" cap="none" normalizeH="0" baseline="0" dirty="0" smtClean="0">
                  <a:ln>
                    <a:noFill/>
                  </a:ln>
                  <a:solidFill>
                    <a:schemeClr val="accent2"/>
                  </a:solidFill>
                  <a:effectLst/>
                  <a:latin typeface="Arial" pitchFamily="-107" charset="0"/>
                </a:rPr>
                <a:t>Square</a:t>
              </a:r>
              <a:endParaRPr kumimoji="0" lang="en-US" sz="2000" b="0" i="0" u="none" strike="noStrike" cap="none" normalizeH="0" baseline="0" dirty="0">
                <a:ln>
                  <a:noFill/>
                </a:ln>
                <a:solidFill>
                  <a:schemeClr val="accent2"/>
                </a:solidFill>
                <a:effectLst/>
                <a:latin typeface="Arial" pitchFamily="-107" charset="0"/>
              </a:endParaRPr>
            </a:p>
          </p:txBody>
        </p:sp>
        <p:sp>
          <p:nvSpPr>
            <p:cNvPr id="7" name="Oval 6"/>
            <p:cNvSpPr/>
            <p:nvPr/>
          </p:nvSpPr>
          <p:spPr bwMode="auto">
            <a:xfrm>
              <a:off x="5867400" y="4343400"/>
              <a:ext cx="1600200" cy="609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3000"/>
                </a:lnSpc>
                <a:spcBef>
                  <a:spcPts val="500"/>
                </a:spcBef>
                <a:spcAft>
                  <a:spcPct val="0"/>
                </a:spcAft>
                <a:buClr>
                  <a:srgbClr val="333399"/>
                </a:buClr>
                <a:buSzPct val="100000"/>
                <a:buFont typeface="Arial" pitchFamily="-107" charset="0"/>
                <a:buNone/>
                <a:tabLst/>
              </a:pPr>
              <a:r>
                <a:rPr lang="en-US" dirty="0" smtClean="0">
                  <a:solidFill>
                    <a:schemeClr val="accent2"/>
                  </a:solidFill>
                  <a:latin typeface="Arial" pitchFamily="-107" charset="0"/>
                </a:rPr>
                <a:t>Triangle</a:t>
              </a:r>
              <a:endParaRPr kumimoji="0" lang="en-US" sz="2000" b="0" i="0" u="none" strike="noStrike" cap="none" normalizeH="0" baseline="0" dirty="0">
                <a:ln>
                  <a:noFill/>
                </a:ln>
                <a:solidFill>
                  <a:schemeClr val="accent2"/>
                </a:solidFill>
                <a:effectLst/>
                <a:latin typeface="Arial" pitchFamily="-107" charset="0"/>
              </a:endParaRPr>
            </a:p>
          </p:txBody>
        </p:sp>
        <p:cxnSp>
          <p:nvCxnSpPr>
            <p:cNvPr id="8" name="Straight Arrow Connector 7"/>
            <p:cNvCxnSpPr>
              <a:stCxn id="4" idx="4"/>
              <a:endCxn id="5" idx="0"/>
            </p:cNvCxnSpPr>
            <p:nvPr/>
          </p:nvCxnSpPr>
          <p:spPr bwMode="auto">
            <a:xfrm flipH="1">
              <a:off x="2705100" y="3352800"/>
              <a:ext cx="19050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 name="Straight Arrow Connector 8"/>
            <p:cNvCxnSpPr>
              <a:stCxn id="4" idx="4"/>
              <a:endCxn id="6" idx="0"/>
            </p:cNvCxnSpPr>
            <p:nvPr/>
          </p:nvCxnSpPr>
          <p:spPr bwMode="auto">
            <a:xfrm>
              <a:off x="4610100" y="3352800"/>
              <a:ext cx="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 name="Straight Arrow Connector 9"/>
            <p:cNvCxnSpPr>
              <a:stCxn id="4" idx="4"/>
              <a:endCxn id="7" idx="0"/>
            </p:cNvCxnSpPr>
            <p:nvPr/>
          </p:nvCxnSpPr>
          <p:spPr bwMode="auto">
            <a:xfrm>
              <a:off x="4610100" y="3352800"/>
              <a:ext cx="20574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sp>
        <p:nvSpPr>
          <p:cNvPr id="12" name="TextBox 11"/>
          <p:cNvSpPr txBox="1"/>
          <p:nvPr/>
        </p:nvSpPr>
        <p:spPr>
          <a:xfrm>
            <a:off x="228600" y="2438400"/>
            <a:ext cx="5791200" cy="461665"/>
          </a:xfrm>
          <a:prstGeom prst="rect">
            <a:avLst/>
          </a:prstGeom>
          <a:noFill/>
        </p:spPr>
        <p:txBody>
          <a:bodyPr wrap="square" rtlCol="0">
            <a:spAutoFit/>
          </a:bodyPr>
          <a:lstStyle/>
          <a:p>
            <a:r>
              <a:rPr lang="en-US" sz="2400" dirty="0" smtClean="0"/>
              <a:t>Base class: class that is inherited from</a:t>
            </a:r>
            <a:endParaRPr lang="en-US" sz="2400" dirty="0"/>
          </a:p>
        </p:txBody>
      </p:sp>
      <p:cxnSp>
        <p:nvCxnSpPr>
          <p:cNvPr id="14" name="Straight Arrow Connector 13"/>
          <p:cNvCxnSpPr/>
          <p:nvPr/>
        </p:nvCxnSpPr>
        <p:spPr>
          <a:xfrm>
            <a:off x="1295400" y="2819400"/>
            <a:ext cx="2514600" cy="22860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97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1347</Words>
  <Application>Microsoft Office PowerPoint</Application>
  <PresentationFormat>On-screen Show (4:3)</PresentationFormat>
  <Paragraphs>261</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Office Theme</vt:lpstr>
      <vt:lpstr>LAB1 - C++ Review</vt:lpstr>
      <vt:lpstr>User Defined Types</vt:lpstr>
      <vt:lpstr>Class Example</vt:lpstr>
      <vt:lpstr>Public, Protected, Private Scopes</vt:lpstr>
      <vt:lpstr>Encapsulation</vt:lpstr>
      <vt:lpstr>Constructors and Destructors</vt:lpstr>
      <vt:lpstr>Abstract Types and Hierarchies</vt:lpstr>
      <vt:lpstr>Inheritance</vt:lpstr>
      <vt:lpstr>Inheritance</vt:lpstr>
      <vt:lpstr>Inheritance</vt:lpstr>
      <vt:lpstr>Inheritance</vt:lpstr>
      <vt:lpstr>Inheritance Example</vt:lpstr>
      <vt:lpstr>Virtual Functions</vt:lpstr>
      <vt:lpstr>Virtual Functions</vt:lpstr>
      <vt:lpstr>Virtual Functions</vt:lpstr>
      <vt:lpstr>Virtual Functions</vt:lpstr>
      <vt:lpstr>Operator Overloading</vt:lpstr>
      <vt:lpstr>Exercises</vt:lpstr>
      <vt:lpstr>Assignment Details</vt:lpstr>
    </vt:vector>
  </TitlesOfParts>
  <Company>Texas A&amp;M University - Computer Science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Review</dc:title>
  <dc:creator>schaefer</dc:creator>
  <cp:lastModifiedBy>Tyagi, Aakash</cp:lastModifiedBy>
  <cp:revision>44</cp:revision>
  <dcterms:created xsi:type="dcterms:W3CDTF">2013-05-10T17:49:44Z</dcterms:created>
  <dcterms:modified xsi:type="dcterms:W3CDTF">2019-09-01T23:41:02Z</dcterms:modified>
</cp:coreProperties>
</file>