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SiAii4cj0111fAKqBpQbXv4t5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0B0B9-76A8-46FA-A983-A445486AD487}">
  <a:tblStyle styleId="{FF70B0B9-76A8-46FA-A983-A445486AD48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28" y="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67" name="Google Shape;167;p1:notes"/>
          <p:cNvSpPr txBox="1"/>
          <p:nvPr/>
        </p:nvSpPr>
        <p:spPr>
          <a:xfrm>
            <a:off x="3886408" y="8687426"/>
            <a:ext cx="2970037" cy="45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25" rIns="91275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:notes"/>
          <p:cNvSpPr txBox="1"/>
          <p:nvPr/>
        </p:nvSpPr>
        <p:spPr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25" rIns="91275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:notes"/>
          <p:cNvSpPr txBox="1"/>
          <p:nvPr/>
        </p:nvSpPr>
        <p:spPr>
          <a:xfrm>
            <a:off x="1154410" y="684862"/>
            <a:ext cx="4549181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850" tIns="44925" rIns="89850" bIns="44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914815" y="4343713"/>
            <a:ext cx="5026815" cy="411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50" name="Google Shape;3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7388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75" tIns="45100" rIns="91775" bIns="45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7" name="Google Shape;3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7388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75" tIns="45100" rIns="91775" bIns="45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Ask about virtual. (what’s wrong here…)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Also, note that a virtual constructor allows for the child </a:t>
            </a:r>
            <a:r>
              <a:rPr lang="en-US" sz="1700" b="1" i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 parent to be destructed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4" name="Google Shape;3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7388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75" tIns="45100" rIns="91775" bIns="45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71" name="Google Shape;3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7388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75" tIns="45100" rIns="91775" bIns="45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p to “point” at the method.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78" name="Google Shape;3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 the left we have a pointer that we must dereference.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Still must delete p on the left – problem.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 the right, everything is ok.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86" name="Google Shape;3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7" name="Google Shape;387;p16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98" name="Google Shape;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9" name="Google Shape;399;p17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State what n is...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16" name="Google Shape;4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7" name="Google Shape;417;p18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41" name="Google Shape;4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2" name="Google Shape;442;p19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61" name="Google Shape;4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2" name="Google Shape;462;p20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77" name="Google Shape;4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What’s the output? 5, i was copied.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What’s the output now? 25, i was changed.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91" name="Google Shape;4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happened to x? – it is now 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happened to y? – silly question?   y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x.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98" name="Google Shape;4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you can, you should make this guarantee.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 extends the type to allow you to specify which data is read-only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is this good?  --- gets the compiler to help make sure certain values don’t change.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07" name="Google Shape;5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exactly are we saying is const here?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the integer *pi that is const, not the pointer. pi can be changed, but we can’t change anything through it.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16" name="Google Shape;5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Disproving Heraclites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Read pointer declarations from right to left.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23" name="Google Shape;5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5 - 5 - 10 or 5 - 7 - 8</a:t>
            </a:r>
            <a:endParaRPr/>
          </a:p>
        </p:txBody>
      </p:sp>
      <p:sp>
        <p:nvSpPr>
          <p:cNvPr id="530" name="Google Shape;5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13aa9a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613aa9ae9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613aa9ae9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8" name="Google Shape;2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9" name="Google Shape;259;p5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90" name="Google Shape;2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686112" y="4342149"/>
            <a:ext cx="5487333" cy="40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2" name="Google Shape;3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7388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75" tIns="45100" rIns="91775" bIns="45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Just like java.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you have to think about pointers.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29" name="Google Shape;3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7388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75" tIns="45100" rIns="91775" bIns="45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 garbage collection.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Explanation of the C code: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malloc initializes a set size (in bytes) of uninitialized storage in memory. sizeof(int) returns the number of bytes one integer uses (in this case, 4 bytes), so we are initializing 4 times “x” numbers of bytes. This means “x” integers can be filled in the allocated memory. Now, since malloc returns a void pointer (void*) by default, but we want to return an integer pointer (int*).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Digression note: The pointer type matters because it determines how much memory is shifted by when incremented. (nums + 1) when num is an int* type would shift it 4 bytes, whereas (nums + 1) when num is a void* type would shift it by 1 byte.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3aa9ae97_0_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613aa9ae97_0_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g613aa9ae97_0_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613aa9ae97_0_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613aa9ae97_0_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3aa9ae97_0_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613aa9ae97_0_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g613aa9ae97_0_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613aa9ae97_0_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613aa9ae97_0_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3aa9ae97_0_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613aa9ae97_0_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g613aa9ae97_0_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613aa9ae97_0_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613aa9ae97_0_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3aa9ae97_0_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613aa9ae97_0_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g613aa9ae97_0_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8" name="Google Shape;118;g613aa9ae97_0_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613aa9ae97_0_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613aa9ae97_0_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3aa9ae97_0_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613aa9ae97_0_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613aa9ae97_0_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g613aa9ae97_0_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g613aa9ae97_0_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7" name="Google Shape;127;g613aa9ae97_0_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613aa9ae97_0_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613aa9ae97_0_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3aa9ae97_0_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613aa9ae97_0_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613aa9ae97_0_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613aa9ae97_0_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3aa9ae97_0_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13aa9ae97_0_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613aa9ae97_0_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3aa9ae97_0_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613aa9ae97_0_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2" name="Google Shape;142;g613aa9ae97_0_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g613aa9ae97_0_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613aa9ae97_0_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613aa9ae97_0_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3aa9ae97_0_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613aa9ae97_0_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g613aa9ae97_0_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g613aa9ae97_0_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613aa9ae97_0_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613aa9ae97_0_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3aa9ae97_0_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613aa9ae97_0_7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613aa9ae97_0_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613aa9ae97_0_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613aa9ae97_0_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3aa9ae97_0_77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613aa9ae97_0_7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g613aa9ae97_0_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613aa9ae97_0_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613aa9ae97_0_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3aa9ae97_0_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g613aa9ae97_0_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g613aa9ae97_0_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g613aa9ae97_0_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g613aa9ae97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/>
        </p:nvSpPr>
        <p:spPr>
          <a:xfrm>
            <a:off x="619667" y="3055815"/>
            <a:ext cx="8153400" cy="143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Lab2 - Pointers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References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2862" y="481176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Lead TA – Feras Khemakhem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410200"/>
            <a:ext cx="83259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59400"/>
                </a:solidFill>
              </a:rPr>
              <a:t>NOTE: Exercises and Turnin Instructions are on the last two pages of this presentation</a:t>
            </a:r>
            <a:endParaRPr lang="en-US" b="1" dirty="0">
              <a:solidFill>
                <a:srgbClr val="2594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</a:t>
            </a:r>
            <a:r>
              <a:rPr lang="en-US" b="1"/>
              <a:t>delete </a:t>
            </a:r>
            <a:r>
              <a:rPr lang="en-US"/>
              <a:t>on arrays</a:t>
            </a:r>
            <a:endParaRPr/>
          </a:p>
        </p:txBody>
      </p:sp>
      <p:sp>
        <p:nvSpPr>
          <p:cNvPr id="347" name="Google Shape;34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allocate memory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* nums1 =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* nums3 =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[x][4][5];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free the memory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[] nums1;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[] nums3;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Have</a:t>
            </a:r>
            <a:r>
              <a:rPr lang="en-US" sz="2800"/>
              <a:t> to use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delete[]</a:t>
            </a:r>
            <a:r>
              <a:rPr lang="en-US" sz="2800" b="1"/>
              <a:t>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Destructors</a:t>
            </a:r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body" idx="1"/>
          </p:nvPr>
        </p:nvSpPr>
        <p:spPr>
          <a:xfrm>
            <a:off x="274638" y="1600200"/>
            <a:ext cx="860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/>
              <a:t> calls the object’s </a:t>
            </a:r>
            <a:r>
              <a:rPr lang="en-US" b="1"/>
              <a:t>destructor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/>
              <a:t> frees space occupied by the object.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lang="en-US" b="1"/>
              <a:t>destructor</a:t>
            </a:r>
            <a:r>
              <a:rPr lang="en-US"/>
              <a:t> cleans up after the object.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Releases resources such as memory.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Destructors – an Example</a:t>
            </a:r>
            <a:endParaRPr/>
          </a:p>
        </p:txBody>
      </p:sp>
      <p:sp>
        <p:nvSpPr>
          <p:cNvPr id="361" name="Google Shape;36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Segment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Segment();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~Segment();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Point *m_p0, *m_p1;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Destructors – an Example</a:t>
            </a:r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body" idx="1"/>
          </p:nvPr>
        </p:nvSpPr>
        <p:spPr>
          <a:xfrm>
            <a:off x="439738" y="1495425"/>
            <a:ext cx="9144000" cy="549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Segment::Segment()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m_p0 =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Point(0, 0);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m_p1 =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Point(1, 1);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Segment::~Segment()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(m_p0)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m_p0;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(m_p1)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m_p1;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Syntactic Sugar  “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/>
              <a:t>”</a:t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*p = </a:t>
            </a:r>
            <a:r>
              <a:rPr lang="en-US" sz="32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Point(5, 5);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Access a member function: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(*p).move(10, 10);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Or more simply: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p-&gt;move(10, 10);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vs. Heap</a:t>
            </a:r>
            <a:endParaRPr/>
          </a:p>
        </p:txBody>
      </p:sp>
      <p:graphicFrame>
        <p:nvGraphicFramePr>
          <p:cNvPr id="382" name="Google Shape;382;p15"/>
          <p:cNvGraphicFramePr/>
          <p:nvPr/>
        </p:nvGraphicFramePr>
        <p:xfrm>
          <a:off x="152400" y="1524000"/>
          <a:ext cx="8839200" cy="3597275"/>
        </p:xfrm>
        <a:graphic>
          <a:graphicData uri="http://schemas.openxmlformats.org/drawingml/2006/table">
            <a:tbl>
              <a:tblPr>
                <a:noFill/>
                <a:tableStyleId>{FF70B0B9-76A8-46FA-A983-A445486AD487}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the Heap /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allocation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the Stack /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Automatic allocation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 *p = </a:t>
                      </a:r>
                      <a:r>
                        <a:rPr lang="en-US" sz="2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Point();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 *ps = </a:t>
                      </a:r>
                      <a:r>
                        <a:rPr lang="en-US" sz="2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Point[n];</a:t>
                      </a:r>
                      <a:endParaRPr sz="1400" u="none" strike="noStrike" cap="none"/>
                    </a:p>
                  </a:txBody>
                  <a:tcPr marL="91450" marR="91450" marT="228600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 p;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 ps[10];</a:t>
                      </a:r>
                      <a:endParaRPr sz="1400" u="none" strike="noStrike" cap="none"/>
                    </a:p>
                  </a:txBody>
                  <a:tcPr marL="91450" marR="91450" marT="228600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15"/>
          <p:cNvSpPr txBox="1"/>
          <p:nvPr/>
        </p:nvSpPr>
        <p:spPr>
          <a:xfrm>
            <a:off x="152400" y="5867400"/>
            <a:ext cx="68516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when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goes out of scope?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1804988" y="2276475"/>
            <a:ext cx="3043237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425450" y="2322513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16"/>
          <p:cNvCxnSpPr>
            <a:stCxn id="391" idx="3"/>
            <a:endCxn id="390" idx="1"/>
          </p:cNvCxnSpPr>
          <p:nvPr/>
        </p:nvCxnSpPr>
        <p:spPr>
          <a:xfrm>
            <a:off x="977900" y="2599532"/>
            <a:ext cx="8271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3" name="Google Shape;393;p16"/>
          <p:cNvSpPr txBox="1"/>
          <p:nvPr/>
        </p:nvSpPr>
        <p:spPr>
          <a:xfrm>
            <a:off x="563563" y="2392363"/>
            <a:ext cx="33813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 txBox="1"/>
          <p:nvPr/>
        </p:nvSpPr>
        <p:spPr>
          <a:xfrm>
            <a:off x="1806575" y="2254250"/>
            <a:ext cx="3014663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6"/>
          <p:cNvSpPr txBox="1"/>
          <p:nvPr/>
        </p:nvSpPr>
        <p:spPr>
          <a:xfrm>
            <a:off x="2203225" y="1473338"/>
            <a:ext cx="480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be the size of S, which is 7 in this example.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1804988" y="2276475"/>
            <a:ext cx="3043237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1806575" y="3775075"/>
            <a:ext cx="5945188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/>
          <p:nvPr/>
        </p:nvSpPr>
        <p:spPr>
          <a:xfrm>
            <a:off x="425450" y="2322513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17"/>
          <p:cNvCxnSpPr>
            <a:stCxn id="404" idx="3"/>
            <a:endCxn id="402" idx="1"/>
          </p:cNvCxnSpPr>
          <p:nvPr/>
        </p:nvCxnSpPr>
        <p:spPr>
          <a:xfrm>
            <a:off x="977900" y="2599532"/>
            <a:ext cx="8271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06" name="Google Shape;406;p17"/>
          <p:cNvSpPr txBox="1"/>
          <p:nvPr/>
        </p:nvSpPr>
        <p:spPr>
          <a:xfrm>
            <a:off x="563563" y="2392363"/>
            <a:ext cx="33813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7"/>
          <p:cNvSpPr/>
          <p:nvPr/>
        </p:nvSpPr>
        <p:spPr>
          <a:xfrm>
            <a:off x="425450" y="3843338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7"/>
          <p:cNvSpPr txBox="1"/>
          <p:nvPr/>
        </p:nvSpPr>
        <p:spPr>
          <a:xfrm>
            <a:off x="563563" y="3981450"/>
            <a:ext cx="3206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17"/>
          <p:cNvCxnSpPr>
            <a:stCxn id="407" idx="3"/>
            <a:endCxn id="403" idx="1"/>
          </p:cNvCxnSpPr>
          <p:nvPr/>
        </p:nvCxnSpPr>
        <p:spPr>
          <a:xfrm rot="10800000" flipH="1">
            <a:off x="977900" y="4109256"/>
            <a:ext cx="8286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0" name="Google Shape;410;p17"/>
          <p:cNvSpPr txBox="1"/>
          <p:nvPr/>
        </p:nvSpPr>
        <p:spPr>
          <a:xfrm>
            <a:off x="1806575" y="2254250"/>
            <a:ext cx="3014663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1806575" y="3775075"/>
            <a:ext cx="6002338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0 0 0 0 0 0 0 0 0 0 0 0 0 0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1828800" y="5334000"/>
            <a:ext cx="518160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T =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[2*n];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2203225" y="1473338"/>
            <a:ext cx="480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be the size of S, which is 7 in this example.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1804988" y="2276475"/>
            <a:ext cx="3043237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1806575" y="3775075"/>
            <a:ext cx="5945188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425450" y="2322513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18"/>
          <p:cNvCxnSpPr>
            <a:stCxn id="422" idx="3"/>
            <a:endCxn id="420" idx="1"/>
          </p:cNvCxnSpPr>
          <p:nvPr/>
        </p:nvCxnSpPr>
        <p:spPr>
          <a:xfrm>
            <a:off x="977900" y="2599532"/>
            <a:ext cx="8271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4" name="Google Shape;424;p18"/>
          <p:cNvSpPr txBox="1"/>
          <p:nvPr/>
        </p:nvSpPr>
        <p:spPr>
          <a:xfrm>
            <a:off x="563563" y="2392363"/>
            <a:ext cx="33813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8"/>
          <p:cNvSpPr/>
          <p:nvPr/>
        </p:nvSpPr>
        <p:spPr>
          <a:xfrm>
            <a:off x="425450" y="3843338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8"/>
          <p:cNvSpPr txBox="1"/>
          <p:nvPr/>
        </p:nvSpPr>
        <p:spPr>
          <a:xfrm>
            <a:off x="563563" y="3981450"/>
            <a:ext cx="3206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18"/>
          <p:cNvCxnSpPr>
            <a:stCxn id="425" idx="3"/>
            <a:endCxn id="421" idx="1"/>
          </p:cNvCxnSpPr>
          <p:nvPr/>
        </p:nvCxnSpPr>
        <p:spPr>
          <a:xfrm rot="10800000" flipH="1">
            <a:off x="977900" y="4109256"/>
            <a:ext cx="8286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8" name="Google Shape;428;p18"/>
          <p:cNvSpPr txBox="1"/>
          <p:nvPr/>
        </p:nvSpPr>
        <p:spPr>
          <a:xfrm>
            <a:off x="1806575" y="2254250"/>
            <a:ext cx="3014663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1806575" y="3775075"/>
            <a:ext cx="6002338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1 2 3 4 5 6 7 0 0 0 0 0 0 0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18"/>
          <p:cNvCxnSpPr/>
          <p:nvPr/>
        </p:nvCxnSpPr>
        <p:spPr>
          <a:xfrm rot="5400000">
            <a:off x="1598613" y="3359150"/>
            <a:ext cx="83026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1" name="Google Shape;431;p18"/>
          <p:cNvCxnSpPr/>
          <p:nvPr/>
        </p:nvCxnSpPr>
        <p:spPr>
          <a:xfrm rot="5400000">
            <a:off x="2014538" y="3359150"/>
            <a:ext cx="83026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2" name="Google Shape;432;p18"/>
          <p:cNvCxnSpPr/>
          <p:nvPr/>
        </p:nvCxnSpPr>
        <p:spPr>
          <a:xfrm rot="5400000">
            <a:off x="2346301" y="3359263"/>
            <a:ext cx="8304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3" name="Google Shape;433;p18"/>
          <p:cNvCxnSpPr/>
          <p:nvPr/>
        </p:nvCxnSpPr>
        <p:spPr>
          <a:xfrm rot="5400000">
            <a:off x="2760638" y="3359263"/>
            <a:ext cx="8304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4" name="Google Shape;434;p18"/>
          <p:cNvCxnSpPr/>
          <p:nvPr/>
        </p:nvCxnSpPr>
        <p:spPr>
          <a:xfrm rot="5400000">
            <a:off x="3099525" y="3360013"/>
            <a:ext cx="83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5" name="Google Shape;435;p18"/>
          <p:cNvCxnSpPr/>
          <p:nvPr/>
        </p:nvCxnSpPr>
        <p:spPr>
          <a:xfrm rot="5400000">
            <a:off x="3438500" y="3359263"/>
            <a:ext cx="8304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6" name="Google Shape;436;p18"/>
          <p:cNvCxnSpPr/>
          <p:nvPr/>
        </p:nvCxnSpPr>
        <p:spPr>
          <a:xfrm rot="5400000">
            <a:off x="3852838" y="3359263"/>
            <a:ext cx="8304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7" name="Google Shape;437;p18"/>
          <p:cNvSpPr/>
          <p:nvPr/>
        </p:nvSpPr>
        <p:spPr>
          <a:xfrm>
            <a:off x="1828800" y="5334000"/>
            <a:ext cx="5181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0; i &lt; n; i++)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T[i] = S[i];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2203225" y="1473338"/>
            <a:ext cx="480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be the size of S, which is 7 in this example.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1804988" y="2276475"/>
            <a:ext cx="3043237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1806575" y="3775075"/>
            <a:ext cx="5945188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425450" y="2322513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563563" y="2392363"/>
            <a:ext cx="33813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425450" y="3843338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563563" y="3981450"/>
            <a:ext cx="3206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19"/>
          <p:cNvCxnSpPr>
            <a:stCxn id="449" idx="3"/>
            <a:endCxn id="446" idx="1"/>
          </p:cNvCxnSpPr>
          <p:nvPr/>
        </p:nvCxnSpPr>
        <p:spPr>
          <a:xfrm rot="10800000" flipH="1">
            <a:off x="977900" y="4109256"/>
            <a:ext cx="8286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2" name="Google Shape;452;p19"/>
          <p:cNvSpPr txBox="1"/>
          <p:nvPr/>
        </p:nvSpPr>
        <p:spPr>
          <a:xfrm>
            <a:off x="1806575" y="2254250"/>
            <a:ext cx="3014663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"/>
          <p:cNvSpPr txBox="1"/>
          <p:nvPr/>
        </p:nvSpPr>
        <p:spPr>
          <a:xfrm>
            <a:off x="1806575" y="3775075"/>
            <a:ext cx="6002338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1 2 3 4 5 6 7 0 0 0 0 0 0 0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19"/>
          <p:cNvCxnSpPr/>
          <p:nvPr/>
        </p:nvCxnSpPr>
        <p:spPr>
          <a:xfrm>
            <a:off x="1668463" y="1978025"/>
            <a:ext cx="3594100" cy="1174750"/>
          </a:xfrm>
          <a:prstGeom prst="straightConnector1">
            <a:avLst/>
          </a:prstGeom>
          <a:noFill/>
          <a:ln w="1206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19"/>
          <p:cNvCxnSpPr/>
          <p:nvPr/>
        </p:nvCxnSpPr>
        <p:spPr>
          <a:xfrm rot="8580000">
            <a:off x="1660525" y="2041525"/>
            <a:ext cx="3594100" cy="1176338"/>
          </a:xfrm>
          <a:prstGeom prst="straightConnector1">
            <a:avLst/>
          </a:prstGeom>
          <a:noFill/>
          <a:ln w="1206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6" name="Google Shape;456;p19"/>
          <p:cNvSpPr/>
          <p:nvPr/>
        </p:nvSpPr>
        <p:spPr>
          <a:xfrm>
            <a:off x="979488" y="2314575"/>
            <a:ext cx="655637" cy="519113"/>
          </a:xfrm>
          <a:custGeom>
            <a:avLst/>
            <a:gdLst/>
            <a:ahLst/>
            <a:cxnLst/>
            <a:rect l="l" t="t" r="r" b="b"/>
            <a:pathLst>
              <a:path w="723900" h="573617" extrusionOk="0">
                <a:moveTo>
                  <a:pt x="0" y="306917"/>
                </a:moveTo>
                <a:cubicBezTo>
                  <a:pt x="138641" y="153458"/>
                  <a:pt x="277283" y="0"/>
                  <a:pt x="381000" y="40217"/>
                </a:cubicBezTo>
                <a:cubicBezTo>
                  <a:pt x="484717" y="80434"/>
                  <a:pt x="565150" y="522817"/>
                  <a:pt x="622300" y="548217"/>
                </a:cubicBezTo>
                <a:cubicBezTo>
                  <a:pt x="679450" y="573617"/>
                  <a:pt x="701675" y="383117"/>
                  <a:pt x="723900" y="19261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1828800" y="5334000"/>
            <a:ext cx="518160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 txBox="1"/>
          <p:nvPr/>
        </p:nvSpPr>
        <p:spPr>
          <a:xfrm>
            <a:off x="2203225" y="1473338"/>
            <a:ext cx="480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be the size of S, which is 7 in this example.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Pointers &amp;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462088" y="4535488"/>
            <a:ext cx="5946775" cy="690562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"/>
          <p:cNvCxnSpPr/>
          <p:nvPr/>
        </p:nvCxnSpPr>
        <p:spPr>
          <a:xfrm rot="5400000">
            <a:off x="1741488" y="4879975"/>
            <a:ext cx="69056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"/>
          <p:cNvCxnSpPr/>
          <p:nvPr/>
        </p:nvCxnSpPr>
        <p:spPr>
          <a:xfrm rot="5400000">
            <a:off x="2434431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"/>
          <p:cNvCxnSpPr/>
          <p:nvPr/>
        </p:nvCxnSpPr>
        <p:spPr>
          <a:xfrm rot="5400000">
            <a:off x="3124994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"/>
          <p:cNvCxnSpPr/>
          <p:nvPr/>
        </p:nvCxnSpPr>
        <p:spPr>
          <a:xfrm rot="5400000">
            <a:off x="3816350" y="4879976"/>
            <a:ext cx="688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"/>
          <p:cNvCxnSpPr/>
          <p:nvPr/>
        </p:nvCxnSpPr>
        <p:spPr>
          <a:xfrm rot="5400000">
            <a:off x="4507706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"/>
          <p:cNvCxnSpPr/>
          <p:nvPr/>
        </p:nvCxnSpPr>
        <p:spPr>
          <a:xfrm rot="5400000">
            <a:off x="51982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2"/>
          <p:cNvCxnSpPr/>
          <p:nvPr/>
        </p:nvCxnSpPr>
        <p:spPr>
          <a:xfrm rot="5400000">
            <a:off x="58205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2"/>
          <p:cNvCxnSpPr/>
          <p:nvPr/>
        </p:nvCxnSpPr>
        <p:spPr>
          <a:xfrm rot="5400000">
            <a:off x="64428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"/>
          <p:cNvSpPr txBox="1"/>
          <p:nvPr/>
        </p:nvSpPr>
        <p:spPr>
          <a:xfrm>
            <a:off x="1392238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2084388" y="4189413"/>
            <a:ext cx="66675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 txBox="1"/>
          <p:nvPr/>
        </p:nvSpPr>
        <p:spPr>
          <a:xfrm>
            <a:off x="2774950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346551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415766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484822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554037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1610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67833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1806575" y="3775075"/>
            <a:ext cx="5945188" cy="66833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0"/>
          <p:cNvSpPr/>
          <p:nvPr/>
        </p:nvSpPr>
        <p:spPr>
          <a:xfrm>
            <a:off x="425450" y="2322513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563563" y="2392363"/>
            <a:ext cx="33813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0"/>
          <p:cNvSpPr/>
          <p:nvPr/>
        </p:nvSpPr>
        <p:spPr>
          <a:xfrm>
            <a:off x="425450" y="3843338"/>
            <a:ext cx="552450" cy="554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563563" y="3981450"/>
            <a:ext cx="3206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0"/>
          <p:cNvCxnSpPr>
            <a:stCxn id="468" idx="3"/>
            <a:endCxn id="465" idx="1"/>
          </p:cNvCxnSpPr>
          <p:nvPr/>
        </p:nvCxnSpPr>
        <p:spPr>
          <a:xfrm rot="10800000" flipH="1">
            <a:off x="977900" y="4109256"/>
            <a:ext cx="8286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71" name="Google Shape;471;p20"/>
          <p:cNvSpPr txBox="1"/>
          <p:nvPr/>
        </p:nvSpPr>
        <p:spPr>
          <a:xfrm>
            <a:off x="1806575" y="3775075"/>
            <a:ext cx="6002338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1 2 3 4 5 6 7 0 0 0 0 0 0 0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" name="Google Shape;472;p20"/>
          <p:cNvCxnSpPr>
            <a:stCxn id="466" idx="3"/>
            <a:endCxn id="465" idx="1"/>
          </p:cNvCxnSpPr>
          <p:nvPr/>
        </p:nvCxnSpPr>
        <p:spPr>
          <a:xfrm>
            <a:off x="977900" y="2599532"/>
            <a:ext cx="828600" cy="15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73" name="Google Shape;473;p20"/>
          <p:cNvSpPr/>
          <p:nvPr/>
        </p:nvSpPr>
        <p:spPr>
          <a:xfrm>
            <a:off x="1828800" y="5334000"/>
            <a:ext cx="518160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0"/>
          <p:cNvSpPr txBox="1"/>
          <p:nvPr/>
        </p:nvSpPr>
        <p:spPr>
          <a:xfrm>
            <a:off x="2203225" y="1473338"/>
            <a:ext cx="480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be the size of S, which is 7 in this example.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Passing by value</a:t>
            </a:r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Math::square(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i = i*i;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i = 5;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Math::square(i);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cout &lt;&lt; i &lt;&lt; endl;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Passing by reference</a:t>
            </a:r>
            <a:endParaRPr/>
          </a:p>
        </p:txBody>
      </p:sp>
      <p:sp>
        <p:nvSpPr>
          <p:cNvPr id="488" name="Google Shape;48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Math::square(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&amp;i)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i = i*i;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i = 5;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Math::square(i);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cout &lt;&lt; i &lt;&lt; endl;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reference?</a:t>
            </a:r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alias – another name for an object.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&amp;y = x; </a:t>
            </a: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y is 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reference to 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y = 10;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Introducing: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/>
          </a:p>
        </p:txBody>
      </p:sp>
      <p:sp>
        <p:nvSpPr>
          <p:cNvPr id="502" name="Google Shape;50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Math::printSquare(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&amp;i){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i = i*i;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cout &lt;&lt; i &lt;&lt; endl;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i = 5;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Math::printSquare(i);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Math::printCube(i);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03" name="Google Shape;503;p24"/>
          <p:cNvSpPr txBox="1"/>
          <p:nvPr/>
        </p:nvSpPr>
        <p:spPr>
          <a:xfrm>
            <a:off x="3962400" y="1981200"/>
            <a:ext cx="251936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Won’t compile.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24"/>
          <p:cNvCxnSpPr/>
          <p:nvPr/>
        </p:nvCxnSpPr>
        <p:spPr>
          <a:xfrm rot="10800000">
            <a:off x="3276600" y="2286000"/>
            <a:ext cx="685800" cy="0"/>
          </a:xfrm>
          <a:prstGeom prst="straightConnector1">
            <a:avLst/>
          </a:prstGeom>
          <a:noFill/>
          <a:ln w="28575" cap="flat" cmpd="sng">
            <a:solidFill>
              <a:srgbClr val="CC33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 also pass pointers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/>
          </a:p>
        </p:txBody>
      </p:sp>
      <p:sp>
        <p:nvSpPr>
          <p:cNvPr id="511" name="Google Shape;511;p25"/>
          <p:cNvSpPr txBox="1">
            <a:spLocks noGrp="1"/>
          </p:cNvSpPr>
          <p:nvPr>
            <p:ph type="body" idx="1"/>
          </p:nvPr>
        </p:nvSpPr>
        <p:spPr>
          <a:xfrm>
            <a:off x="392113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Math::printSquare(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*pi)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*pi = (*pi) * (*pi);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cout &lt;&lt; pi &lt;&lt; endl;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i = 5;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Math::printSquare(&amp;i);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  Math::printCube(&amp;i);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030913" y="1905000"/>
            <a:ext cx="3113087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Still won’t compile.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25"/>
          <p:cNvCxnSpPr/>
          <p:nvPr/>
        </p:nvCxnSpPr>
        <p:spPr>
          <a:xfrm rot="10800000">
            <a:off x="5345113" y="2209800"/>
            <a:ext cx="685800" cy="0"/>
          </a:xfrm>
          <a:prstGeom prst="straightConnector1">
            <a:avLst/>
          </a:prstGeom>
          <a:noFill/>
          <a:ln w="28575" cap="flat" cmpd="sng">
            <a:solidFill>
              <a:srgbClr val="CC33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Declaring things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/>
          </a:p>
        </p:txBody>
      </p:sp>
      <p:sp>
        <p:nvSpPr>
          <p:cNvPr id="520" name="Google Shape;520;p2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River nile;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River* nilePc;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River*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nileCp;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River*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nileCpc;</a:t>
            </a:r>
            <a:endParaRPr sz="28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Read pointer declarations </a:t>
            </a:r>
            <a:br>
              <a:rPr lang="en-US" sz="3600"/>
            </a:br>
            <a:r>
              <a:rPr lang="en-US" sz="3600"/>
              <a:t>right to left</a:t>
            </a:r>
            <a:endParaRPr/>
          </a:p>
        </p:txBody>
      </p:sp>
      <p:sp>
        <p:nvSpPr>
          <p:cNvPr id="527" name="Google Shape;527;p2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const River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River nile;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pointer to a const River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River* nilePc;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const pointer to a River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River*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nileCp;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 const pointer to a const River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River*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nileCpc;</a:t>
            </a:r>
            <a:endParaRPr sz="28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533" name="Google Shape;53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Create a class called </a:t>
            </a:r>
            <a:r>
              <a:rPr lang="en-US" sz="2240" b="1"/>
              <a:t>Point</a:t>
            </a:r>
            <a:r>
              <a:rPr lang="en-US" sz="2240"/>
              <a:t> with two private data members, a public </a:t>
            </a:r>
            <a:r>
              <a:rPr lang="en-US" sz="2240" b="1"/>
              <a:t>print</a:t>
            </a:r>
            <a:r>
              <a:rPr lang="en-US" sz="2240"/>
              <a:t> function, and constructors as well as a destructor that prints a message when it is called. 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Create an array of 5 </a:t>
            </a:r>
            <a:r>
              <a:rPr lang="en-US" sz="2240" b="1"/>
              <a:t>Points</a:t>
            </a:r>
            <a:r>
              <a:rPr lang="en-US" sz="2240"/>
              <a:t> on the </a:t>
            </a:r>
            <a:r>
              <a:rPr lang="en-US" sz="2240" b="1"/>
              <a:t>stack</a:t>
            </a:r>
            <a:r>
              <a:rPr lang="en-US" sz="2240"/>
              <a:t>, initialize them with non-zero data, and print them.  Verify that that the destructor is called when your program exits.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Create an array of 10 </a:t>
            </a:r>
            <a:r>
              <a:rPr lang="en-US" sz="2240" b="1"/>
              <a:t>Points</a:t>
            </a:r>
            <a:r>
              <a:rPr lang="en-US" sz="2240"/>
              <a:t> on the </a:t>
            </a:r>
            <a:r>
              <a:rPr lang="en-US" sz="2240" b="1"/>
              <a:t>heap</a:t>
            </a:r>
            <a:r>
              <a:rPr lang="en-US" sz="2240"/>
              <a:t>, initialize them with non-zero data, and print them.  Do not delete the array and verify the destructor is not called (you have created a memory leak).  Now write your program to delete the array at the end.  Verify that only one destructor is called and your program crashes (you have created a memory leak and a bug).  Now write your program to delete[] the array at the end.  Verify that all destructors are called.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13aa9ae97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Assignment Details</a:t>
            </a:r>
            <a:endParaRPr dirty="0"/>
          </a:p>
        </p:txBody>
      </p:sp>
      <p:sp>
        <p:nvSpPr>
          <p:cNvPr id="540" name="Google Shape;540;g613aa9ae97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For this assignment, use a single </a:t>
            </a:r>
            <a:r>
              <a:rPr lang="en-US" sz="2400" dirty="0" err="1"/>
              <a:t>cpp</a:t>
            </a:r>
            <a:r>
              <a:rPr lang="en-US" sz="2400" dirty="0"/>
              <a:t> file. This includes the main() and any classes.</a:t>
            </a:r>
            <a:endParaRPr sz="2400"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Deadline: </a:t>
            </a:r>
            <a:r>
              <a:rPr lang="en-US" sz="2400" dirty="0" smtClean="0"/>
              <a:t>Monday </a:t>
            </a:r>
            <a:r>
              <a:rPr lang="en-US" sz="2400" dirty="0"/>
              <a:t>9</a:t>
            </a:r>
            <a:r>
              <a:rPr lang="en-US" sz="2400" dirty="0" smtClean="0"/>
              <a:t> </a:t>
            </a:r>
            <a:r>
              <a:rPr lang="en-US" sz="2400" dirty="0"/>
              <a:t>September 11:59pm</a:t>
            </a:r>
            <a:endParaRPr sz="2400"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Rubrics = 20 points total; 5 points for creating Point class with print and constructors/destructors, 5 points for entire stack implementation, and 10 points for entire heap implementation (including delete)</a:t>
            </a:r>
            <a:endParaRPr sz="2400" dirty="0">
              <a:highlight>
                <a:srgbClr val="FFFF00"/>
              </a:highlight>
            </a:endParaRPr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/>
              <a:t>Submission: Please turn in a zip folder of the </a:t>
            </a:r>
            <a:r>
              <a:rPr lang="en-US" sz="2400" dirty="0" err="1"/>
              <a:t>cpp</a:t>
            </a:r>
            <a:endParaRPr sz="24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Name Convention: Lastname_FirstName_UIN_Lab2.zip</a:t>
            </a:r>
            <a:endParaRPr sz="2400" dirty="0"/>
          </a:p>
        </p:txBody>
      </p:sp>
      <p:pic>
        <p:nvPicPr>
          <p:cNvPr id="541" name="Google Shape;541;g613aa9ae97_0_0"/>
          <p:cNvPicPr preferRelativeResize="0"/>
          <p:nvPr/>
        </p:nvPicPr>
        <p:blipFill rotWithShape="1">
          <a:blip r:embed="rId3">
            <a:alphaModFix/>
          </a:blip>
          <a:srcRect t="3437"/>
          <a:stretch/>
        </p:blipFill>
        <p:spPr>
          <a:xfrm>
            <a:off x="1211631" y="4869075"/>
            <a:ext cx="2852369" cy="19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613aa9ae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600" y="4593825"/>
            <a:ext cx="1919550" cy="19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/>
          <p:nvPr/>
        </p:nvSpPr>
        <p:spPr>
          <a:xfrm>
            <a:off x="1462088" y="4535488"/>
            <a:ext cx="5946775" cy="690562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2224088" y="4535488"/>
            <a:ext cx="554037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355600" y="1838325"/>
            <a:ext cx="8432800" cy="42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"/>
          <p:cNvCxnSpPr/>
          <p:nvPr/>
        </p:nvCxnSpPr>
        <p:spPr>
          <a:xfrm rot="5400000">
            <a:off x="1741488" y="4879975"/>
            <a:ext cx="69056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3"/>
          <p:cNvCxnSpPr/>
          <p:nvPr/>
        </p:nvCxnSpPr>
        <p:spPr>
          <a:xfrm rot="5400000">
            <a:off x="2434431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3"/>
          <p:cNvCxnSpPr/>
          <p:nvPr/>
        </p:nvCxnSpPr>
        <p:spPr>
          <a:xfrm rot="5400000">
            <a:off x="3124994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3"/>
          <p:cNvCxnSpPr/>
          <p:nvPr/>
        </p:nvCxnSpPr>
        <p:spPr>
          <a:xfrm rot="5400000">
            <a:off x="3816350" y="4879976"/>
            <a:ext cx="688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3"/>
          <p:cNvCxnSpPr/>
          <p:nvPr/>
        </p:nvCxnSpPr>
        <p:spPr>
          <a:xfrm rot="5400000">
            <a:off x="4507706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3"/>
          <p:cNvCxnSpPr/>
          <p:nvPr/>
        </p:nvCxnSpPr>
        <p:spPr>
          <a:xfrm rot="5400000">
            <a:off x="51982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"/>
          <p:cNvCxnSpPr/>
          <p:nvPr/>
        </p:nvCxnSpPr>
        <p:spPr>
          <a:xfrm rot="5400000">
            <a:off x="58205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3"/>
          <p:cNvCxnSpPr/>
          <p:nvPr/>
        </p:nvCxnSpPr>
        <p:spPr>
          <a:xfrm rot="5400000">
            <a:off x="64428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3"/>
          <p:cNvSpPr txBox="1"/>
          <p:nvPr/>
        </p:nvSpPr>
        <p:spPr>
          <a:xfrm>
            <a:off x="2222500" y="5157788"/>
            <a:ext cx="436563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1392238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2084388" y="4189413"/>
            <a:ext cx="66675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2774950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346551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415766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484822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554037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61610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 txBox="1"/>
          <p:nvPr/>
        </p:nvSpPr>
        <p:spPr>
          <a:xfrm>
            <a:off x="67833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/>
        </p:nvSpPr>
        <p:spPr>
          <a:xfrm>
            <a:off x="493713" y="525463"/>
            <a:ext cx="82281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&amp; Memory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Pointers &amp;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1462088" y="4535488"/>
            <a:ext cx="5946775" cy="690562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2224088" y="4535488"/>
            <a:ext cx="554037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355600" y="1838325"/>
            <a:ext cx="8432800" cy="76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y = &amp;x;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4"/>
          <p:cNvCxnSpPr/>
          <p:nvPr/>
        </p:nvCxnSpPr>
        <p:spPr>
          <a:xfrm rot="5400000">
            <a:off x="1741488" y="4879975"/>
            <a:ext cx="69056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4"/>
          <p:cNvCxnSpPr/>
          <p:nvPr/>
        </p:nvCxnSpPr>
        <p:spPr>
          <a:xfrm rot="5400000">
            <a:off x="2434431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4"/>
          <p:cNvCxnSpPr/>
          <p:nvPr/>
        </p:nvCxnSpPr>
        <p:spPr>
          <a:xfrm rot="5400000">
            <a:off x="3124994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4"/>
          <p:cNvCxnSpPr/>
          <p:nvPr/>
        </p:nvCxnSpPr>
        <p:spPr>
          <a:xfrm rot="5400000">
            <a:off x="3816350" y="4879976"/>
            <a:ext cx="688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4"/>
          <p:cNvCxnSpPr/>
          <p:nvPr/>
        </p:nvCxnSpPr>
        <p:spPr>
          <a:xfrm rot="5400000">
            <a:off x="4507706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4"/>
          <p:cNvCxnSpPr/>
          <p:nvPr/>
        </p:nvCxnSpPr>
        <p:spPr>
          <a:xfrm rot="5400000">
            <a:off x="51982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4"/>
          <p:cNvCxnSpPr/>
          <p:nvPr/>
        </p:nvCxnSpPr>
        <p:spPr>
          <a:xfrm rot="5400000">
            <a:off x="58205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4"/>
          <p:cNvCxnSpPr/>
          <p:nvPr/>
        </p:nvCxnSpPr>
        <p:spPr>
          <a:xfrm rot="5400000">
            <a:off x="64428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4"/>
          <p:cNvSpPr txBox="1"/>
          <p:nvPr/>
        </p:nvSpPr>
        <p:spPr>
          <a:xfrm>
            <a:off x="2222500" y="5157788"/>
            <a:ext cx="436563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4295775" y="5157788"/>
            <a:ext cx="43497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4157663" y="4741863"/>
            <a:ext cx="78263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392238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2084388" y="4189413"/>
            <a:ext cx="66675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2774950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346551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415766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484822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 txBox="1"/>
          <p:nvPr/>
        </p:nvSpPr>
        <p:spPr>
          <a:xfrm>
            <a:off x="554037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 txBox="1"/>
          <p:nvPr/>
        </p:nvSpPr>
        <p:spPr>
          <a:xfrm>
            <a:off x="61610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67833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 flipH="1">
            <a:off x="2290800" y="3428900"/>
            <a:ext cx="2281200" cy="622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Pointers &amp;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1462088" y="4535488"/>
            <a:ext cx="5946775" cy="690562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 txBox="1"/>
          <p:nvPr/>
        </p:nvSpPr>
        <p:spPr>
          <a:xfrm>
            <a:off x="2224088" y="4535488"/>
            <a:ext cx="554037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355600" y="1838325"/>
            <a:ext cx="8432800" cy="143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y = &amp;x;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z = y;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5" name="Google Shape;265;p5"/>
          <p:cNvCxnSpPr/>
          <p:nvPr/>
        </p:nvCxnSpPr>
        <p:spPr>
          <a:xfrm rot="5400000">
            <a:off x="1741488" y="4879975"/>
            <a:ext cx="69056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5"/>
          <p:cNvCxnSpPr/>
          <p:nvPr/>
        </p:nvCxnSpPr>
        <p:spPr>
          <a:xfrm rot="5400000">
            <a:off x="2434431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5"/>
          <p:cNvCxnSpPr/>
          <p:nvPr/>
        </p:nvCxnSpPr>
        <p:spPr>
          <a:xfrm rot="5400000">
            <a:off x="3124994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5"/>
          <p:cNvCxnSpPr/>
          <p:nvPr/>
        </p:nvCxnSpPr>
        <p:spPr>
          <a:xfrm rot="5400000">
            <a:off x="3816350" y="4879976"/>
            <a:ext cx="688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5"/>
          <p:cNvCxnSpPr/>
          <p:nvPr/>
        </p:nvCxnSpPr>
        <p:spPr>
          <a:xfrm rot="5400000">
            <a:off x="4507706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5"/>
          <p:cNvCxnSpPr/>
          <p:nvPr/>
        </p:nvCxnSpPr>
        <p:spPr>
          <a:xfrm rot="5400000">
            <a:off x="51982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5"/>
          <p:cNvCxnSpPr/>
          <p:nvPr/>
        </p:nvCxnSpPr>
        <p:spPr>
          <a:xfrm rot="5400000">
            <a:off x="58205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5"/>
          <p:cNvCxnSpPr/>
          <p:nvPr/>
        </p:nvCxnSpPr>
        <p:spPr>
          <a:xfrm rot="5400000">
            <a:off x="64428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5"/>
          <p:cNvSpPr txBox="1"/>
          <p:nvPr/>
        </p:nvSpPr>
        <p:spPr>
          <a:xfrm>
            <a:off x="2222500" y="5157788"/>
            <a:ext cx="436563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 txBox="1"/>
          <p:nvPr/>
        </p:nvSpPr>
        <p:spPr>
          <a:xfrm>
            <a:off x="4295775" y="5157788"/>
            <a:ext cx="43497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 txBox="1"/>
          <p:nvPr/>
        </p:nvSpPr>
        <p:spPr>
          <a:xfrm>
            <a:off x="4157663" y="4741863"/>
            <a:ext cx="78263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 txBox="1"/>
          <p:nvPr/>
        </p:nvSpPr>
        <p:spPr>
          <a:xfrm>
            <a:off x="5540375" y="4741863"/>
            <a:ext cx="720725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5678488" y="5157788"/>
            <a:ext cx="4000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1392238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"/>
          <p:cNvSpPr txBox="1"/>
          <p:nvPr/>
        </p:nvSpPr>
        <p:spPr>
          <a:xfrm>
            <a:off x="2084388" y="4189413"/>
            <a:ext cx="66675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 txBox="1"/>
          <p:nvPr/>
        </p:nvSpPr>
        <p:spPr>
          <a:xfrm>
            <a:off x="2774950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 txBox="1"/>
          <p:nvPr/>
        </p:nvSpPr>
        <p:spPr>
          <a:xfrm>
            <a:off x="346551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4157663" y="4189413"/>
            <a:ext cx="6604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/>
          <p:cNvSpPr txBox="1"/>
          <p:nvPr/>
        </p:nvSpPr>
        <p:spPr>
          <a:xfrm>
            <a:off x="484822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5540375" y="4189413"/>
            <a:ext cx="668338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 txBox="1"/>
          <p:nvPr/>
        </p:nvSpPr>
        <p:spPr>
          <a:xfrm>
            <a:off x="61610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 txBox="1"/>
          <p:nvPr/>
        </p:nvSpPr>
        <p:spPr>
          <a:xfrm>
            <a:off x="6783388" y="4189413"/>
            <a:ext cx="6699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 flipH="1">
            <a:off x="2290800" y="3428900"/>
            <a:ext cx="2281200" cy="622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>
            <a:spLocks noGrp="1"/>
          </p:cNvSpPr>
          <p:nvPr>
            <p:ph type="title" idx="4294967295"/>
          </p:nvPr>
        </p:nvSpPr>
        <p:spPr>
          <a:xfrm>
            <a:off x="493713" y="525463"/>
            <a:ext cx="8228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Pointers &amp;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1462088" y="4535488"/>
            <a:ext cx="5946775" cy="690562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2224088" y="4535488"/>
            <a:ext cx="554037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355600" y="1838325"/>
            <a:ext cx="8432800" cy="177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y = &amp;x;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z = 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*z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6"/>
          <p:cNvCxnSpPr/>
          <p:nvPr/>
        </p:nvCxnSpPr>
        <p:spPr>
          <a:xfrm rot="5400000">
            <a:off x="1741488" y="4879975"/>
            <a:ext cx="69056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6"/>
          <p:cNvCxnSpPr/>
          <p:nvPr/>
        </p:nvCxnSpPr>
        <p:spPr>
          <a:xfrm rot="5400000">
            <a:off x="2434431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299;p6"/>
          <p:cNvCxnSpPr/>
          <p:nvPr/>
        </p:nvCxnSpPr>
        <p:spPr>
          <a:xfrm rot="5400000">
            <a:off x="3124994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p6"/>
          <p:cNvCxnSpPr/>
          <p:nvPr/>
        </p:nvCxnSpPr>
        <p:spPr>
          <a:xfrm rot="5400000">
            <a:off x="3816350" y="4879976"/>
            <a:ext cx="6889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6"/>
          <p:cNvCxnSpPr/>
          <p:nvPr/>
        </p:nvCxnSpPr>
        <p:spPr>
          <a:xfrm rot="5400000">
            <a:off x="4507706" y="4879182"/>
            <a:ext cx="68897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6"/>
          <p:cNvCxnSpPr/>
          <p:nvPr/>
        </p:nvCxnSpPr>
        <p:spPr>
          <a:xfrm rot="5400000">
            <a:off x="51982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6"/>
          <p:cNvCxnSpPr/>
          <p:nvPr/>
        </p:nvCxnSpPr>
        <p:spPr>
          <a:xfrm rot="5400000">
            <a:off x="58205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6"/>
          <p:cNvCxnSpPr/>
          <p:nvPr/>
        </p:nvCxnSpPr>
        <p:spPr>
          <a:xfrm rot="5400000">
            <a:off x="6442869" y="4879182"/>
            <a:ext cx="68897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6"/>
          <p:cNvSpPr txBox="1"/>
          <p:nvPr/>
        </p:nvSpPr>
        <p:spPr>
          <a:xfrm>
            <a:off x="2222500" y="5157788"/>
            <a:ext cx="436563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 txBox="1"/>
          <p:nvPr/>
        </p:nvSpPr>
        <p:spPr>
          <a:xfrm>
            <a:off x="4295775" y="5157788"/>
            <a:ext cx="43497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4157663" y="4741863"/>
            <a:ext cx="78263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5540375" y="4741863"/>
            <a:ext cx="720725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5678488" y="5157788"/>
            <a:ext cx="4000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D2DB9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1392238" y="4191000"/>
            <a:ext cx="6604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 txBox="1"/>
          <p:nvPr/>
        </p:nvSpPr>
        <p:spPr>
          <a:xfrm>
            <a:off x="2084388" y="4191000"/>
            <a:ext cx="66675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2774950" y="4191000"/>
            <a:ext cx="6604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3465513" y="4191000"/>
            <a:ext cx="6604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4157663" y="4191000"/>
            <a:ext cx="6604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 txBox="1"/>
          <p:nvPr/>
        </p:nvSpPr>
        <p:spPr>
          <a:xfrm>
            <a:off x="4848225" y="4191000"/>
            <a:ext cx="6683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 txBox="1"/>
          <p:nvPr/>
        </p:nvSpPr>
        <p:spPr>
          <a:xfrm>
            <a:off x="5540375" y="4191000"/>
            <a:ext cx="6683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"/>
          <p:cNvSpPr txBox="1"/>
          <p:nvPr/>
        </p:nvSpPr>
        <p:spPr>
          <a:xfrm>
            <a:off x="6161088" y="4191000"/>
            <a:ext cx="6699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0x1B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"/>
          <p:cNvSpPr txBox="1"/>
          <p:nvPr/>
        </p:nvSpPr>
        <p:spPr>
          <a:xfrm>
            <a:off x="6783388" y="4191000"/>
            <a:ext cx="6699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"/>
          <p:cNvSpPr/>
          <p:nvPr/>
        </p:nvSpPr>
        <p:spPr>
          <a:xfrm flipH="1">
            <a:off x="2290800" y="3428900"/>
            <a:ext cx="2281200" cy="622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Allocating memory using</a:t>
            </a:r>
            <a:r>
              <a:rPr lang="en-US" b="1"/>
              <a:t> new</a:t>
            </a:r>
            <a:endParaRPr/>
          </a:p>
        </p:txBody>
      </p:sp>
      <p:sp>
        <p:nvSpPr>
          <p:cNvPr id="326" name="Google Shape;326;p7"/>
          <p:cNvSpPr txBox="1">
            <a:spLocks noGrp="1"/>
          </p:cNvSpPr>
          <p:nvPr>
            <p:ph type="body" idx="1"/>
          </p:nvPr>
        </p:nvSpPr>
        <p:spPr>
          <a:xfrm>
            <a:off x="460375" y="1600200"/>
            <a:ext cx="84963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Point *p =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Point(5, 5);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 can be thought of a function with slightly strange syntax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 allocates space to hold the object.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 calls the object’s constructor.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 returns a pointer to that object.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Deallocating memory using </a:t>
            </a:r>
            <a:r>
              <a:rPr lang="en-US" sz="4000" b="1"/>
              <a:t>delete</a:t>
            </a:r>
            <a:r>
              <a:rPr lang="en-US" sz="4000"/>
              <a:t> </a:t>
            </a: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allocate memory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Point *p =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Point(5, 5);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free the memory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olas"/>
              <a:buNone/>
            </a:pP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b="1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p;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For every call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, there must be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exactly one call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delete.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</a:t>
            </a:r>
            <a:r>
              <a:rPr lang="en-US" b="1"/>
              <a:t>new</a:t>
            </a:r>
            <a:r>
              <a:rPr lang="en-US"/>
              <a:t> with arrays</a:t>
            </a:r>
            <a:endParaRPr/>
          </a:p>
        </p:txBody>
      </p:sp>
      <p:sp>
        <p:nvSpPr>
          <p:cNvPr id="340" name="Google Shape;3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* nums1 = new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[10];  </a:t>
            </a: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* nums2 = new </a:t>
            </a:r>
            <a:r>
              <a:rPr lang="en-US" sz="2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[x];   </a:t>
            </a:r>
            <a:r>
              <a:rPr lang="en-US" sz="2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Initializes an array of 10 integers on the heap.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C++ equivalent of the following C code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* nums = 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*)malloc(x * sizeof(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  <p:sp>
        <p:nvSpPr>
          <p:cNvPr id="341" name="Google Shape;341;p9"/>
          <p:cNvSpPr txBox="1"/>
          <p:nvPr/>
        </p:nvSpPr>
        <p:spPr>
          <a:xfrm>
            <a:off x="3167225" y="5706300"/>
            <a:ext cx="46461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(Don’t worry if don’t understand this C code; it helps with understanding but understanding it is not required… Just focus on understanding the C++ code)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Microsoft Office PowerPoint</Application>
  <PresentationFormat>On-screen Show (4:3)</PresentationFormat>
  <Paragraphs>337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Times New Roman</vt:lpstr>
      <vt:lpstr>Office Theme</vt:lpstr>
      <vt:lpstr>Office Theme</vt:lpstr>
      <vt:lpstr>PowerPoint Presentation</vt:lpstr>
      <vt:lpstr>Pointers &amp; Memory</vt:lpstr>
      <vt:lpstr>PowerPoint Presentation</vt:lpstr>
      <vt:lpstr>Pointers &amp; Memory</vt:lpstr>
      <vt:lpstr>Pointers &amp; Memory</vt:lpstr>
      <vt:lpstr>Pointers &amp; Memory</vt:lpstr>
      <vt:lpstr>Allocating memory using new</vt:lpstr>
      <vt:lpstr>Deallocating memory using delete </vt:lpstr>
      <vt:lpstr>Using new with arrays</vt:lpstr>
      <vt:lpstr>Using delete on arrays</vt:lpstr>
      <vt:lpstr>Destructors</vt:lpstr>
      <vt:lpstr>Destructors – an Example</vt:lpstr>
      <vt:lpstr>Destructors – an Example</vt:lpstr>
      <vt:lpstr>Syntactic Sugar  “-&gt;”</vt:lpstr>
      <vt:lpstr>Stack vs. Heap</vt:lpstr>
      <vt:lpstr>Dynamic Memory</vt:lpstr>
      <vt:lpstr>Dynamic Memory</vt:lpstr>
      <vt:lpstr>Dynamic Memory</vt:lpstr>
      <vt:lpstr>Dynamic Memory</vt:lpstr>
      <vt:lpstr>Dynamic Memory</vt:lpstr>
      <vt:lpstr>Passing by value</vt:lpstr>
      <vt:lpstr>Passing by reference</vt:lpstr>
      <vt:lpstr>What is a reference?</vt:lpstr>
      <vt:lpstr>Introducing:  const</vt:lpstr>
      <vt:lpstr>Can also pass pointers to const</vt:lpstr>
      <vt:lpstr>Declaring things const</vt:lpstr>
      <vt:lpstr>Read pointer declarations  right to left</vt:lpstr>
      <vt:lpstr>Exercises</vt:lpstr>
      <vt:lpstr>Assignment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schaefer</dc:creator>
  <cp:lastModifiedBy>Tyagi, Aakash</cp:lastModifiedBy>
  <cp:revision>2</cp:revision>
  <dcterms:created xsi:type="dcterms:W3CDTF">2013-05-13T14:08:36Z</dcterms:created>
  <dcterms:modified xsi:type="dcterms:W3CDTF">2019-09-04T05:24:26Z</dcterms:modified>
</cp:coreProperties>
</file>