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81"/>
    <p:restoredTop sz="93515" autoAdjust="0"/>
  </p:normalViewPr>
  <p:slideViewPr>
    <p:cSldViewPr>
      <p:cViewPr varScale="1">
        <p:scale>
          <a:sx n="65" d="100"/>
          <a:sy n="65" d="100"/>
        </p:scale>
        <p:origin x="99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4BE5-A824-4E8C-9F11-42B3F257CF5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AD0E-7BBF-4AC1-88C7-E4114A842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294211" indent="-36844695"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495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8990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485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7980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/>
            <a:fld id="{3132191F-36E1-4D53-8EB7-16A38C34C3BA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 good explanation The idea is to ”pass in” the data type so we can avoid repeating code.  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Examples: 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For functions : sort(), max(), min()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If you want to find the max/min or sort an array of int,char,double,float, the code is pretty much exactly the same except for the type. Templates help us to not repeat this code for each type. 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For classes : vectors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Instead of creating a vector class for every type, we can use templates. </a:t>
            </a:r>
          </a:p>
          <a:p>
            <a:pPr eaLnBrk="1" hangingPunct="1"/>
            <a:endParaRPr lang="en-U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294211" indent="-36844695"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495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8990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485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7980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/>
            <a:fld id="{32EFFC08-98FE-4A09-B08E-98C63E4A30F6}" type="slidenum">
              <a:rPr lang="en-US" sz="1200"/>
              <a:pPr eaLnBrk="1" hangingPunct="1"/>
              <a:t>4</a:t>
            </a:fld>
            <a:endParaRPr lang="en-US" sz="120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4213"/>
            <a:ext cx="4570413" cy="34290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88" tIns="44942" rIns="89888" bIns="44942"/>
          <a:lstStyle/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Template functions have the following form: </a:t>
            </a:r>
          </a:p>
          <a:p>
            <a:pPr eaLnBrk="1" hangingPunct="1">
              <a:buFontTx/>
              <a:buChar char="•"/>
            </a:pPr>
            <a:endParaRPr lang="en-US" sz="1000" dirty="0">
              <a:latin typeface="Arial" charset="0"/>
            </a:endParaRPr>
          </a:p>
          <a:p>
            <a:pPr lvl="1" eaLnBrk="1" hangingPunct="1"/>
            <a:r>
              <a:rPr lang="en-US" sz="900" dirty="0">
                <a:latin typeface="Courier New" pitchFamily="-105" charset="0"/>
              </a:rPr>
              <a:t>template &lt; </a:t>
            </a:r>
            <a:r>
              <a:rPr lang="en-US" sz="900" i="1" dirty="0">
                <a:latin typeface="Courier New" pitchFamily="-105" charset="0"/>
              </a:rPr>
              <a:t>template-argument-list</a:t>
            </a:r>
            <a:r>
              <a:rPr lang="en-US" sz="900" dirty="0">
                <a:latin typeface="Courier New" pitchFamily="-105" charset="0"/>
              </a:rPr>
              <a:t> &gt; </a:t>
            </a:r>
          </a:p>
          <a:p>
            <a:pPr lvl="1" eaLnBrk="1" hangingPunct="1"/>
            <a:r>
              <a:rPr lang="en-US" sz="900" dirty="0">
                <a:latin typeface="Courier New" pitchFamily="-105" charset="0"/>
              </a:rPr>
              <a:t>function-definition </a:t>
            </a:r>
          </a:p>
          <a:p>
            <a:pPr lvl="1" eaLnBrk="1" hangingPunct="1"/>
            <a:endParaRPr lang="en-US" sz="900" dirty="0">
              <a:latin typeface="Courier New" pitchFamily="-105" charset="0"/>
            </a:endParaRP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The </a:t>
            </a:r>
            <a:r>
              <a:rPr lang="en-US" sz="1000" i="1" dirty="0">
                <a:latin typeface="Arial" charset="0"/>
              </a:rPr>
              <a:t>template-argument-list</a:t>
            </a:r>
            <a:r>
              <a:rPr lang="en-US" sz="1000" dirty="0">
                <a:latin typeface="Arial" charset="0"/>
              </a:rPr>
              <a:t> is one or more type-names within the scope of the template definition. </a:t>
            </a: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In template functions the first argument is </a:t>
            </a:r>
            <a:r>
              <a:rPr lang="en-US" sz="1000" i="1" dirty="0">
                <a:latin typeface="Arial" charset="0"/>
              </a:rPr>
              <a:t>always</a:t>
            </a:r>
            <a:r>
              <a:rPr lang="en-US" sz="1000" dirty="0">
                <a:latin typeface="Arial" charset="0"/>
              </a:rPr>
              <a:t> a type.</a:t>
            </a:r>
          </a:p>
          <a:p>
            <a:pPr eaLnBrk="1" hangingPunct="1"/>
            <a:endParaRPr lang="en-U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294211" indent="-36844695"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495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8990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485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7980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/>
            <a:fld id="{EE3E3642-6EC6-4DE3-B3E2-335A1B4A1DD4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 sz="10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Nothing special has to be done to use a function template</a:t>
            </a:r>
          </a:p>
          <a:p>
            <a:pPr lvl="1"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No special libraries or header files required.</a:t>
            </a:r>
          </a:p>
          <a:p>
            <a:pPr eaLnBrk="1" hangingPunct="1">
              <a:buFontTx/>
              <a:buChar char="•"/>
            </a:pPr>
            <a:endParaRPr lang="en-US" sz="10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The compiler examines the types of the arguments and instantiates the appropriate function for you.</a:t>
            </a:r>
          </a:p>
          <a:p>
            <a:pPr eaLnBrk="1" hangingPunct="1">
              <a:buFontTx/>
              <a:buChar char="•"/>
            </a:pPr>
            <a:endParaRPr lang="en-US" sz="10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For this example, we are only using the built-in types (e.g. int and double), so the C++ language defines the ‘less-than’ operator.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294211" indent="-36844695" defTabSz="914640"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4951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89903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485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7980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/>
            <a:fld id="{1B184734-BD6B-46D8-A8BA-216D5A0BDE17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z="1000" b="1" dirty="0">
                <a:latin typeface="Arial" charset="0"/>
              </a:rPr>
              <a:t>Class Templates</a:t>
            </a:r>
          </a:p>
          <a:p>
            <a:pPr eaLnBrk="1" hangingPunct="1">
              <a:buFontTx/>
              <a:buChar char="•"/>
            </a:pPr>
            <a:r>
              <a:rPr lang="en-US" sz="1000" dirty="0">
                <a:latin typeface="Arial" charset="0"/>
              </a:rPr>
              <a:t> Just as a function template is able to take argument of any type, a class template may contain (as its data members) objects of any type. 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900" dirty="0">
                <a:latin typeface="Courier New" pitchFamily="-105" charset="0"/>
              </a:rPr>
              <a:t>class </a:t>
            </a:r>
            <a:r>
              <a:rPr lang="en-US" sz="900" dirty="0" err="1">
                <a:latin typeface="Courier New" pitchFamily="-105" charset="0"/>
              </a:rPr>
              <a:t>myarray</a:t>
            </a:r>
            <a:endParaRPr lang="en-US" sz="900" dirty="0">
              <a:latin typeface="Courier New" pitchFamily="-105" charset="0"/>
            </a:endParaRP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You can instantiate different </a:t>
            </a:r>
            <a:r>
              <a:rPr lang="en-US" sz="1000" dirty="0" err="1">
                <a:latin typeface="Arial" charset="0"/>
              </a:rPr>
              <a:t>myarrays</a:t>
            </a:r>
            <a:r>
              <a:rPr lang="en-US" sz="1000" dirty="0">
                <a:latin typeface="Arial" charset="0"/>
              </a:rPr>
              <a:t> which store objects of different types: 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 err="1">
                <a:latin typeface="Courier New" pitchFamily="-105" charset="0"/>
              </a:rPr>
              <a:t>myarray</a:t>
            </a:r>
            <a:r>
              <a:rPr lang="en-US" sz="1000" dirty="0">
                <a:latin typeface="Courier New" pitchFamily="-105" charset="0"/>
              </a:rPr>
              <a:t>&lt;</a:t>
            </a:r>
            <a:r>
              <a:rPr lang="en-US" sz="1000" dirty="0" err="1">
                <a:latin typeface="Courier New" pitchFamily="-105" charset="0"/>
              </a:rPr>
              <a:t>int</a:t>
            </a:r>
            <a:r>
              <a:rPr lang="en-US" sz="1000" dirty="0">
                <a:latin typeface="Courier New" pitchFamily="-105" charset="0"/>
              </a:rPr>
              <a:t>&gt; 	</a:t>
            </a:r>
            <a:r>
              <a:rPr lang="en-US" sz="1000" dirty="0" err="1">
                <a:latin typeface="Courier New" pitchFamily="-105" charset="0"/>
              </a:rPr>
              <a:t>iwidget</a:t>
            </a:r>
            <a:r>
              <a:rPr lang="en-US" sz="1000" dirty="0">
                <a:latin typeface="Courier New" pitchFamily="-105" charset="0"/>
              </a:rPr>
              <a:t>(10); </a:t>
            </a:r>
          </a:p>
          <a:p>
            <a:pPr eaLnBrk="1" hangingPunct="1"/>
            <a:r>
              <a:rPr lang="en-US" sz="1000" dirty="0" err="1">
                <a:latin typeface="Courier New" pitchFamily="-105" charset="0"/>
              </a:rPr>
              <a:t>myarray</a:t>
            </a:r>
            <a:r>
              <a:rPr lang="en-US" sz="1000" dirty="0">
                <a:latin typeface="Courier New" pitchFamily="-105" charset="0"/>
              </a:rPr>
              <a:t>&lt;char&gt; 	</a:t>
            </a:r>
            <a:r>
              <a:rPr lang="en-US" sz="1000" dirty="0" err="1">
                <a:latin typeface="Courier New" pitchFamily="-105" charset="0"/>
              </a:rPr>
              <a:t>cwidget</a:t>
            </a:r>
            <a:r>
              <a:rPr lang="en-US" sz="1000" dirty="0">
                <a:latin typeface="Courier New" pitchFamily="-105" charset="0"/>
              </a:rPr>
              <a:t>(10); </a:t>
            </a:r>
          </a:p>
          <a:p>
            <a:pPr eaLnBrk="1" hangingPunct="1"/>
            <a:r>
              <a:rPr lang="en-US" sz="1000" dirty="0" err="1">
                <a:latin typeface="Courier New" pitchFamily="-105" charset="0"/>
              </a:rPr>
              <a:t>myarray</a:t>
            </a:r>
            <a:r>
              <a:rPr lang="en-US" sz="1000" dirty="0">
                <a:latin typeface="Courier New" pitchFamily="-105" charset="0"/>
              </a:rPr>
              <a:t>&lt;shape&gt; 	</a:t>
            </a:r>
            <a:r>
              <a:rPr lang="en-US" sz="1000" dirty="0" err="1">
                <a:latin typeface="Courier New" pitchFamily="-105" charset="0"/>
              </a:rPr>
              <a:t>swidget</a:t>
            </a:r>
            <a:r>
              <a:rPr lang="en-US" sz="1000" dirty="0">
                <a:latin typeface="Courier New" pitchFamily="-105" charset="0"/>
              </a:rPr>
              <a:t>(10);</a:t>
            </a:r>
            <a:r>
              <a:rPr lang="en-US" sz="1000" dirty="0">
                <a:latin typeface="Arial" charset="0"/>
              </a:rPr>
              <a:t> </a:t>
            </a:r>
          </a:p>
          <a:p>
            <a:pPr eaLnBrk="1" hangingPunct="1"/>
            <a:endParaRPr lang="en-US" sz="1000" dirty="0">
              <a:latin typeface="Arial" charset="0"/>
            </a:endParaRPr>
          </a:p>
          <a:p>
            <a:pPr eaLnBrk="1" hangingPunct="1"/>
            <a:r>
              <a:rPr lang="en-US" sz="1000" dirty="0">
                <a:latin typeface="Arial" charset="0"/>
              </a:rPr>
              <a:t>Take a look at the notation, the type-name is </a:t>
            </a:r>
            <a:r>
              <a:rPr lang="en-US" sz="1000" i="1" dirty="0" err="1">
                <a:latin typeface="Arial" charset="0"/>
              </a:rPr>
              <a:t>myarray</a:t>
            </a:r>
            <a:r>
              <a:rPr lang="en-US" sz="1000" i="1" dirty="0">
                <a:latin typeface="Arial" charset="0"/>
              </a:rPr>
              <a:t>&lt;</a:t>
            </a:r>
            <a:r>
              <a:rPr lang="en-US" sz="1000" i="1" dirty="0" err="1">
                <a:latin typeface="Arial" charset="0"/>
              </a:rPr>
              <a:t>specific_type</a:t>
            </a:r>
            <a:r>
              <a:rPr lang="en-US" sz="1000" i="1" dirty="0">
                <a:latin typeface="Arial" charset="0"/>
              </a:rPr>
              <a:t>&gt;.</a:t>
            </a:r>
            <a:r>
              <a:rPr lang="en-US" sz="1000" dirty="0">
                <a:latin typeface="Arial" charset="0"/>
              </a:rPr>
              <a:t> </a:t>
            </a:r>
          </a:p>
          <a:p>
            <a:pPr eaLnBrk="1" hangingPunct="1"/>
            <a:endParaRPr lang="en-U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it like a “variable” for a type.</a:t>
            </a:r>
          </a:p>
          <a:p>
            <a:endParaRPr lang="en-US" dirty="0"/>
          </a:p>
          <a:p>
            <a:r>
              <a:rPr lang="en-US" dirty="0"/>
              <a:t>(Working example in the solution for Lab3)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AD0E-7BBF-4AC1-88C7-E4114A842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AD0E-7BBF-4AC1-88C7-E4114A8425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AD0E-7BBF-4AC1-88C7-E4114A8425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AD0E-7BBF-4AC1-88C7-E4114A8425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BDCD8-ED11-714A-A189-69B47769F4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6063-9187-4D75-BB3D-9B321C986B53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3008-7140-46A5-8348-48772FDA1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class </a:t>
            </a:r>
            <a:r>
              <a:rPr lang="en-US" b="1" dirty="0"/>
              <a:t>Point</a:t>
            </a:r>
            <a:r>
              <a:rPr lang="en-US" dirty="0"/>
              <a:t> which has a template parameter of the type of internal data, T, and a template parameter for the dimension of the Point(2D, 3D etc.). Store a statically allocated, internal array of type T with dimension n. Ensure to include any constructer(s),destructors, getters or setters  you might need.  (10 points)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template function which computes the Euclidean distance between 2 points. (6 points)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Instantiate two </a:t>
            </a:r>
            <a:r>
              <a:rPr lang="en-US" b="1" dirty="0"/>
              <a:t>Point</a:t>
            </a:r>
            <a:r>
              <a:rPr lang="en-US" dirty="0"/>
              <a:t>&lt;double, 3&gt; and compute their distance. Instantiate two Point&lt;int, 2&gt; and compute their distance.(4 points)</a:t>
            </a:r>
          </a:p>
        </p:txBody>
      </p:sp>
    </p:spTree>
    <p:extLst>
      <p:ext uri="{BB962C8B-B14F-4D97-AF65-F5344CB8AC3E}">
        <p14:creationId xmlns:p14="http://schemas.microsoft.com/office/powerpoint/2010/main" val="133364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62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this </a:t>
            </a:r>
            <a:r>
              <a:rPr lang="en-US" sz="2400" dirty="0" smtClean="0"/>
              <a:t>assignment</a:t>
            </a:r>
            <a:r>
              <a:rPr lang="en-US" sz="2400" dirty="0"/>
              <a:t>, turn in a .h and a .</a:t>
            </a:r>
            <a:r>
              <a:rPr lang="en-US" sz="2400" dirty="0" err="1"/>
              <a:t>cpp</a:t>
            </a:r>
            <a:r>
              <a:rPr lang="en-US" sz="2400" dirty="0"/>
              <a:t> file. This includes the main(), structs, and any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Deadline: Monday 16 September 11:59pm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Rubrics = 20 points </a:t>
            </a:r>
            <a:r>
              <a:rPr lang="en-US" sz="2400" dirty="0" smtClean="0"/>
              <a:t>total</a:t>
            </a:r>
            <a:r>
              <a:rPr lang="en-US" sz="2400" dirty="0"/>
              <a:t> </a:t>
            </a:r>
            <a:r>
              <a:rPr lang="en-US" sz="2400" dirty="0" smtClean="0"/>
              <a:t>(10+6+4)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Submission: Please turn in a zip folder all of your </a:t>
            </a:r>
            <a:r>
              <a:rPr lang="en-US" sz="2400" dirty="0" smtClean="0"/>
              <a:t>files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Convention: Lastname_FirstName_UIN_Lab3.zip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66260"/>
            <a:ext cx="31496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6C34B-4CA5-C346-A428-3E6327B5D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3" y="4366260"/>
            <a:ext cx="2158998" cy="21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Programming/developing algorithms with the abstraction of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uses of the abstract type define the necessary operations needed when instantiation of the algorithm/data occurs</a:t>
            </a:r>
          </a:p>
        </p:txBody>
      </p:sp>
    </p:spTree>
    <p:extLst>
      <p:ext uri="{BB962C8B-B14F-4D97-AF65-F5344CB8AC3E}">
        <p14:creationId xmlns:p14="http://schemas.microsoft.com/office/powerpoint/2010/main" val="40587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Templates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Templates are not </a:t>
            </a:r>
            <a:r>
              <a:rPr lang="en-US" i="1" dirty="0"/>
              <a:t>types</a:t>
            </a:r>
            <a:r>
              <a:rPr lang="en-US" dirty="0"/>
              <a:t>, but rather they are a placeholder for a </a:t>
            </a:r>
            <a:r>
              <a:rPr lang="en-US" i="1" dirty="0"/>
              <a:t>type</a:t>
            </a:r>
          </a:p>
          <a:p>
            <a:r>
              <a:rPr lang="en-US" dirty="0"/>
              <a:t>At compile time, the compiler makes a copy of the templated code and automatically “replaces” the placeholders with the concrete type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C++ templates come in two flavors: </a:t>
            </a:r>
          </a:p>
          <a:p>
            <a:pPr lvl="1"/>
            <a:r>
              <a:rPr lang="en-US" dirty="0"/>
              <a:t>Functions templates </a:t>
            </a:r>
          </a:p>
          <a:p>
            <a:pPr lvl="1"/>
            <a:r>
              <a:rPr lang="en-US" dirty="0"/>
              <a:t>Class templates</a:t>
            </a:r>
          </a:p>
        </p:txBody>
      </p:sp>
    </p:spTree>
    <p:extLst>
      <p:ext uri="{BB962C8B-B14F-4D97-AF65-F5344CB8AC3E}">
        <p14:creationId xmlns:p14="http://schemas.microsoft.com/office/powerpoint/2010/main" val="18990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3038"/>
            <a:ext cx="8153400" cy="4114800"/>
          </a:xfrm>
        </p:spPr>
        <p:txBody>
          <a:bodyPr/>
          <a:lstStyle/>
          <a:p>
            <a:r>
              <a:rPr lang="en-US" sz="2800" dirty="0"/>
              <a:t>Used to define generic algorithms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While useful, the function only works for integers. </a:t>
            </a:r>
          </a:p>
          <a:p>
            <a:r>
              <a:rPr lang="en-US" sz="2800" dirty="0"/>
              <a:t>A better solution is to define a function template</a:t>
            </a:r>
          </a:p>
          <a:p>
            <a:endParaRPr lang="en-US" sz="1800" dirty="0">
              <a:latin typeface="Courier New" pitchFamily="-10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T&gt;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T Max(T x, T y)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( x &lt; y )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53161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Max(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( x &lt; y )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sz="16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8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Nothing special has to be done to use a function template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that is required of the type passed to Max is the comparison operator,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operator&lt;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8313738" cy="22098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931725" indent="-37474525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a = 3, b = 7;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	x = 3.14, y = 2.71;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Max(a, b) 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	</a:t>
            </a:r>
            <a:r>
              <a:rPr lang="en-US" sz="16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Instantiated with type </a:t>
            </a:r>
            <a:r>
              <a:rPr lang="en-US" sz="1600" dirty="0" err="1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1600" dirty="0">
              <a:solidFill>
                <a:srgbClr val="00CC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Max(x, y) 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	</a:t>
            </a:r>
            <a:r>
              <a:rPr lang="en-US" sz="16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Instantiated with type double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Max(a, x) 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	</a:t>
            </a:r>
            <a:r>
              <a:rPr lang="en-US" sz="16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ERROR: types do not match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71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instantiate the same container with different types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475538" cy="310854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931725" indent="-37474525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T&gt;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T* v;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s)  { v =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 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s]; } 	 </a:t>
            </a:r>
            <a:r>
              <a:rPr lang="en-US" sz="14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Constructor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~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 {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 v; } 	 </a:t>
            </a:r>
            <a:r>
              <a:rPr lang="en-US" sz="14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Destructor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T&amp;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 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 {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 }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size()  {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}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38200" y="5486400"/>
            <a:ext cx="4267200" cy="5878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37931725" indent="-37474525"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eaLnBrk="0" hangingPunct="0"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  <a:tab pos="2279650" algn="l"/>
                <a:tab pos="5022850" algn="l"/>
              </a:tabLst>
              <a:defRPr sz="24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(10); </a:t>
            </a:r>
          </a:p>
          <a:p>
            <a:pPr eaLnBrk="1" hangingPunct="1">
              <a:spcBef>
                <a:spcPct val="30000"/>
              </a:spcBef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&lt;Shape&gt;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shapeArray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(10); </a:t>
            </a:r>
          </a:p>
        </p:txBody>
      </p:sp>
    </p:spTree>
    <p:extLst>
      <p:ext uri="{BB962C8B-B14F-4D97-AF65-F5344CB8AC3E}">
        <p14:creationId xmlns:p14="http://schemas.microsoft.com/office/powerpoint/2010/main" val="34841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8304212" cy="4340225"/>
          </a:xfrm>
        </p:spPr>
        <p:txBody>
          <a:bodyPr>
            <a:normAutofit/>
          </a:bodyPr>
          <a:lstStyle/>
          <a:p>
            <a:r>
              <a:rPr lang="en-US" dirty="0"/>
              <a:t>“alias” of types into a short hand</a:t>
            </a:r>
          </a:p>
          <a:p>
            <a:r>
              <a:rPr lang="en-US" dirty="0"/>
              <a:t>Very common when using templates as syntax can be verbose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pPr lvl="1"/>
            <a:r>
              <a:rPr lang="en-US" dirty="0" err="1"/>
              <a:t>typedef</a:t>
            </a:r>
            <a:r>
              <a:rPr lang="en-US" dirty="0"/>
              <a:t> 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VecInt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typedef</a:t>
            </a:r>
            <a:r>
              <a:rPr lang="en-US" dirty="0"/>
              <a:t> map&lt;string, tuple&lt;double,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MyClass</a:t>
            </a:r>
            <a:r>
              <a:rPr lang="en-US" dirty="0"/>
              <a:t>&gt; &gt; </a:t>
            </a:r>
            <a:r>
              <a:rPr lang="en-US" dirty="0" err="1"/>
              <a:t>MyTuple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397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skies are the limit!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have </a:t>
            </a:r>
            <a:r>
              <a:rPr lang="en-US" dirty="0" err="1"/>
              <a:t>templated</a:t>
            </a:r>
            <a:r>
              <a:rPr lang="en-US" dirty="0"/>
              <a:t> classes and functions with many template parameters</a:t>
            </a:r>
          </a:p>
          <a:p>
            <a:pPr>
              <a:buNone/>
            </a:pPr>
            <a:r>
              <a:rPr lang="en-US" sz="2200" dirty="0"/>
              <a:t> </a:t>
            </a:r>
          </a:p>
          <a:p>
            <a:r>
              <a:rPr lang="en-US" dirty="0"/>
              <a:t>Specialized templates for specific types</a:t>
            </a:r>
          </a:p>
          <a:p>
            <a:endParaRPr lang="en-US" dirty="0"/>
          </a:p>
          <a:p>
            <a:pPr>
              <a:buNone/>
            </a:pPr>
            <a:r>
              <a:rPr lang="en-US" sz="2600" dirty="0"/>
              <a:t> </a:t>
            </a:r>
          </a:p>
          <a:p>
            <a:r>
              <a:rPr lang="en-US" dirty="0"/>
              <a:t>Specialized functions for potential optimization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t2&gt;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(T1&amp; t1, T2&amp; t2);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T&gt;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(T&amp; t);</a:t>
            </a:r>
          </a:p>
          <a:p>
            <a:endParaRPr lang="en-US" sz="1400" dirty="0">
              <a:solidFill>
                <a:srgbClr val="01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&lt;string&gt;(string&amp; t); //specialization for strings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n&gt;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dotProduct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*v1,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*v2) {</a:t>
            </a: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rval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400" dirty="0">
              <a:solidFill>
                <a:srgbClr val="01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( 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++ ) {</a:t>
            </a: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rval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+= v1 [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] * v2 [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];</a:t>
            </a: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rval</a:t>
            </a:r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01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must call with template argument... </a:t>
            </a:r>
            <a:r>
              <a:rPr lang="en-US" sz="1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dotProduct</a:t>
            </a:r>
            <a:r>
              <a:rPr lang="en-US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&lt;3&gt; ( v1, v2 );</a:t>
            </a:r>
          </a:p>
        </p:txBody>
      </p:sp>
    </p:spTree>
    <p:extLst>
      <p:ext uri="{BB962C8B-B14F-4D97-AF65-F5344CB8AC3E}">
        <p14:creationId xmlns:p14="http://schemas.microsoft.com/office/powerpoint/2010/main" val="317862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programming allows for the abstraction of types</a:t>
            </a:r>
          </a:p>
          <a:p>
            <a:r>
              <a:rPr lang="en-US" dirty="0"/>
              <a:t>C++ templates are an instantiation of generic programming</a:t>
            </a:r>
          </a:p>
          <a:p>
            <a:r>
              <a:rPr lang="en-US" dirty="0"/>
              <a:t>C++ has function templates and class templates</a:t>
            </a:r>
          </a:p>
          <a:p>
            <a:r>
              <a:rPr lang="en-US" dirty="0"/>
              <a:t>Templates have many uses and allow for very interesting code design</a:t>
            </a:r>
          </a:p>
        </p:txBody>
      </p:sp>
    </p:spTree>
    <p:extLst>
      <p:ext uri="{BB962C8B-B14F-4D97-AF65-F5344CB8AC3E}">
        <p14:creationId xmlns:p14="http://schemas.microsoft.com/office/powerpoint/2010/main" val="425502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898</Words>
  <Application>Microsoft Office PowerPoint</Application>
  <PresentationFormat>On-screen Show (4:3)</PresentationFormat>
  <Paragraphs>164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Courier New</vt:lpstr>
      <vt:lpstr>Times New Roman</vt:lpstr>
      <vt:lpstr>Office Theme</vt:lpstr>
      <vt:lpstr>Templates in C++</vt:lpstr>
      <vt:lpstr>Generic Programming</vt:lpstr>
      <vt:lpstr>C++ Templates</vt:lpstr>
      <vt:lpstr>Function Templates</vt:lpstr>
      <vt:lpstr>Function Templates</vt:lpstr>
      <vt:lpstr>Class Templates</vt:lpstr>
      <vt:lpstr>Typedef</vt:lpstr>
      <vt:lpstr>The skies are the limit!</vt:lpstr>
      <vt:lpstr>Summary</vt:lpstr>
      <vt:lpstr>Exercise</vt:lpstr>
      <vt:lpstr>Assignment Details</vt:lpstr>
    </vt:vector>
  </TitlesOfParts>
  <Company>Texas A&amp;M University -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schaefer</dc:creator>
  <cp:lastModifiedBy>Tyagi, Aakash</cp:lastModifiedBy>
  <cp:revision>20</cp:revision>
  <dcterms:created xsi:type="dcterms:W3CDTF">2013-05-10T20:04:28Z</dcterms:created>
  <dcterms:modified xsi:type="dcterms:W3CDTF">2019-09-11T14:12:41Z</dcterms:modified>
</cp:coreProperties>
</file>