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721" autoAdjust="0"/>
  </p:normalViewPr>
  <p:slideViewPr>
    <p:cSldViewPr snapToGrid="0">
      <p:cViewPr varScale="1">
        <p:scale>
          <a:sx n="19" d="100"/>
          <a:sy n="19" d="100"/>
        </p:scale>
        <p:origin x="547" y="29"/>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3/6/2023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3/6/2023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a:t>
            </a:r>
            <a:r>
              <a:rPr lang="en-US"/>
              <a:t>this poster, </a:t>
            </a:r>
            <a:r>
              <a:rPr lang="en-US" dirty="0"/>
              <a:t>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3/6/2023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3/6/2023</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Freshman’s Study Hours at Bryant University</a:t>
            </a:r>
          </a:p>
        </p:txBody>
      </p:sp>
      <p:sp>
        <p:nvSpPr>
          <p:cNvPr id="23" name="Text Placeholder 22"/>
          <p:cNvSpPr>
            <a:spLocks noGrp="1"/>
          </p:cNvSpPr>
          <p:nvPr>
            <p:ph type="body" sz="quarter" idx="36"/>
          </p:nvPr>
        </p:nvSpPr>
        <p:spPr/>
        <p:txBody>
          <a:bodyPr/>
          <a:lstStyle/>
          <a:p>
            <a:r>
              <a:rPr lang="en-US" dirty="0"/>
              <a:t>Your name | Teacher’s name | School</a:t>
            </a:r>
          </a:p>
        </p:txBody>
      </p:sp>
      <p:sp>
        <p:nvSpPr>
          <p:cNvPr id="67" name="Text Placeholder 66"/>
          <p:cNvSpPr>
            <a:spLocks noGrp="1"/>
          </p:cNvSpPr>
          <p:nvPr>
            <p:ph type="body" sz="quarter" idx="13"/>
          </p:nvPr>
        </p:nvSpPr>
        <p:spPr/>
        <p:txBody>
          <a:bodyPr/>
          <a:lstStyle/>
          <a:p>
            <a:r>
              <a:rPr lang="en-US" dirty="0"/>
              <a:t>Introduction</a:t>
            </a:r>
          </a:p>
        </p:txBody>
      </p:sp>
      <p:sp>
        <p:nvSpPr>
          <p:cNvPr id="69" name="Text Placeholder 68"/>
          <p:cNvSpPr>
            <a:spLocks noGrp="1"/>
          </p:cNvSpPr>
          <p:nvPr>
            <p:ph type="body" sz="quarter" idx="39"/>
          </p:nvPr>
        </p:nvSpPr>
        <p:spPr/>
        <p:txBody>
          <a:bodyPr/>
          <a:lstStyle/>
          <a:p>
            <a:r>
              <a:rPr lang="en-US" dirty="0"/>
              <a:t>We study the weekly study hours of a Bryant freshman and if club activities affect the study hours. We also investigate if finance majors study longer than non-finance majors.  </a:t>
            </a:r>
          </a:p>
        </p:txBody>
      </p:sp>
      <p:sp>
        <p:nvSpPr>
          <p:cNvPr id="68" name="Text Placeholder 67"/>
          <p:cNvSpPr>
            <a:spLocks noGrp="1"/>
          </p:cNvSpPr>
          <p:nvPr>
            <p:ph type="body" sz="quarter" idx="37"/>
          </p:nvPr>
        </p:nvSpPr>
        <p:spPr/>
        <p:txBody>
          <a:bodyPr/>
          <a:lstStyle/>
          <a:p>
            <a:r>
              <a:rPr lang="en-US" dirty="0"/>
              <a:t>Hypothesis</a:t>
            </a:r>
          </a:p>
        </p:txBody>
      </p:sp>
      <p:sp>
        <p:nvSpPr>
          <p:cNvPr id="11" name="Content Placeholder 10"/>
          <p:cNvSpPr>
            <a:spLocks noGrp="1"/>
          </p:cNvSpPr>
          <p:nvPr>
            <p:ph sz="quarter" idx="38"/>
          </p:nvPr>
        </p:nvSpPr>
        <p:spPr>
          <a:xfrm>
            <a:off x="1143000" y="11868911"/>
            <a:ext cx="12801598" cy="7582015"/>
          </a:xfrm>
        </p:spPr>
        <p:txBody>
          <a:bodyPr>
            <a:normAutofit/>
          </a:bodyPr>
          <a:lstStyle/>
          <a:p>
            <a:pPr marL="0" indent="0">
              <a:buNone/>
            </a:pPr>
            <a:r>
              <a:rPr lang="en-US" sz="4400" b="1" dirty="0"/>
              <a:t>Hypothesis 1</a:t>
            </a:r>
            <a:r>
              <a:rPr lang="en-US" sz="4400" dirty="0"/>
              <a:t>: Bryant Freshman study more than 10 hours a week.</a:t>
            </a:r>
          </a:p>
          <a:p>
            <a:pPr marL="0" indent="0">
              <a:buNone/>
            </a:pPr>
            <a:endParaRPr lang="en-US" sz="4400" dirty="0"/>
          </a:p>
          <a:p>
            <a:pPr marL="0" indent="0">
              <a:buNone/>
            </a:pPr>
            <a:r>
              <a:rPr lang="en-US" sz="4400" b="1" dirty="0"/>
              <a:t>Hypothesis 2</a:t>
            </a:r>
            <a:r>
              <a:rPr lang="en-US" sz="4400" dirty="0"/>
              <a:t>: Bryant Freshman who </a:t>
            </a:r>
            <a:r>
              <a:rPr lang="en-US" sz="4400"/>
              <a:t>involved in </a:t>
            </a:r>
            <a:r>
              <a:rPr lang="en-US" sz="4400" dirty="0"/>
              <a:t>more than three clubs study less than those who involved in less than or equal to three class. </a:t>
            </a:r>
          </a:p>
          <a:p>
            <a:pPr marL="0" indent="0">
              <a:buNone/>
            </a:pPr>
            <a:endParaRPr lang="en-US" sz="4400" dirty="0"/>
          </a:p>
          <a:p>
            <a:pPr marL="0" indent="0">
              <a:buNone/>
            </a:pPr>
            <a:r>
              <a:rPr lang="en-US" sz="4400" b="1" dirty="0"/>
              <a:t>Hypothesis 3:</a:t>
            </a:r>
            <a:r>
              <a:rPr lang="en-US" sz="4400" dirty="0"/>
              <a:t> Finance major freshman study one more hour per week than non-finance majors do. </a:t>
            </a:r>
          </a:p>
          <a:p>
            <a:pPr marL="0" indent="0">
              <a:buNone/>
            </a:pPr>
            <a:endParaRPr lang="en-US" dirty="0"/>
          </a:p>
        </p:txBody>
      </p:sp>
      <p:sp>
        <p:nvSpPr>
          <p:cNvPr id="7" name="Text Placeholder 6"/>
          <p:cNvSpPr>
            <a:spLocks noGrp="1"/>
          </p:cNvSpPr>
          <p:nvPr>
            <p:ph type="body" sz="quarter" idx="17"/>
          </p:nvPr>
        </p:nvSpPr>
        <p:spPr>
          <a:xfrm>
            <a:off x="1142998" y="19722198"/>
            <a:ext cx="12801600" cy="1219200"/>
          </a:xfrm>
        </p:spPr>
        <p:txBody>
          <a:bodyPr/>
          <a:lstStyle/>
          <a:p>
            <a:r>
              <a:rPr lang="en-US" dirty="0"/>
              <a:t>Data Collection/Survey</a:t>
            </a:r>
          </a:p>
        </p:txBody>
      </p:sp>
      <p:sp>
        <p:nvSpPr>
          <p:cNvPr id="12" name="Content Placeholder 11"/>
          <p:cNvSpPr>
            <a:spLocks noGrp="1"/>
          </p:cNvSpPr>
          <p:nvPr>
            <p:ph sz="quarter" idx="25"/>
          </p:nvPr>
        </p:nvSpPr>
        <p:spPr>
          <a:xfrm>
            <a:off x="1142998" y="21212670"/>
            <a:ext cx="12801600" cy="11011014"/>
          </a:xfrm>
        </p:spPr>
        <p:txBody>
          <a:bodyPr>
            <a:noAutofit/>
          </a:bodyPr>
          <a:lstStyle/>
          <a:p>
            <a:r>
              <a:rPr lang="en-US" sz="4400" dirty="0"/>
              <a:t>Our survey to Bryant freshman consists of three questions</a:t>
            </a:r>
          </a:p>
          <a:p>
            <a:pPr lvl="1"/>
            <a:r>
              <a:rPr lang="en-US" sz="4400" dirty="0"/>
              <a:t>Q1: How many hours do you study a week?</a:t>
            </a:r>
          </a:p>
          <a:p>
            <a:pPr lvl="1"/>
            <a:r>
              <a:rPr lang="en-US" sz="4400" dirty="0"/>
              <a:t>Q2: Are you participating in more than three clubs? (Yes/No)</a:t>
            </a:r>
          </a:p>
          <a:p>
            <a:pPr lvl="1"/>
            <a:r>
              <a:rPr lang="en-US" sz="4400" dirty="0"/>
              <a:t>Q3: Are you a finance major? (Yes/No)</a:t>
            </a:r>
            <a:br>
              <a:rPr lang="en-US" sz="4400" dirty="0"/>
            </a:br>
            <a:endParaRPr lang="en-US" sz="4400" dirty="0"/>
          </a:p>
          <a:p>
            <a:r>
              <a:rPr lang="en-US" sz="4400" dirty="0"/>
              <a:t>We received 75 responses, in which 3 responses have missing values. </a:t>
            </a:r>
          </a:p>
          <a:p>
            <a:endParaRPr lang="en-US" sz="4400" dirty="0"/>
          </a:p>
          <a:p>
            <a:r>
              <a:rPr lang="en-US" sz="4400" dirty="0"/>
              <a:t>We use Minitab to for our calculations and visualization. We use one-sample t-test for hypothesis 1 and two-sample t-test for hypotheses 2 and 3. </a:t>
            </a:r>
          </a:p>
          <a:p>
            <a:endParaRPr lang="en-US" sz="4400" dirty="0"/>
          </a:p>
        </p:txBody>
      </p:sp>
      <p:sp>
        <p:nvSpPr>
          <p:cNvPr id="8" name="Text Placeholder 7"/>
          <p:cNvSpPr>
            <a:spLocks noGrp="1"/>
          </p:cNvSpPr>
          <p:nvPr>
            <p:ph type="body" sz="quarter" idx="19"/>
          </p:nvPr>
        </p:nvSpPr>
        <p:spPr>
          <a:xfrm>
            <a:off x="15415167" y="5669280"/>
            <a:ext cx="12801600" cy="1219200"/>
          </a:xfrm>
        </p:spPr>
        <p:txBody>
          <a:bodyPr/>
          <a:lstStyle/>
          <a:p>
            <a:r>
              <a:rPr lang="en-US" dirty="0"/>
              <a:t>Data Visualization 1</a:t>
            </a:r>
          </a:p>
        </p:txBody>
      </p:sp>
      <p:sp>
        <p:nvSpPr>
          <p:cNvPr id="9" name="Text Placeholder 8"/>
          <p:cNvSpPr>
            <a:spLocks noGrp="1"/>
          </p:cNvSpPr>
          <p:nvPr>
            <p:ph type="body" sz="quarter" idx="21"/>
          </p:nvPr>
        </p:nvSpPr>
        <p:spPr>
          <a:xfrm>
            <a:off x="15415167" y="14564827"/>
            <a:ext cx="12801600" cy="1219200"/>
          </a:xfrm>
        </p:spPr>
        <p:txBody>
          <a:bodyPr/>
          <a:lstStyle/>
          <a:p>
            <a:r>
              <a:rPr lang="en-US" dirty="0"/>
              <a:t>Data Visualization 2</a:t>
            </a:r>
          </a:p>
        </p:txBody>
      </p:sp>
      <p:sp>
        <p:nvSpPr>
          <p:cNvPr id="70" name="Text Placeholder 69"/>
          <p:cNvSpPr>
            <a:spLocks noGrp="1"/>
          </p:cNvSpPr>
          <p:nvPr>
            <p:ph type="body" sz="quarter" idx="40"/>
          </p:nvPr>
        </p:nvSpPr>
        <p:spPr>
          <a:xfrm>
            <a:off x="15415167" y="23224195"/>
            <a:ext cx="12801600" cy="1219200"/>
          </a:xfrm>
        </p:spPr>
        <p:txBody>
          <a:bodyPr/>
          <a:lstStyle/>
          <a:p>
            <a:r>
              <a:rPr lang="en-US" dirty="0"/>
              <a:t>Data Visualization 3</a:t>
            </a:r>
          </a:p>
        </p:txBody>
      </p:sp>
      <p:pic>
        <p:nvPicPr>
          <p:cNvPr id="85" name="Content Placeholder 84">
            <a:extLst>
              <a:ext uri="{FF2B5EF4-FFF2-40B4-BE49-F238E27FC236}">
                <a16:creationId xmlns:a16="http://schemas.microsoft.com/office/drawing/2014/main" id="{34A5BA2A-732B-A281-BED2-A51013412340}"/>
              </a:ext>
            </a:extLst>
          </p:cNvPr>
          <p:cNvPicPr>
            <a:picLocks noGrp="1" noChangeAspect="1"/>
          </p:cNvPicPr>
          <p:nvPr>
            <p:ph sz="quarter" idx="30"/>
          </p:nvPr>
        </p:nvPicPr>
        <p:blipFill>
          <a:blip r:embed="rId3"/>
          <a:stretch>
            <a:fillRect/>
          </a:stretch>
        </p:blipFill>
        <p:spPr>
          <a:xfrm>
            <a:off x="29946285" y="7465412"/>
            <a:ext cx="12801598" cy="7200899"/>
          </a:xfrm>
        </p:spPr>
      </p:pic>
      <p:sp>
        <p:nvSpPr>
          <p:cNvPr id="18" name="Text Placeholder 17"/>
          <p:cNvSpPr>
            <a:spLocks noGrp="1"/>
          </p:cNvSpPr>
          <p:nvPr>
            <p:ph type="body" sz="quarter" idx="31"/>
          </p:nvPr>
        </p:nvSpPr>
        <p:spPr>
          <a:xfrm>
            <a:off x="29946602" y="15362737"/>
            <a:ext cx="12801600" cy="1219200"/>
          </a:xfrm>
        </p:spPr>
        <p:txBody>
          <a:bodyPr/>
          <a:lstStyle/>
          <a:p>
            <a:r>
              <a:rPr lang="en-US" dirty="0"/>
              <a:t>Test Results</a:t>
            </a:r>
          </a:p>
        </p:txBody>
      </p:sp>
      <p:sp>
        <p:nvSpPr>
          <p:cNvPr id="71" name="Text Placeholder 70"/>
          <p:cNvSpPr>
            <a:spLocks noGrp="1"/>
          </p:cNvSpPr>
          <p:nvPr>
            <p:ph type="body" sz="quarter" idx="41"/>
          </p:nvPr>
        </p:nvSpPr>
        <p:spPr>
          <a:xfrm>
            <a:off x="29946602" y="19707523"/>
            <a:ext cx="12801600" cy="1219200"/>
          </a:xfrm>
        </p:spPr>
        <p:txBody>
          <a:bodyPr/>
          <a:lstStyle/>
          <a:p>
            <a:r>
              <a:rPr lang="en-US" dirty="0"/>
              <a:t>Conclusion</a:t>
            </a:r>
          </a:p>
        </p:txBody>
      </p:sp>
      <p:sp>
        <p:nvSpPr>
          <p:cNvPr id="15" name="Content Placeholder 14"/>
          <p:cNvSpPr>
            <a:spLocks noGrp="1"/>
          </p:cNvSpPr>
          <p:nvPr>
            <p:ph sz="quarter" idx="42"/>
          </p:nvPr>
        </p:nvSpPr>
        <p:spPr>
          <a:xfrm>
            <a:off x="29946285" y="20926722"/>
            <a:ext cx="12801598" cy="11011014"/>
          </a:xfrm>
        </p:spPr>
        <p:txBody>
          <a:bodyPr>
            <a:noAutofit/>
          </a:bodyPr>
          <a:lstStyle/>
          <a:p>
            <a:r>
              <a:rPr lang="en-US" sz="4400" dirty="0"/>
              <a:t>Using the 5% confidence level, we conclude there is insufficient evidence to conclude that Bryant Freshman study more than 10 hours (p-value = 0.99) and that finance majors study one hours more than non-finance majors (p-values = 0.667). </a:t>
            </a:r>
          </a:p>
          <a:p>
            <a:endParaRPr lang="en-US" sz="4400" dirty="0"/>
          </a:p>
          <a:p>
            <a:r>
              <a:rPr lang="en-US" sz="4400" dirty="0"/>
              <a:t>We do find sufficient evidence from the data (p-value = 0.00) to support that those who involved in more than three clubs study more hours than those participating in less than or three clubs. </a:t>
            </a:r>
          </a:p>
          <a:p>
            <a:endParaRPr lang="en-US" sz="4400" dirty="0"/>
          </a:p>
          <a:p>
            <a:r>
              <a:rPr lang="en-US" sz="4400" dirty="0"/>
              <a:t>This </a:t>
            </a:r>
            <a:r>
              <a:rPr lang="en-US" sz="4400"/>
              <a:t>result may </a:t>
            </a:r>
            <a:r>
              <a:rPr lang="en-US" sz="4400" dirty="0"/>
              <a:t>be useful for the freshman who seek balance between study time and club activities. </a:t>
            </a:r>
          </a:p>
        </p:txBody>
      </p:sp>
      <p:pic>
        <p:nvPicPr>
          <p:cNvPr id="105" name="Picture Placeholder 104" descr="Closeup of glass beakers" title="Sample Picture"/>
          <p:cNvPicPr>
            <a:picLocks noGrp="1" noChangeAspect="1"/>
          </p:cNvPicPr>
          <p:nvPr>
            <p:ph type="pic" sz="quarter" idx="43"/>
          </p:nvPr>
        </p:nvPicPr>
        <p:blipFill rotWithShape="1">
          <a:blip r:embed="rId4" cstate="print">
            <a:extLst>
              <a:ext uri="{28A0092B-C50C-407E-A947-70E740481C1C}">
                <a14:useLocalDpi xmlns:a14="http://schemas.microsoft.com/office/drawing/2010/main" val="0"/>
              </a:ext>
            </a:extLst>
          </a:blip>
          <a:srcRect/>
          <a:stretch/>
        </p:blipFill>
        <p:spPr/>
      </p:pic>
      <p:pic>
        <p:nvPicPr>
          <p:cNvPr id="30" name="Content Placeholder 29">
            <a:extLst>
              <a:ext uri="{FF2B5EF4-FFF2-40B4-BE49-F238E27FC236}">
                <a16:creationId xmlns:a16="http://schemas.microsoft.com/office/drawing/2014/main" id="{E0918081-05FF-6D06-3D64-7DE7EEF7F4FE}"/>
              </a:ext>
            </a:extLst>
          </p:cNvPr>
          <p:cNvPicPr>
            <a:picLocks noGrp="1" noChangeAspect="1"/>
          </p:cNvPicPr>
          <p:nvPr>
            <p:ph sz="quarter" idx="26"/>
          </p:nvPr>
        </p:nvPicPr>
        <p:blipFill>
          <a:blip r:embed="rId5"/>
          <a:stretch>
            <a:fillRect/>
          </a:stretch>
        </p:blipFill>
        <p:spPr>
          <a:xfrm>
            <a:off x="15915307" y="7307539"/>
            <a:ext cx="11679453" cy="6838229"/>
          </a:xfrm>
        </p:spPr>
      </p:pic>
      <p:pic>
        <p:nvPicPr>
          <p:cNvPr id="66" name="Content Placeholder 65">
            <a:extLst>
              <a:ext uri="{FF2B5EF4-FFF2-40B4-BE49-F238E27FC236}">
                <a16:creationId xmlns:a16="http://schemas.microsoft.com/office/drawing/2014/main" id="{C12EA53F-4E82-3B39-08FA-2A0773A991E6}"/>
              </a:ext>
            </a:extLst>
          </p:cNvPr>
          <p:cNvPicPr>
            <a:picLocks noGrp="1" noChangeAspect="1"/>
          </p:cNvPicPr>
          <p:nvPr>
            <p:ph sz="quarter" idx="27"/>
          </p:nvPr>
        </p:nvPicPr>
        <p:blipFill>
          <a:blip r:embed="rId6"/>
          <a:stretch>
            <a:fillRect/>
          </a:stretch>
        </p:blipFill>
        <p:spPr>
          <a:xfrm>
            <a:off x="15415167" y="16203571"/>
            <a:ext cx="12801600" cy="7200900"/>
          </a:xfrm>
        </p:spPr>
      </p:pic>
      <p:pic>
        <p:nvPicPr>
          <p:cNvPr id="76" name="Content Placeholder 75">
            <a:extLst>
              <a:ext uri="{FF2B5EF4-FFF2-40B4-BE49-F238E27FC236}">
                <a16:creationId xmlns:a16="http://schemas.microsoft.com/office/drawing/2014/main" id="{594DA4F5-0A90-E3BD-CDA2-3A846B14AD6A}"/>
              </a:ext>
            </a:extLst>
          </p:cNvPr>
          <p:cNvPicPr>
            <a:picLocks noGrp="1" noChangeAspect="1"/>
          </p:cNvPicPr>
          <p:nvPr>
            <p:ph sz="quarter" idx="23"/>
          </p:nvPr>
        </p:nvPicPr>
        <p:blipFill>
          <a:blip r:embed="rId7"/>
          <a:stretch>
            <a:fillRect/>
          </a:stretch>
        </p:blipFill>
        <p:spPr>
          <a:xfrm>
            <a:off x="15415167" y="24415741"/>
            <a:ext cx="12801600" cy="7200900"/>
          </a:xfrm>
        </p:spPr>
      </p:pic>
      <p:graphicFrame>
        <p:nvGraphicFramePr>
          <p:cNvPr id="79" name="Table 79">
            <a:extLst>
              <a:ext uri="{FF2B5EF4-FFF2-40B4-BE49-F238E27FC236}">
                <a16:creationId xmlns:a16="http://schemas.microsoft.com/office/drawing/2014/main" id="{E0027447-1249-6CAC-1961-CC4F6E9951F7}"/>
              </a:ext>
            </a:extLst>
          </p:cNvPr>
          <p:cNvGraphicFramePr>
            <a:graphicFrameLocks noGrp="1"/>
          </p:cNvGraphicFramePr>
          <p:nvPr>
            <p:ph sz="quarter" idx="32"/>
            <p:extLst>
              <p:ext uri="{D42A27DB-BD31-4B8C-83A1-F6EECF244321}">
                <p14:modId xmlns:p14="http://schemas.microsoft.com/office/powerpoint/2010/main" val="3275730172"/>
              </p:ext>
            </p:extLst>
          </p:nvPr>
        </p:nvGraphicFramePr>
        <p:xfrm>
          <a:off x="29946285" y="16807045"/>
          <a:ext cx="12801600" cy="2423160"/>
        </p:xfrm>
        <a:graphic>
          <a:graphicData uri="http://schemas.openxmlformats.org/drawingml/2006/table">
            <a:tbl>
              <a:tblPr firstRow="1" bandRow="1">
                <a:tableStyleId>{69012ECD-51FC-41F1-AA8D-1B2483CD663E}</a:tableStyleId>
              </a:tblPr>
              <a:tblGrid>
                <a:gridCol w="6400800">
                  <a:extLst>
                    <a:ext uri="{9D8B030D-6E8A-4147-A177-3AD203B41FA5}">
                      <a16:colId xmlns:a16="http://schemas.microsoft.com/office/drawing/2014/main" val="3045988299"/>
                    </a:ext>
                  </a:extLst>
                </a:gridCol>
                <a:gridCol w="6400800">
                  <a:extLst>
                    <a:ext uri="{9D8B030D-6E8A-4147-A177-3AD203B41FA5}">
                      <a16:colId xmlns:a16="http://schemas.microsoft.com/office/drawing/2014/main" val="1046051665"/>
                    </a:ext>
                  </a:extLst>
                </a:gridCol>
              </a:tblGrid>
              <a:tr h="370840">
                <a:tc>
                  <a:txBody>
                    <a:bodyPr/>
                    <a:lstStyle/>
                    <a:p>
                      <a:pPr algn="ctr"/>
                      <a:r>
                        <a:rPr lang="en-US" sz="4500" dirty="0"/>
                        <a:t>Hypothesis</a:t>
                      </a:r>
                    </a:p>
                  </a:txBody>
                  <a:tcPr/>
                </a:tc>
                <a:tc>
                  <a:txBody>
                    <a:bodyPr/>
                    <a:lstStyle/>
                    <a:p>
                      <a:pPr algn="ctr"/>
                      <a:r>
                        <a:rPr lang="en-US" sz="4500" dirty="0"/>
                        <a:t>P-value</a:t>
                      </a:r>
                    </a:p>
                  </a:txBody>
                  <a:tcPr/>
                </a:tc>
                <a:extLst>
                  <a:ext uri="{0D108BD9-81ED-4DB2-BD59-A6C34878D82A}">
                    <a16:rowId xmlns:a16="http://schemas.microsoft.com/office/drawing/2014/main" val="3688051293"/>
                  </a:ext>
                </a:extLst>
              </a:tr>
              <a:tr h="370840">
                <a:tc>
                  <a:txBody>
                    <a:bodyPr/>
                    <a:lstStyle/>
                    <a:p>
                      <a:pPr algn="ctr"/>
                      <a:r>
                        <a:rPr lang="en-US" sz="3000" dirty="0"/>
                        <a:t>1</a:t>
                      </a:r>
                    </a:p>
                  </a:txBody>
                  <a:tcPr/>
                </a:tc>
                <a:tc>
                  <a:txBody>
                    <a:bodyPr/>
                    <a:lstStyle/>
                    <a:p>
                      <a:pPr algn="ctr"/>
                      <a:r>
                        <a:rPr lang="en-US" sz="3000" dirty="0"/>
                        <a:t>0.99</a:t>
                      </a:r>
                    </a:p>
                  </a:txBody>
                  <a:tcPr/>
                </a:tc>
                <a:extLst>
                  <a:ext uri="{0D108BD9-81ED-4DB2-BD59-A6C34878D82A}">
                    <a16:rowId xmlns:a16="http://schemas.microsoft.com/office/drawing/2014/main" val="119690646"/>
                  </a:ext>
                </a:extLst>
              </a:tr>
              <a:tr h="370840">
                <a:tc>
                  <a:txBody>
                    <a:bodyPr/>
                    <a:lstStyle/>
                    <a:p>
                      <a:pPr algn="ctr"/>
                      <a:r>
                        <a:rPr lang="en-US" sz="3000" dirty="0"/>
                        <a:t>2</a:t>
                      </a:r>
                    </a:p>
                  </a:txBody>
                  <a:tcPr/>
                </a:tc>
                <a:tc>
                  <a:txBody>
                    <a:bodyPr/>
                    <a:lstStyle/>
                    <a:p>
                      <a:pPr algn="ctr"/>
                      <a:r>
                        <a:rPr lang="en-US" sz="3000" dirty="0"/>
                        <a:t>0.00</a:t>
                      </a:r>
                    </a:p>
                  </a:txBody>
                  <a:tcPr/>
                </a:tc>
                <a:extLst>
                  <a:ext uri="{0D108BD9-81ED-4DB2-BD59-A6C34878D82A}">
                    <a16:rowId xmlns:a16="http://schemas.microsoft.com/office/drawing/2014/main" val="2030262178"/>
                  </a:ext>
                </a:extLst>
              </a:tr>
              <a:tr h="370840">
                <a:tc>
                  <a:txBody>
                    <a:bodyPr/>
                    <a:lstStyle/>
                    <a:p>
                      <a:pPr algn="ctr"/>
                      <a:r>
                        <a:rPr lang="en-US" sz="3000" dirty="0"/>
                        <a:t>3</a:t>
                      </a:r>
                    </a:p>
                  </a:txBody>
                  <a:tcPr/>
                </a:tc>
                <a:tc>
                  <a:txBody>
                    <a:bodyPr/>
                    <a:lstStyle/>
                    <a:p>
                      <a:pPr algn="ctr"/>
                      <a:r>
                        <a:rPr lang="en-US" sz="3000" dirty="0"/>
                        <a:t>0.667</a:t>
                      </a:r>
                    </a:p>
                  </a:txBody>
                  <a:tcPr/>
                </a:tc>
                <a:extLst>
                  <a:ext uri="{0D108BD9-81ED-4DB2-BD59-A6C34878D82A}">
                    <a16:rowId xmlns:a16="http://schemas.microsoft.com/office/drawing/2014/main" val="1797708532"/>
                  </a:ext>
                </a:extLst>
              </a:tr>
            </a:tbl>
          </a:graphicData>
        </a:graphic>
      </p:graphicFrame>
      <p:sp>
        <p:nvSpPr>
          <p:cNvPr id="81" name="Text Placeholder 80">
            <a:extLst>
              <a:ext uri="{FF2B5EF4-FFF2-40B4-BE49-F238E27FC236}">
                <a16:creationId xmlns:a16="http://schemas.microsoft.com/office/drawing/2014/main" id="{713839D4-1281-B160-23B7-F4DC1FE739FA}"/>
              </a:ext>
            </a:extLst>
          </p:cNvPr>
          <p:cNvSpPr>
            <a:spLocks noGrp="1"/>
          </p:cNvSpPr>
          <p:nvPr>
            <p:ph type="body" sz="quarter" idx="29"/>
          </p:nvPr>
        </p:nvSpPr>
        <p:spPr>
          <a:xfrm>
            <a:off x="29687334" y="5827154"/>
            <a:ext cx="12801600" cy="1219200"/>
          </a:xfrm>
        </p:spPr>
        <p:txBody>
          <a:bodyPr/>
          <a:lstStyle/>
          <a:p>
            <a:r>
              <a:rPr lang="en-US" dirty="0"/>
              <a:t>Data Visualization 4</a:t>
            </a:r>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187</TotalTime>
  <Words>397</Words>
  <Application>Microsoft Office PowerPoint</Application>
  <PresentationFormat>Custom</PresentationFormat>
  <Paragraphs>39</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Science Poster</vt:lpstr>
      <vt:lpstr>Freshman’s Study Hours at Bryant University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Son Nguyen</dc:creator>
  <cp:lastModifiedBy>Son Nguyen</cp:lastModifiedBy>
  <cp:revision>38</cp:revision>
  <dcterms:created xsi:type="dcterms:W3CDTF">2013-01-20T21:20:28Z</dcterms:created>
  <dcterms:modified xsi:type="dcterms:W3CDTF">2023-03-07T01:52:25Z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